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embeddedFontLst>
    <p:embeddedFont>
      <p:font typeface="Play"/>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iAV/HZMFowP3u7sZoikgA6eG9d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lay-bold.fntdata"/><Relationship Id="rId16" Type="http://schemas.openxmlformats.org/officeDocument/2006/relationships/slide" Target="slides/slide11.xml"/><Relationship Id="rId38" Type="http://schemas.openxmlformats.org/officeDocument/2006/relationships/font" Target="fonts/Play-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4" name="Google Shape;1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44"/>
          <p:cNvSpPr/>
          <p:nvPr>
            <p:ph idx="2" type="pic"/>
          </p:nvPr>
        </p:nvSpPr>
        <p:spPr>
          <a:xfrm>
            <a:off x="5183188" y="987425"/>
            <a:ext cx="6172200" cy="4873625"/>
          </a:xfrm>
          <a:prstGeom prst="rect">
            <a:avLst/>
          </a:prstGeom>
          <a:noFill/>
          <a:ln>
            <a:noFill/>
          </a:ln>
        </p:spPr>
      </p:sp>
      <p:sp>
        <p:nvSpPr>
          <p:cNvPr id="76" name="Google Shape;76;p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4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 name="Google Shape;3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8" name="Google Shape;3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ar-Q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3.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Play"/>
              <a:buNone/>
              <a:defRPr b="0" i="0" sz="4400" u="none" cap="none" strike="noStrike">
                <a:solidFill>
                  <a:schemeClr val="lt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8" name="Google Shape;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9" name="Google Shape;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0" name="Google Shape;1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Arial"/>
                <a:ea typeface="Arial"/>
                <a:cs typeface="Arial"/>
                <a:sym typeface="Arial"/>
              </a:defRPr>
            </a:lvl1pPr>
            <a:lvl2pPr indent="0" lvl="1" marL="0" marR="0" rtl="0" algn="r">
              <a:spcBef>
                <a:spcPts val="0"/>
              </a:spcBef>
              <a:buNone/>
              <a:defRPr b="0" i="0" sz="1200" u="none" cap="none" strike="noStrike">
                <a:solidFill>
                  <a:schemeClr val="lt1"/>
                </a:solidFill>
                <a:latin typeface="Arial"/>
                <a:ea typeface="Arial"/>
                <a:cs typeface="Arial"/>
                <a:sym typeface="Arial"/>
              </a:defRPr>
            </a:lvl2pPr>
            <a:lvl3pPr indent="0" lvl="2" marL="0" marR="0" rtl="0" algn="r">
              <a:spcBef>
                <a:spcPts val="0"/>
              </a:spcBef>
              <a:buNone/>
              <a:defRPr b="0" i="0" sz="1200" u="none" cap="none" strike="noStrike">
                <a:solidFill>
                  <a:schemeClr val="lt1"/>
                </a:solidFill>
                <a:latin typeface="Arial"/>
                <a:ea typeface="Arial"/>
                <a:cs typeface="Arial"/>
                <a:sym typeface="Arial"/>
              </a:defRPr>
            </a:lvl3pPr>
            <a:lvl4pPr indent="0" lvl="3" marL="0" marR="0" rtl="0" algn="r">
              <a:spcBef>
                <a:spcPts val="0"/>
              </a:spcBef>
              <a:buNone/>
              <a:defRPr b="0" i="0" sz="1200" u="none" cap="none" strike="noStrike">
                <a:solidFill>
                  <a:schemeClr val="lt1"/>
                </a:solidFill>
                <a:latin typeface="Arial"/>
                <a:ea typeface="Arial"/>
                <a:cs typeface="Arial"/>
                <a:sym typeface="Arial"/>
              </a:defRPr>
            </a:lvl4pPr>
            <a:lvl5pPr indent="0" lvl="4" marL="0" marR="0" rtl="0" algn="r">
              <a:spcBef>
                <a:spcPts val="0"/>
              </a:spcBef>
              <a:buNone/>
              <a:defRPr b="0" i="0" sz="1200" u="none" cap="none" strike="noStrike">
                <a:solidFill>
                  <a:schemeClr val="lt1"/>
                </a:solidFill>
                <a:latin typeface="Arial"/>
                <a:ea typeface="Arial"/>
                <a:cs typeface="Arial"/>
                <a:sym typeface="Arial"/>
              </a:defRPr>
            </a:lvl5pPr>
            <a:lvl6pPr indent="0" lvl="5" marL="0" marR="0" rtl="0" algn="r">
              <a:spcBef>
                <a:spcPts val="0"/>
              </a:spcBef>
              <a:buNone/>
              <a:defRPr b="0" i="0" sz="1200" u="none" cap="none" strike="noStrike">
                <a:solidFill>
                  <a:schemeClr val="lt1"/>
                </a:solidFill>
                <a:latin typeface="Arial"/>
                <a:ea typeface="Arial"/>
                <a:cs typeface="Arial"/>
                <a:sym typeface="Arial"/>
              </a:defRPr>
            </a:lvl6pPr>
            <a:lvl7pPr indent="0" lvl="6" marL="0" marR="0" rtl="0" algn="r">
              <a:spcBef>
                <a:spcPts val="0"/>
              </a:spcBef>
              <a:buNone/>
              <a:defRPr b="0" i="0" sz="1200" u="none" cap="none" strike="noStrike">
                <a:solidFill>
                  <a:schemeClr val="lt1"/>
                </a:solidFill>
                <a:latin typeface="Arial"/>
                <a:ea typeface="Arial"/>
                <a:cs typeface="Arial"/>
                <a:sym typeface="Arial"/>
              </a:defRPr>
            </a:lvl7pPr>
            <a:lvl8pPr indent="0" lvl="7" marL="0" marR="0" rtl="0" algn="r">
              <a:spcBef>
                <a:spcPts val="0"/>
              </a:spcBef>
              <a:buNone/>
              <a:defRPr b="0" i="0" sz="1200" u="none" cap="none" strike="noStrike">
                <a:solidFill>
                  <a:schemeClr val="lt1"/>
                </a:solidFill>
                <a:latin typeface="Arial"/>
                <a:ea typeface="Arial"/>
                <a:cs typeface="Arial"/>
                <a:sym typeface="Arial"/>
              </a:defRPr>
            </a:lvl8pPr>
            <a:lvl9pPr indent="0" lvl="8" marL="0" marR="0" rtl="0" algn="r">
              <a:spcBef>
                <a:spcPts val="0"/>
              </a:spcBef>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QA"/>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 name="Shape 17"/>
        <p:cNvGrpSpPr/>
        <p:nvPr/>
      </p:nvGrpSpPr>
      <p:grpSpPr>
        <a:xfrm>
          <a:off x="0" y="0"/>
          <a:ext cx="0" cy="0"/>
          <a:chOff x="0" y="0"/>
          <a:chExt cx="0" cy="0"/>
        </a:xfrm>
      </p:grpSpPr>
      <p:sp>
        <p:nvSpPr>
          <p:cNvPr id="18" name="Google Shape;18;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 name="Google Shape;2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 name="Google Shape;2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 name="Google Shape;2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757575"/>
                </a:solidFill>
                <a:latin typeface="Arial"/>
                <a:ea typeface="Arial"/>
                <a:cs typeface="Arial"/>
                <a:sym typeface="Arial"/>
              </a:defRPr>
            </a:lvl1pPr>
            <a:lvl2pPr indent="0" lvl="1" marL="0" marR="0" rtl="0" algn="r">
              <a:spcBef>
                <a:spcPts val="0"/>
              </a:spcBef>
              <a:buNone/>
              <a:defRPr b="0" sz="1200" u="none">
                <a:solidFill>
                  <a:srgbClr val="757575"/>
                </a:solidFill>
                <a:latin typeface="Arial"/>
                <a:ea typeface="Arial"/>
                <a:cs typeface="Arial"/>
                <a:sym typeface="Arial"/>
              </a:defRPr>
            </a:lvl2pPr>
            <a:lvl3pPr indent="0" lvl="2" marL="0" marR="0" rtl="0" algn="r">
              <a:spcBef>
                <a:spcPts val="0"/>
              </a:spcBef>
              <a:buNone/>
              <a:defRPr b="0" sz="1200" u="none">
                <a:solidFill>
                  <a:srgbClr val="757575"/>
                </a:solidFill>
                <a:latin typeface="Arial"/>
                <a:ea typeface="Arial"/>
                <a:cs typeface="Arial"/>
                <a:sym typeface="Arial"/>
              </a:defRPr>
            </a:lvl3pPr>
            <a:lvl4pPr indent="0" lvl="3" marL="0" marR="0" rtl="0" algn="r">
              <a:spcBef>
                <a:spcPts val="0"/>
              </a:spcBef>
              <a:buNone/>
              <a:defRPr b="0" sz="1200" u="none">
                <a:solidFill>
                  <a:srgbClr val="757575"/>
                </a:solidFill>
                <a:latin typeface="Arial"/>
                <a:ea typeface="Arial"/>
                <a:cs typeface="Arial"/>
                <a:sym typeface="Arial"/>
              </a:defRPr>
            </a:lvl4pPr>
            <a:lvl5pPr indent="0" lvl="4" marL="0" marR="0" rtl="0" algn="r">
              <a:spcBef>
                <a:spcPts val="0"/>
              </a:spcBef>
              <a:buNone/>
              <a:defRPr b="0" sz="1200" u="none">
                <a:solidFill>
                  <a:srgbClr val="757575"/>
                </a:solidFill>
                <a:latin typeface="Arial"/>
                <a:ea typeface="Arial"/>
                <a:cs typeface="Arial"/>
                <a:sym typeface="Arial"/>
              </a:defRPr>
            </a:lvl5pPr>
            <a:lvl6pPr indent="0" lvl="5" marL="0" marR="0" rtl="0" algn="r">
              <a:spcBef>
                <a:spcPts val="0"/>
              </a:spcBef>
              <a:buNone/>
              <a:defRPr b="0" sz="1200" u="none">
                <a:solidFill>
                  <a:srgbClr val="757575"/>
                </a:solidFill>
                <a:latin typeface="Arial"/>
                <a:ea typeface="Arial"/>
                <a:cs typeface="Arial"/>
                <a:sym typeface="Arial"/>
              </a:defRPr>
            </a:lvl6pPr>
            <a:lvl7pPr indent="0" lvl="6" marL="0" marR="0" rtl="0" algn="r">
              <a:spcBef>
                <a:spcPts val="0"/>
              </a:spcBef>
              <a:buNone/>
              <a:defRPr b="0" sz="1200" u="none">
                <a:solidFill>
                  <a:srgbClr val="757575"/>
                </a:solidFill>
                <a:latin typeface="Arial"/>
                <a:ea typeface="Arial"/>
                <a:cs typeface="Arial"/>
                <a:sym typeface="Arial"/>
              </a:defRPr>
            </a:lvl7pPr>
            <a:lvl8pPr indent="0" lvl="7" marL="0" marR="0" rtl="0" algn="r">
              <a:spcBef>
                <a:spcPts val="0"/>
              </a:spcBef>
              <a:buNone/>
              <a:defRPr b="0" sz="1200" u="none">
                <a:solidFill>
                  <a:srgbClr val="757575"/>
                </a:solidFill>
                <a:latin typeface="Arial"/>
                <a:ea typeface="Arial"/>
                <a:cs typeface="Arial"/>
                <a:sym typeface="Arial"/>
              </a:defRPr>
            </a:lvl8pPr>
            <a:lvl9pPr indent="0" lvl="8" marL="0" marR="0" rtl="0" algn="r">
              <a:spcBef>
                <a:spcPts val="0"/>
              </a:spcBef>
              <a:buNone/>
              <a:defRPr b="0" sz="1200" u="non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ar-QA"/>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5.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5" name="Shape 95"/>
        <p:cNvGrpSpPr/>
        <p:nvPr/>
      </p:nvGrpSpPr>
      <p:grpSpPr>
        <a:xfrm>
          <a:off x="0" y="0"/>
          <a:ext cx="0" cy="0"/>
          <a:chOff x="0" y="0"/>
          <a:chExt cx="0" cy="0"/>
        </a:xfrm>
      </p:grpSpPr>
      <p:sp>
        <p:nvSpPr>
          <p:cNvPr id="96" name="Google Shape;96;p1"/>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children sitting on the ground&#10;&#10;Description automatically generated" id="97" name="Google Shape;97;p1"/>
          <p:cNvPicPr preferRelativeResize="0"/>
          <p:nvPr/>
        </p:nvPicPr>
        <p:blipFill rotWithShape="1">
          <a:blip r:embed="rId3">
            <a:alphaModFix amt="50000"/>
          </a:blip>
          <a:srcRect b="25000" l="0" r="0" t="0"/>
          <a:stretch/>
        </p:blipFill>
        <p:spPr>
          <a:xfrm>
            <a:off x="20" y="1"/>
            <a:ext cx="12191980" cy="6857999"/>
          </a:xfrm>
          <a:prstGeom prst="rect">
            <a:avLst/>
          </a:prstGeom>
          <a:noFill/>
          <a:ln>
            <a:noFill/>
          </a:ln>
        </p:spPr>
      </p:pic>
      <p:sp>
        <p:nvSpPr>
          <p:cNvPr id="98" name="Google Shape;98;p1"/>
          <p:cNvSpPr txBox="1"/>
          <p:nvPr>
            <p:ph type="ctrTitle"/>
          </p:nvPr>
        </p:nvSpPr>
        <p:spPr>
          <a:xfrm>
            <a:off x="1524000" y="1122362"/>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Play"/>
              <a:buNone/>
            </a:pPr>
            <a:r>
              <a:rPr lang="ar-QA">
                <a:solidFill>
                  <a:srgbClr val="FFFFFF"/>
                </a:solidFill>
              </a:rPr>
              <a:t>تعزيز الفرص التعليمية للشباب في مناطق النزاع، بما في ذلك الالجئين</a:t>
            </a:r>
            <a:endParaRPr>
              <a:solidFill>
                <a:srgbClr val="FFFFFF"/>
              </a:solidFill>
            </a:endParaRPr>
          </a:p>
        </p:txBody>
      </p:sp>
      <p:sp>
        <p:nvSpPr>
          <p:cNvPr id="99" name="Google Shape;99;p1"/>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ar-QA">
                <a:solidFill>
                  <a:srgbClr val="FFFFFF"/>
                </a:solidFill>
              </a:rPr>
              <a:t>لجنة جامعة الدول العربية</a:t>
            </a:r>
            <a:endParaRPr>
              <a:solidFill>
                <a:srgbClr val="FFFFFF"/>
              </a:solidFill>
            </a:endParaRPr>
          </a:p>
        </p:txBody>
      </p:sp>
      <p:cxnSp>
        <p:nvCxnSpPr>
          <p:cNvPr id="100" name="Google Shape;100;p1"/>
          <p:cNvCxnSpPr/>
          <p:nvPr/>
        </p:nvCxnSpPr>
        <p:spPr>
          <a:xfrm>
            <a:off x="2966720" y="4022880"/>
            <a:ext cx="6253480" cy="0"/>
          </a:xfrm>
          <a:prstGeom prst="straightConnector1">
            <a:avLst/>
          </a:prstGeom>
          <a:noFill/>
          <a:ln cap="flat" cmpd="sng" w="19050">
            <a:solidFill>
              <a:schemeClr val="lt1"/>
            </a:solidFill>
            <a:prstDash val="solid"/>
            <a:miter lim="800000"/>
            <a:headEnd len="sm" w="sm" type="none"/>
            <a:tailEnd len="sm" w="sm" type="none"/>
          </a:ln>
        </p:spPr>
      </p:cxnSp>
      <p:sp>
        <p:nvSpPr>
          <p:cNvPr id="101" name="Google Shape;101;p1"/>
          <p:cNvSpPr txBox="1"/>
          <p:nvPr/>
        </p:nvSpPr>
        <p:spPr>
          <a:xfrm>
            <a:off x="3827958" y="4518836"/>
            <a:ext cx="555527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ar-QA" sz="2400" u="none" cap="none" strike="noStrike">
                <a:solidFill>
                  <a:schemeClr val="lt1"/>
                </a:solidFill>
                <a:latin typeface="Arial"/>
                <a:ea typeface="Arial"/>
                <a:cs typeface="Arial"/>
                <a:sym typeface="Arial"/>
              </a:rPr>
              <a:t>اللجنة الإقليمية للشرق الأوسط وشمال إفريقيا</a:t>
            </a:r>
            <a:endParaRPr sz="2400">
              <a:solidFill>
                <a:schemeClr val="lt1"/>
              </a:solidFill>
              <a:latin typeface="Arial"/>
              <a:ea typeface="Arial"/>
              <a:cs typeface="Arial"/>
              <a:sym typeface="Arial"/>
            </a:endParaRPr>
          </a:p>
        </p:txBody>
      </p:sp>
      <p:sp>
        <p:nvSpPr>
          <p:cNvPr id="102" name="Google Shape;102;p1"/>
          <p:cNvSpPr txBox="1"/>
          <p:nvPr/>
        </p:nvSpPr>
        <p:spPr>
          <a:xfrm>
            <a:off x="2921000" y="4881880"/>
            <a:ext cx="642112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ar-QA" sz="1800">
                <a:solidFill>
                  <a:schemeClr val="lt1"/>
                </a:solidFill>
                <a:latin typeface="Arial"/>
                <a:ea typeface="Arial"/>
                <a:cs typeface="Arial"/>
                <a:sym typeface="Arial"/>
              </a:rPr>
              <a:t>الرئيس: شيخة نايف اليافعي</a:t>
            </a:r>
            <a:endParaRPr/>
          </a:p>
          <a:p>
            <a:pPr indent="0" lvl="0" marL="0" marR="0" rtl="0" algn="ctr">
              <a:spcBef>
                <a:spcPts val="0"/>
              </a:spcBef>
              <a:spcAft>
                <a:spcPts val="0"/>
              </a:spcAft>
              <a:buNone/>
            </a:pPr>
            <a:r>
              <a:rPr lang="ar-QA" sz="1800">
                <a:solidFill>
                  <a:schemeClr val="lt1"/>
                </a:solidFill>
                <a:latin typeface="Arial"/>
                <a:ea typeface="Arial"/>
                <a:cs typeface="Arial"/>
                <a:sym typeface="Arial"/>
              </a:rPr>
              <a:t>نائب الرئيس : يوسف عادل عكارش –عمرو ماجد مادح</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0" st="0"/>
                                            </p:txEl>
                                          </p:spTgt>
                                        </p:tgtEl>
                                        <p:attrNameLst>
                                          <p:attrName>style.visibility</p:attrName>
                                        </p:attrNameLst>
                                      </p:cBhvr>
                                      <p:to>
                                        <p:strVal val="visible"/>
                                      </p:to>
                                    </p:set>
                                    <p:animEffect filter="fade" transition="in">
                                      <p:cBhvr>
                                        <p:cTn dur="500"/>
                                        <p:tgtEl>
                                          <p:spTgt spid="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0" st="0"/>
                                            </p:txEl>
                                          </p:spTgt>
                                        </p:tgtEl>
                                        <p:attrNameLst>
                                          <p:attrName>style.visibility</p:attrName>
                                        </p:attrNameLst>
                                      </p:cBhvr>
                                      <p:to>
                                        <p:strVal val="visible"/>
                                      </p:to>
                                    </p:set>
                                    <p:animEffect filter="fade" transition="in">
                                      <p:cBhvr>
                                        <p:cTn dur="500"/>
                                        <p:tgtEl>
                                          <p:spTgt spid="1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1" st="1"/>
                                            </p:txEl>
                                          </p:spTgt>
                                        </p:tgtEl>
                                        <p:attrNameLst>
                                          <p:attrName>style.visibility</p:attrName>
                                        </p:attrNameLst>
                                      </p:cBhvr>
                                      <p:to>
                                        <p:strVal val="visible"/>
                                      </p:to>
                                    </p:set>
                                    <p:animEffect filter="fade" transition="in">
                                      <p:cBhvr>
                                        <p:cTn dur="500"/>
                                        <p:tgtEl>
                                          <p:spTgt spid="10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3" name="Google Shape;183;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 name="Google Shape;184;p10"/>
          <p:cNvSpPr/>
          <p:nvPr/>
        </p:nvSpPr>
        <p:spPr>
          <a:xfrm>
            <a:off x="1264693" y="870265"/>
            <a:ext cx="9662615" cy="1603018"/>
          </a:xfrm>
          <a:custGeom>
            <a:rect b="b" l="l" r="r" t="t"/>
            <a:pathLst>
              <a:path extrusionOk="0" h="1603018" w="9662615">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lt1">
              <a:alpha val="8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5" name="Google Shape;185;p10"/>
          <p:cNvSpPr txBox="1"/>
          <p:nvPr>
            <p:ph type="title"/>
          </p:nvPr>
        </p:nvSpPr>
        <p:spPr>
          <a:xfrm>
            <a:off x="1629751" y="1118473"/>
            <a:ext cx="8924392" cy="103786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Play"/>
              <a:buNone/>
            </a:pPr>
            <a:r>
              <a:rPr lang="ar-QA">
                <a:solidFill>
                  <a:srgbClr val="C00000"/>
                </a:solidFill>
              </a:rPr>
              <a:t>الصراعات السياسية</a:t>
            </a:r>
            <a:endParaRPr>
              <a:solidFill>
                <a:srgbClr val="C00000"/>
              </a:solidFill>
            </a:endParaRPr>
          </a:p>
        </p:txBody>
      </p:sp>
      <p:sp>
        <p:nvSpPr>
          <p:cNvPr id="186" name="Google Shape;186;p10"/>
          <p:cNvSpPr/>
          <p:nvPr/>
        </p:nvSpPr>
        <p:spPr>
          <a:xfrm>
            <a:off x="5096548" y="662268"/>
            <a:ext cx="1707751" cy="428984"/>
          </a:xfrm>
          <a:custGeom>
            <a:rect b="b" l="l" r="r" t="t"/>
            <a:pathLst>
              <a:path extrusionOk="0" h="594531" w="2201784">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10"/>
          <p:cNvSpPr txBox="1"/>
          <p:nvPr>
            <p:ph idx="1" type="body"/>
          </p:nvPr>
        </p:nvSpPr>
        <p:spPr>
          <a:xfrm>
            <a:off x="1955257" y="2659105"/>
            <a:ext cx="8273380" cy="3451226"/>
          </a:xfrm>
          <a:prstGeom prst="rect">
            <a:avLst/>
          </a:prstGeom>
          <a:noFill/>
          <a:ln>
            <a:noFill/>
          </a:ln>
        </p:spPr>
        <p:txBody>
          <a:bodyPr anchorCtr="0" anchor="t" bIns="45700" lIns="91425" spcFirstLastPara="1" rIns="91425" wrap="square" tIns="45700">
            <a:noAutofit/>
          </a:bodyPr>
          <a:lstStyle/>
          <a:p>
            <a:pPr indent="-228600" lvl="0" marL="228600" rtl="0" algn="r">
              <a:lnSpc>
                <a:spcPct val="90000"/>
              </a:lnSpc>
              <a:spcBef>
                <a:spcPts val="0"/>
              </a:spcBef>
              <a:spcAft>
                <a:spcPts val="0"/>
              </a:spcAft>
              <a:buClr>
                <a:schemeClr val="dk1"/>
              </a:buClr>
              <a:buSzPts val="2000"/>
              <a:buChar char="•"/>
            </a:pPr>
            <a:r>
              <a:rPr lang="ar-QA" sz="2000"/>
              <a:t>تؤثر الصراعات السياسية داخل الدولة بشكل كبير على وصول الناس إلى أي تعليم مناسب أو حتى إلى أي مرافق تعليمية. وتتنوع الصراعات السياسية من عدة أنواع مختلفة، تؤدي جميعها إلى نفس الحرمان من التعليم للشباب.</a:t>
            </a:r>
            <a:endParaRPr/>
          </a:p>
          <a:p>
            <a:pPr indent="-228600" lvl="0" marL="228600" rtl="0" algn="r">
              <a:lnSpc>
                <a:spcPct val="90000"/>
              </a:lnSpc>
              <a:spcBef>
                <a:spcPts val="1000"/>
              </a:spcBef>
              <a:spcAft>
                <a:spcPts val="0"/>
              </a:spcAft>
              <a:buClr>
                <a:schemeClr val="dk1"/>
              </a:buClr>
              <a:buSzPts val="2000"/>
              <a:buChar char="•"/>
            </a:pPr>
            <a:r>
              <a:rPr lang="ar-QA" sz="2000"/>
              <a:t>كما تعد الصراعات السياسية سببا رئيسيا في قضية عدم حصول الشباب على فرص التعليم. تعتبر الظروف المعيشية والبيئة التي ينمو فيها الناس إلى قيادة أو متابعة حركات تمرد عنيفة ضد هذه القوى الحكومية. ومن الأمثلة على حركات التمرد هذه ما حدث في نيجيريا.</a:t>
            </a:r>
            <a:endParaRPr/>
          </a:p>
          <a:p>
            <a:pPr indent="-228600" lvl="0" marL="228600" rtl="0" algn="r">
              <a:lnSpc>
                <a:spcPct val="90000"/>
              </a:lnSpc>
              <a:spcBef>
                <a:spcPts val="1000"/>
              </a:spcBef>
              <a:spcAft>
                <a:spcPts val="0"/>
              </a:spcAft>
              <a:buClr>
                <a:schemeClr val="dk1"/>
              </a:buClr>
              <a:buSzPts val="2000"/>
              <a:buChar char="•"/>
            </a:pPr>
            <a:r>
              <a:rPr lang="ar-QA" sz="2000"/>
              <a:t>قتل آلاف خلال هذه النزاعات، وكان الكثير منهم من المراهقين فقط.</a:t>
            </a:r>
            <a:endParaRPr/>
          </a:p>
          <a:p>
            <a:pPr indent="-228600" lvl="0" marL="228600" rtl="0" algn="r">
              <a:lnSpc>
                <a:spcPct val="90000"/>
              </a:lnSpc>
              <a:spcBef>
                <a:spcPts val="1000"/>
              </a:spcBef>
              <a:spcAft>
                <a:spcPts val="0"/>
              </a:spcAft>
              <a:buClr>
                <a:schemeClr val="dk1"/>
              </a:buClr>
              <a:buSzPts val="2000"/>
              <a:buChar char="•"/>
            </a:pPr>
            <a:r>
              <a:rPr lang="ar-QA" sz="2000"/>
              <a:t>ومن المعروف أيضا أن نظام التعليم في نيجيريا سيئ للغاية، حيث لا يستطيع غالبية المواطنين النيجيريين الحصول على التعليم الأساسي. بسبب الافتقار إلى التدريس المناسب بالإضافة إلى الانتفاضات السياسية في بلد ما، يجد العديد من الشباب أنفسهم يتبعون مجموعات متمردة ويزيدون</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xEl>
                                              <p:pRg end="0" st="0"/>
                                            </p:txEl>
                                          </p:spTgt>
                                        </p:tgtEl>
                                        <p:attrNameLst>
                                          <p:attrName>style.visibility</p:attrName>
                                        </p:attrNameLst>
                                      </p:cBhvr>
                                      <p:to>
                                        <p:strVal val="visible"/>
                                      </p:to>
                                    </p:set>
                                    <p:anim calcmode="lin" valueType="num">
                                      <p:cBhvr additive="base">
                                        <p:cTn dur="500"/>
                                        <p:tgtEl>
                                          <p:spTgt spid="18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xEl>
                                              <p:pRg end="1" st="1"/>
                                            </p:txEl>
                                          </p:spTgt>
                                        </p:tgtEl>
                                        <p:attrNameLst>
                                          <p:attrName>style.visibility</p:attrName>
                                        </p:attrNameLst>
                                      </p:cBhvr>
                                      <p:to>
                                        <p:strVal val="visible"/>
                                      </p:to>
                                    </p:set>
                                    <p:anim calcmode="lin" valueType="num">
                                      <p:cBhvr additive="base">
                                        <p:cTn dur="500"/>
                                        <p:tgtEl>
                                          <p:spTgt spid="18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xEl>
                                              <p:pRg end="2" st="2"/>
                                            </p:txEl>
                                          </p:spTgt>
                                        </p:tgtEl>
                                        <p:attrNameLst>
                                          <p:attrName>style.visibility</p:attrName>
                                        </p:attrNameLst>
                                      </p:cBhvr>
                                      <p:to>
                                        <p:strVal val="visible"/>
                                      </p:to>
                                    </p:set>
                                    <p:anim calcmode="lin" valueType="num">
                                      <p:cBhvr additive="base">
                                        <p:cTn dur="500"/>
                                        <p:tgtEl>
                                          <p:spTgt spid="18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xEl>
                                              <p:pRg end="3" st="3"/>
                                            </p:txEl>
                                          </p:spTgt>
                                        </p:tgtEl>
                                        <p:attrNameLst>
                                          <p:attrName>style.visibility</p:attrName>
                                        </p:attrNameLst>
                                      </p:cBhvr>
                                      <p:to>
                                        <p:strVal val="visible"/>
                                      </p:to>
                                    </p:set>
                                    <p:anim calcmode="lin" valueType="num">
                                      <p:cBhvr additive="base">
                                        <p:cTn dur="500"/>
                                        <p:tgtEl>
                                          <p:spTgt spid="18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
        <p:nvSpPr>
          <p:cNvPr id="192" name="Google Shape;192;p11"/>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93" name="Google Shape;193;p11"/>
          <p:cNvPicPr preferRelativeResize="0"/>
          <p:nvPr/>
        </p:nvPicPr>
        <p:blipFill rotWithShape="1">
          <a:blip r:embed="rId3">
            <a:alphaModFix/>
          </a:blip>
          <a:srcRect b="-1" l="0" r="5882" t="0"/>
          <a:stretch/>
        </p:blipFill>
        <p:spPr>
          <a:xfrm>
            <a:off x="2522356" y="10"/>
            <a:ext cx="9669642" cy="6857990"/>
          </a:xfrm>
          <a:prstGeom prst="rect">
            <a:avLst/>
          </a:prstGeom>
          <a:noFill/>
          <a:ln>
            <a:noFill/>
          </a:ln>
        </p:spPr>
      </p:pic>
      <p:sp>
        <p:nvSpPr>
          <p:cNvPr id="194" name="Google Shape;194;p11"/>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 name="Google Shape;195;p11"/>
          <p:cNvSpPr txBox="1"/>
          <p:nvPr>
            <p:ph type="title"/>
          </p:nvPr>
        </p:nvSpPr>
        <p:spPr>
          <a:xfrm>
            <a:off x="838200" y="365125"/>
            <a:ext cx="3822189"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000"/>
              <a:buFont typeface="Play"/>
              <a:buNone/>
            </a:pPr>
            <a:r>
              <a:rPr lang="ar-QA" sz="4000">
                <a:solidFill>
                  <a:srgbClr val="C00000"/>
                </a:solidFill>
              </a:rPr>
              <a:t>لاجئون</a:t>
            </a:r>
            <a:endParaRPr sz="4000">
              <a:solidFill>
                <a:srgbClr val="C00000"/>
              </a:solidFill>
            </a:endParaRPr>
          </a:p>
        </p:txBody>
      </p:sp>
      <p:sp>
        <p:nvSpPr>
          <p:cNvPr id="196" name="Google Shape;196;p11"/>
          <p:cNvSpPr txBox="1"/>
          <p:nvPr>
            <p:ph idx="1" type="body"/>
          </p:nvPr>
        </p:nvSpPr>
        <p:spPr>
          <a:xfrm>
            <a:off x="838200" y="2434201"/>
            <a:ext cx="3822189" cy="3742762"/>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2000"/>
              <a:buChar char="•"/>
            </a:pPr>
            <a:r>
              <a:rPr lang="ar-QA" sz="2000"/>
              <a:t>على الصعيد العالمي، هناك ما يقرب من 68.5 مليون شخص نزحوا قسراً وُيعترف بهم اليوم كلاجئين. ووفقا للمفوضية السامية للأمم المتحدة لشؤون الاجئين، فإن هذا المبلغ هو أعلى قيمة منذ الحرب العالمية الثانية.</a:t>
            </a:r>
            <a:endParaRPr/>
          </a:p>
          <a:p>
            <a:pPr indent="-228600" lvl="0" marL="228600" rtl="0" algn="r">
              <a:lnSpc>
                <a:spcPct val="90000"/>
              </a:lnSpc>
              <a:spcBef>
                <a:spcPts val="1000"/>
              </a:spcBef>
              <a:spcAft>
                <a:spcPts val="0"/>
              </a:spcAft>
              <a:buClr>
                <a:schemeClr val="dk1"/>
              </a:buClr>
              <a:buSzPts val="2000"/>
              <a:buChar char="•"/>
            </a:pPr>
            <a:r>
              <a:rPr lang="ar-QA" sz="2000"/>
              <a:t> العيش كالجئ يعني أن الشخص، كفرد أو كجزء من مجموعة أو عائلة، لن يكون لديه منطقة آمنة للرجوع إليها على أساس مشترك, وهذا يعني عدم وجود منزل آمن وفي المراسلات، ولا يوجد مرفق تعليمي آمن للوصول إليه</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anim calcmode="lin" valueType="num">
                                      <p:cBhvr additive="base">
                                        <p:cTn dur="500"/>
                                        <p:tgtEl>
                                          <p:spTgt spid="19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6">
                                            <p:txEl>
                                              <p:pRg end="1" st="1"/>
                                            </p:txEl>
                                          </p:spTgt>
                                        </p:tgtEl>
                                        <p:attrNameLst>
                                          <p:attrName>style.visibility</p:attrName>
                                        </p:attrNameLst>
                                      </p:cBhvr>
                                      <p:to>
                                        <p:strVal val="visible"/>
                                      </p:to>
                                    </p:set>
                                    <p:anim calcmode="lin" valueType="num">
                                      <p:cBhvr additive="base">
                                        <p:cTn dur="500"/>
                                        <p:tgtEl>
                                          <p:spTgt spid="19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 name="Google Shape;202;p12"/>
          <p:cNvSpPr/>
          <p:nvPr/>
        </p:nvSpPr>
        <p:spPr>
          <a:xfrm>
            <a:off x="0" y="4"/>
            <a:ext cx="12192000" cy="2295238"/>
          </a:xfrm>
          <a:custGeom>
            <a:rect b="b" l="l" r="r" t="t"/>
            <a:pathLst>
              <a:path extrusionOk="0" h="2079137" w="12192000">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12"/>
          <p:cNvSpPr txBox="1"/>
          <p:nvPr>
            <p:ph type="title"/>
          </p:nvPr>
        </p:nvSpPr>
        <p:spPr>
          <a:xfrm>
            <a:off x="1137036" y="548640"/>
            <a:ext cx="9543405" cy="118872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Play"/>
              <a:buNone/>
            </a:pPr>
            <a:r>
              <a:rPr lang="ar-QA">
                <a:solidFill>
                  <a:srgbClr val="C00000"/>
                </a:solidFill>
              </a:rPr>
              <a:t>الظلم الحكومي</a:t>
            </a:r>
            <a:endParaRPr>
              <a:solidFill>
                <a:srgbClr val="C00000"/>
              </a:solidFill>
            </a:endParaRPr>
          </a:p>
        </p:txBody>
      </p:sp>
      <p:sp>
        <p:nvSpPr>
          <p:cNvPr id="204" name="Google Shape;204;p12"/>
          <p:cNvSpPr txBox="1"/>
          <p:nvPr>
            <p:ph idx="1" type="body"/>
          </p:nvPr>
        </p:nvSpPr>
        <p:spPr>
          <a:xfrm>
            <a:off x="2100227" y="2156895"/>
            <a:ext cx="8276026" cy="3320031"/>
          </a:xfrm>
          <a:prstGeom prst="rect">
            <a:avLst/>
          </a:prstGeom>
          <a:noFill/>
          <a:ln>
            <a:noFill/>
          </a:ln>
        </p:spPr>
        <p:txBody>
          <a:bodyPr anchorCtr="0" anchor="ctr" bIns="45700" lIns="91425" spcFirstLastPara="1" rIns="91425" wrap="square" tIns="45700">
            <a:noAutofit/>
          </a:bodyPr>
          <a:lstStyle/>
          <a:p>
            <a:pPr indent="-228600" lvl="0" marL="228600" rtl="0" algn="r">
              <a:lnSpc>
                <a:spcPct val="90000"/>
              </a:lnSpc>
              <a:spcBef>
                <a:spcPts val="0"/>
              </a:spcBef>
              <a:spcAft>
                <a:spcPts val="0"/>
              </a:spcAft>
              <a:buClr>
                <a:srgbClr val="262626"/>
              </a:buClr>
              <a:buSzPts val="2000"/>
              <a:buChar char="•"/>
            </a:pPr>
            <a:r>
              <a:rPr lang="ar-QA" sz="2000">
                <a:solidFill>
                  <a:srgbClr val="262626"/>
                </a:solidFill>
              </a:rPr>
              <a:t>تحدد العديد من العوامل التي تتمتع الحكومة بإمكانية الوصول الكامل إليها والسيطرة عليها، مثل الرعاية الصحية والعالقات السياسية وغيرها الكثير، الفرص التعليمية المقدمة للشباب. </a:t>
            </a:r>
            <a:endParaRPr/>
          </a:p>
          <a:p>
            <a:pPr indent="-228600" lvl="0" marL="228600" rtl="0" algn="r">
              <a:lnSpc>
                <a:spcPct val="90000"/>
              </a:lnSpc>
              <a:spcBef>
                <a:spcPts val="1000"/>
              </a:spcBef>
              <a:spcAft>
                <a:spcPts val="0"/>
              </a:spcAft>
              <a:buClr>
                <a:srgbClr val="262626"/>
              </a:buClr>
              <a:buSzPts val="2000"/>
              <a:buChar char="•"/>
            </a:pPr>
            <a:r>
              <a:rPr lang="ar-QA" sz="2000">
                <a:solidFill>
                  <a:srgbClr val="262626"/>
                </a:solidFill>
              </a:rPr>
              <a:t>هناك العديد من العناصر التي تمنع الشاب من الحصول على التعليم، وأحدها الرعاية الصحية. وفي عام ،2013 قدر أن 6.3 مليون طفل دون سن الخامسة ماتوا بسبب المرض. مثلا الالتهاب الرئوي، هي أسباب يمكن الوقاية منها، ولكن بسبب عدم كفاءة الرعاية الصحية الحكومية ومستويات الفقر المدقع، لم يتم اتخاذ أي تدابير وقائية. </a:t>
            </a:r>
            <a:endParaRPr/>
          </a:p>
          <a:p>
            <a:pPr indent="-228600" lvl="0" marL="228600" rtl="0" algn="r">
              <a:lnSpc>
                <a:spcPct val="90000"/>
              </a:lnSpc>
              <a:spcBef>
                <a:spcPts val="1000"/>
              </a:spcBef>
              <a:spcAft>
                <a:spcPts val="0"/>
              </a:spcAft>
              <a:buClr>
                <a:srgbClr val="262626"/>
              </a:buClr>
              <a:buSzPts val="2000"/>
              <a:buChar char="•"/>
            </a:pPr>
            <a:r>
              <a:rPr lang="ar-QA" sz="2000">
                <a:solidFill>
                  <a:srgbClr val="262626"/>
                </a:solidFill>
              </a:rPr>
              <a:t>ولم ُيمنح هؤلاء الأطفال فرصة الحصول على التعليم بسبب نفقات الرعاية الصحية وعدم قدرتهم على الذهاب إلى المدرسة بسبب الضعف. ونتيجة لذلك، توفي ماليين األطفال الذين كانوا يواجهون نفس الظروف.</a:t>
            </a:r>
            <a:endParaRPr sz="2000">
              <a:solidFill>
                <a:srgbClr val="262626"/>
              </a:solidFill>
            </a:endParaRPr>
          </a:p>
        </p:txBody>
      </p:sp>
      <p:sp>
        <p:nvSpPr>
          <p:cNvPr id="205" name="Google Shape;205;p12"/>
          <p:cNvSpPr/>
          <p:nvPr/>
        </p:nvSpPr>
        <p:spPr>
          <a:xfrm>
            <a:off x="2224586" y="5970896"/>
            <a:ext cx="9967416" cy="887104"/>
          </a:xfrm>
          <a:custGeom>
            <a:rect b="b" l="l" r="r" t="t"/>
            <a:pathLst>
              <a:path extrusionOk="0" h="918356" w="9517857">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 calcmode="lin" valueType="num">
                                      <p:cBhvr additive="base">
                                        <p:cTn dur="500"/>
                                        <p:tgtEl>
                                          <p:spTgt spid="20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4">
                                            <p:txEl>
                                              <p:pRg end="1" st="1"/>
                                            </p:txEl>
                                          </p:spTgt>
                                        </p:tgtEl>
                                        <p:attrNameLst>
                                          <p:attrName>style.visibility</p:attrName>
                                        </p:attrNameLst>
                                      </p:cBhvr>
                                      <p:to>
                                        <p:strVal val="visible"/>
                                      </p:to>
                                    </p:set>
                                    <p:anim calcmode="lin" valueType="num">
                                      <p:cBhvr additive="base">
                                        <p:cTn dur="500"/>
                                        <p:tgtEl>
                                          <p:spTgt spid="20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4">
                                            <p:txEl>
                                              <p:pRg end="2" st="2"/>
                                            </p:txEl>
                                          </p:spTgt>
                                        </p:tgtEl>
                                        <p:attrNameLst>
                                          <p:attrName>style.visibility</p:attrName>
                                        </p:attrNameLst>
                                      </p:cBhvr>
                                      <p:to>
                                        <p:strVal val="visible"/>
                                      </p:to>
                                    </p:set>
                                    <p:anim calcmode="lin" valueType="num">
                                      <p:cBhvr additive="base">
                                        <p:cTn dur="500"/>
                                        <p:tgtEl>
                                          <p:spTgt spid="20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11" name="Google Shape;211;p13"/>
          <p:cNvPicPr preferRelativeResize="0"/>
          <p:nvPr/>
        </p:nvPicPr>
        <p:blipFill rotWithShape="1">
          <a:blip r:embed="rId3">
            <a:alphaModFix/>
          </a:blip>
          <a:srcRect b="9091" l="1312" r="21986" t="0"/>
          <a:stretch/>
        </p:blipFill>
        <p:spPr>
          <a:xfrm>
            <a:off x="3523488" y="10"/>
            <a:ext cx="8668512" cy="6857990"/>
          </a:xfrm>
          <a:prstGeom prst="rect">
            <a:avLst/>
          </a:prstGeom>
          <a:noFill/>
          <a:ln>
            <a:noFill/>
          </a:ln>
        </p:spPr>
      </p:pic>
      <p:sp>
        <p:nvSpPr>
          <p:cNvPr id="212" name="Google Shape;212;p13"/>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13"/>
          <p:cNvSpPr txBox="1"/>
          <p:nvPr>
            <p:ph type="title"/>
          </p:nvPr>
        </p:nvSpPr>
        <p:spPr>
          <a:xfrm>
            <a:off x="228219" y="496824"/>
            <a:ext cx="3438144" cy="1124712"/>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C00000"/>
              </a:buClr>
              <a:buSzPts val="4000"/>
              <a:buFont typeface="Play"/>
              <a:buNone/>
            </a:pPr>
            <a:r>
              <a:rPr lang="ar-QA" sz="4000">
                <a:solidFill>
                  <a:srgbClr val="C00000"/>
                </a:solidFill>
              </a:rPr>
              <a:t>الفقر</a:t>
            </a:r>
            <a:endParaRPr sz="4000">
              <a:solidFill>
                <a:srgbClr val="C00000"/>
              </a:solidFill>
            </a:endParaRPr>
          </a:p>
        </p:txBody>
      </p:sp>
      <p:sp>
        <p:nvSpPr>
          <p:cNvPr id="214" name="Google Shape;214;p13"/>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15" name="Google Shape;215;p13"/>
          <p:cNvSpPr/>
          <p:nvPr/>
        </p:nvSpPr>
        <p:spPr>
          <a:xfrm>
            <a:off x="428244" y="2443480"/>
            <a:ext cx="3300984" cy="9144"/>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 name="Google Shape;216;p13"/>
          <p:cNvSpPr txBox="1"/>
          <p:nvPr>
            <p:ph idx="1" type="body"/>
          </p:nvPr>
        </p:nvSpPr>
        <p:spPr>
          <a:xfrm>
            <a:off x="371093" y="1685260"/>
            <a:ext cx="4541149" cy="4240052"/>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1700"/>
              <a:buChar char="•"/>
            </a:pPr>
            <a:r>
              <a:rPr lang="ar-QA" sz="1700"/>
              <a:t>إن الفقر والتعليم مترابطان، مما يؤدي إلى آثار كبيرة على الشباب اعتمادا على كيفية إدارة كل من هذه العوامل. فالتعليم المناسب قد يخرج الأفراد من الفقر، وقد يؤدي الفقر إلى عدم حصول الفرد على التعليم.</a:t>
            </a:r>
            <a:endParaRPr/>
          </a:p>
          <a:p>
            <a:pPr indent="-228600" lvl="0" marL="228600" rtl="0" algn="r">
              <a:lnSpc>
                <a:spcPct val="90000"/>
              </a:lnSpc>
              <a:spcBef>
                <a:spcPts val="1000"/>
              </a:spcBef>
              <a:spcAft>
                <a:spcPts val="0"/>
              </a:spcAft>
              <a:buClr>
                <a:schemeClr val="dk1"/>
              </a:buClr>
              <a:buSzPts val="1700"/>
              <a:buChar char="•"/>
            </a:pPr>
            <a:r>
              <a:rPr lang="ar-QA" sz="1700"/>
              <a:t> إن آثار الفقر على الشباب كبيرة ويمكن أن تؤدي إلى صراعات مدى الحياة. </a:t>
            </a:r>
            <a:endParaRPr/>
          </a:p>
          <a:p>
            <a:pPr indent="-228600" lvl="0" marL="228600" rtl="0" algn="r">
              <a:lnSpc>
                <a:spcPct val="90000"/>
              </a:lnSpc>
              <a:spcBef>
                <a:spcPts val="1000"/>
              </a:spcBef>
              <a:spcAft>
                <a:spcPts val="0"/>
              </a:spcAft>
              <a:buClr>
                <a:schemeClr val="dk1"/>
              </a:buClr>
              <a:buSzPts val="1700"/>
              <a:buChar char="•"/>
            </a:pPr>
            <a:r>
              <a:rPr lang="ar-QA" sz="1700"/>
              <a:t>ويتضاعف هذا إذا لم يتمكن الشباب من الحصول على التعليم الكامل. في العديد من الدول، ال يمكن إرسال الأطفال الصغار إلى المدرسة للتعلم بسبب عدم توفر الأموال للأسرة لدفع تكاليف تعليمهم. </a:t>
            </a:r>
            <a:endParaRPr/>
          </a:p>
          <a:p>
            <a:pPr indent="-228600" lvl="0" marL="228600" rtl="0" algn="r">
              <a:lnSpc>
                <a:spcPct val="90000"/>
              </a:lnSpc>
              <a:spcBef>
                <a:spcPts val="1000"/>
              </a:spcBef>
              <a:spcAft>
                <a:spcPts val="0"/>
              </a:spcAft>
              <a:buClr>
                <a:schemeClr val="dk1"/>
              </a:buClr>
              <a:buSzPts val="1700"/>
              <a:buChar char="•"/>
            </a:pPr>
            <a:r>
              <a:rPr lang="ar-QA" sz="1700"/>
              <a:t>ويتم سحب آخرين من المدارس لأنهم لم يعودوا قادرين على تحمل تكاليفها، وبالتالي يتم إرسال الأطفال للعمل بدلاً من ذلك</a:t>
            </a:r>
            <a:endParaRPr sz="1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Effect filter="fade" transition="in">
                                      <p:cBhvr>
                                        <p:cTn dur="500"/>
                                        <p:tgtEl>
                                          <p:spTgt spid="2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Effect filter="fade" transition="in">
                                      <p:cBhvr>
                                        <p:cTn dur="500"/>
                                        <p:tgtEl>
                                          <p:spTgt spid="2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2" st="2"/>
                                            </p:txEl>
                                          </p:spTgt>
                                        </p:tgtEl>
                                        <p:attrNameLst>
                                          <p:attrName>style.visibility</p:attrName>
                                        </p:attrNameLst>
                                      </p:cBhvr>
                                      <p:to>
                                        <p:strVal val="visible"/>
                                      </p:to>
                                    </p:set>
                                    <p:animEffect filter="fade" transition="in">
                                      <p:cBhvr>
                                        <p:cTn dur="500"/>
                                        <p:tgtEl>
                                          <p:spTgt spid="2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3" st="3"/>
                                            </p:txEl>
                                          </p:spTgt>
                                        </p:tgtEl>
                                        <p:attrNameLst>
                                          <p:attrName>style.visibility</p:attrName>
                                        </p:attrNameLst>
                                      </p:cBhvr>
                                      <p:to>
                                        <p:strVal val="visible"/>
                                      </p:to>
                                    </p:set>
                                    <p:animEffect filter="fade" transition="in">
                                      <p:cBhvr>
                                        <p:cTn dur="500"/>
                                        <p:tgtEl>
                                          <p:spTgt spid="21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 name="Google Shape;222;p14"/>
          <p:cNvSpPr/>
          <p:nvPr/>
        </p:nvSpPr>
        <p:spPr>
          <a:xfrm>
            <a:off x="643468" y="643467"/>
            <a:ext cx="10905066" cy="5562249"/>
          </a:xfrm>
          <a:custGeom>
            <a:rect b="b" l="l" r="r" t="t"/>
            <a:pathLst>
              <a:path extrusionOk="0" h="5641173" w="11243827">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 name="Google Shape;223;p14"/>
          <p:cNvSpPr txBox="1"/>
          <p:nvPr>
            <p:ph type="title"/>
          </p:nvPr>
        </p:nvSpPr>
        <p:spPr>
          <a:xfrm>
            <a:off x="1629751" y="1059116"/>
            <a:ext cx="8924392" cy="93348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ar-QA"/>
              <a:t>الدول والمنظمات التي تساهم سلبا في المشكلة</a:t>
            </a:r>
            <a:endParaRPr/>
          </a:p>
        </p:txBody>
      </p:sp>
      <p:sp>
        <p:nvSpPr>
          <p:cNvPr id="224" name="Google Shape;224;p14"/>
          <p:cNvSpPr/>
          <p:nvPr/>
        </p:nvSpPr>
        <p:spPr>
          <a:xfrm rot="120000">
            <a:off x="5418161" y="351736"/>
            <a:ext cx="1352113" cy="407805"/>
          </a:xfrm>
          <a:custGeom>
            <a:rect b="b" l="l" r="r" t="t"/>
            <a:pathLst>
              <a:path extrusionOk="0" h="594531" w="2201784">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14"/>
          <p:cNvSpPr txBox="1"/>
          <p:nvPr>
            <p:ph idx="1" type="body"/>
          </p:nvPr>
        </p:nvSpPr>
        <p:spPr>
          <a:xfrm>
            <a:off x="2005833" y="2268707"/>
            <a:ext cx="8273380" cy="3329395"/>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r">
              <a:lnSpc>
                <a:spcPct val="90000"/>
              </a:lnSpc>
              <a:spcBef>
                <a:spcPts val="0"/>
              </a:spcBef>
              <a:spcAft>
                <a:spcPts val="0"/>
              </a:spcAft>
              <a:buClr>
                <a:schemeClr val="dk1"/>
              </a:buClr>
              <a:buSzPct val="100000"/>
              <a:buChar char="•"/>
            </a:pPr>
            <a:r>
              <a:rPr lang="ar-QA" sz="2000"/>
              <a:t>خلال السنوات الأخيرة، شهدت منطقة الشرق الأوسط وشمال أفريقيا مستوياتٍ متزايدة من العنف، حيث قُتل حوالي 580 طفلًا وشابًا وجُرح العديد في العام الماضي وحده. وللأسف يرى الضحايا الناجون من هذه النزاعات أنّ حقهم في التعليم يُنتهك بشكل منهجي، وهي إحدى المآسي التي يمكن تجنب حدوثها وينبغي على المجتمع الدولي ألا يتجاهلها.</a:t>
            </a:r>
            <a:endParaRPr/>
          </a:p>
          <a:p>
            <a:pPr indent="-120650" lvl="0" marL="228600" rtl="0" algn="r">
              <a:lnSpc>
                <a:spcPct val="90000"/>
              </a:lnSpc>
              <a:spcBef>
                <a:spcPts val="1000"/>
              </a:spcBef>
              <a:spcAft>
                <a:spcPts val="0"/>
              </a:spcAft>
              <a:buClr>
                <a:schemeClr val="dk1"/>
              </a:buClr>
              <a:buSzPct val="100000"/>
              <a:buNone/>
            </a:pPr>
            <a:r>
              <a:t/>
            </a:r>
            <a:endParaRPr sz="2000"/>
          </a:p>
          <a:p>
            <a:pPr indent="-228600" lvl="0" marL="228600" rtl="0" algn="r">
              <a:lnSpc>
                <a:spcPct val="90000"/>
              </a:lnSpc>
              <a:spcBef>
                <a:spcPts val="1000"/>
              </a:spcBef>
              <a:spcAft>
                <a:spcPts val="0"/>
              </a:spcAft>
              <a:buClr>
                <a:schemeClr val="dk1"/>
              </a:buClr>
              <a:buSzPct val="100000"/>
              <a:buChar char="•"/>
            </a:pPr>
            <a:r>
              <a:rPr lang="ar-QA" sz="2000"/>
              <a:t>تُشير الإحصاءات إلى أن حوالي 1 من كل 5 أطفال في منطقة الشرق الأوسط وشمال أفريقيا لا يذهب إلى المدارس، بينما تمنع الهجمات المستمرة على المدارس من يذهبون من الحصول على التعليم المناسب.</a:t>
            </a:r>
            <a:endParaRPr/>
          </a:p>
          <a:p>
            <a:pPr indent="-120650" lvl="0" marL="228600" rtl="0" algn="r">
              <a:lnSpc>
                <a:spcPct val="90000"/>
              </a:lnSpc>
              <a:spcBef>
                <a:spcPts val="1000"/>
              </a:spcBef>
              <a:spcAft>
                <a:spcPts val="0"/>
              </a:spcAft>
              <a:buClr>
                <a:schemeClr val="dk1"/>
              </a:buClr>
              <a:buSzPct val="100000"/>
              <a:buNone/>
            </a:pPr>
            <a:r>
              <a:t/>
            </a:r>
            <a:endParaRPr sz="2000"/>
          </a:p>
          <a:p>
            <a:pPr indent="-228600" lvl="0" marL="228600" rtl="0" algn="r">
              <a:lnSpc>
                <a:spcPct val="90000"/>
              </a:lnSpc>
              <a:spcBef>
                <a:spcPts val="1000"/>
              </a:spcBef>
              <a:spcAft>
                <a:spcPts val="0"/>
              </a:spcAft>
              <a:buClr>
                <a:schemeClr val="dk1"/>
              </a:buClr>
              <a:buSzPct val="100000"/>
              <a:buChar char="•"/>
            </a:pPr>
            <a:r>
              <a:rPr lang="ar-QA" sz="2000"/>
              <a:t>في عام 2015، أقرّت حكومات 111 دولة "إعلان المدارس الآمنة"، الذي يهدف إلى حماية الأطفال أثناء النزاعات المسلحة ودعم مواصلة تعليمهم، وإحباط محاولات استخدام المدارس لأغراض عسكرية.</a:t>
            </a:r>
            <a:endParaRPr/>
          </a:p>
          <a:p>
            <a:pPr indent="-120650" lvl="0" marL="228600" rtl="0" algn="r">
              <a:lnSpc>
                <a:spcPct val="90000"/>
              </a:lnSpc>
              <a:spcBef>
                <a:spcPts val="1000"/>
              </a:spcBef>
              <a:spcAft>
                <a:spcPts val="0"/>
              </a:spcAft>
              <a:buClr>
                <a:schemeClr val="dk1"/>
              </a:buClr>
              <a:buSzPct val="100000"/>
              <a:buNone/>
            </a:pPr>
            <a:r>
              <a:t/>
            </a:r>
            <a:endParaRPr sz="2000"/>
          </a:p>
          <a:p>
            <a:pPr indent="-228600" lvl="0" marL="228600" rtl="0" algn="r">
              <a:lnSpc>
                <a:spcPct val="90000"/>
              </a:lnSpc>
              <a:spcBef>
                <a:spcPts val="1000"/>
              </a:spcBef>
              <a:spcAft>
                <a:spcPts val="0"/>
              </a:spcAft>
              <a:buClr>
                <a:schemeClr val="dk1"/>
              </a:buClr>
              <a:buSzPct val="100000"/>
              <a:buChar char="•"/>
            </a:pPr>
            <a:r>
              <a:rPr lang="ar-QA" sz="2000"/>
              <a:t>يُمكن للتعليم في أعقاب النزاعات أن يلعب دورًا مهمًا في عملية بناء السلام، ولذلك يجب على الحكومات ضمان الوصول الآمن للأطفال لمرافق التعليم</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0" st="0"/>
                                            </p:txEl>
                                          </p:spTgt>
                                        </p:tgtEl>
                                        <p:attrNameLst>
                                          <p:attrName>style.visibility</p:attrName>
                                        </p:attrNameLst>
                                      </p:cBhvr>
                                      <p:to>
                                        <p:strVal val="visible"/>
                                      </p:to>
                                    </p:set>
                                    <p:animEffect filter="fade" transition="in">
                                      <p:cBhvr>
                                        <p:cTn dur="500"/>
                                        <p:tgtEl>
                                          <p:spTgt spid="2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1" st="1"/>
                                            </p:txEl>
                                          </p:spTgt>
                                        </p:tgtEl>
                                        <p:attrNameLst>
                                          <p:attrName>style.visibility</p:attrName>
                                        </p:attrNameLst>
                                      </p:cBhvr>
                                      <p:to>
                                        <p:strVal val="visible"/>
                                      </p:to>
                                    </p:set>
                                    <p:animEffect filter="fade" transition="in">
                                      <p:cBhvr>
                                        <p:cTn dur="500"/>
                                        <p:tgtEl>
                                          <p:spTgt spid="2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2" st="2"/>
                                            </p:txEl>
                                          </p:spTgt>
                                        </p:tgtEl>
                                        <p:attrNameLst>
                                          <p:attrName>style.visibility</p:attrName>
                                        </p:attrNameLst>
                                      </p:cBhvr>
                                      <p:to>
                                        <p:strVal val="visible"/>
                                      </p:to>
                                    </p:set>
                                    <p:animEffect filter="fade" transition="in">
                                      <p:cBhvr>
                                        <p:cTn dur="500"/>
                                        <p:tgtEl>
                                          <p:spTgt spid="2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3" st="3"/>
                                            </p:txEl>
                                          </p:spTgt>
                                        </p:tgtEl>
                                        <p:attrNameLst>
                                          <p:attrName>style.visibility</p:attrName>
                                        </p:attrNameLst>
                                      </p:cBhvr>
                                      <p:to>
                                        <p:strVal val="visible"/>
                                      </p:to>
                                    </p:set>
                                    <p:animEffect filter="fade" transition="in">
                                      <p:cBhvr>
                                        <p:cTn dur="500"/>
                                        <p:tgtEl>
                                          <p:spTgt spid="2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4" st="4"/>
                                            </p:txEl>
                                          </p:spTgt>
                                        </p:tgtEl>
                                        <p:attrNameLst>
                                          <p:attrName>style.visibility</p:attrName>
                                        </p:attrNameLst>
                                      </p:cBhvr>
                                      <p:to>
                                        <p:strVal val="visible"/>
                                      </p:to>
                                    </p:set>
                                    <p:animEffect filter="fade" transition="in">
                                      <p:cBhvr>
                                        <p:cTn dur="500"/>
                                        <p:tgtEl>
                                          <p:spTgt spid="22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5" st="5"/>
                                            </p:txEl>
                                          </p:spTgt>
                                        </p:tgtEl>
                                        <p:attrNameLst>
                                          <p:attrName>style.visibility</p:attrName>
                                        </p:attrNameLst>
                                      </p:cBhvr>
                                      <p:to>
                                        <p:strVal val="visible"/>
                                      </p:to>
                                    </p:set>
                                    <p:animEffect filter="fade" transition="in">
                                      <p:cBhvr>
                                        <p:cTn dur="500"/>
                                        <p:tgtEl>
                                          <p:spTgt spid="22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6" st="6"/>
                                            </p:txEl>
                                          </p:spTgt>
                                        </p:tgtEl>
                                        <p:attrNameLst>
                                          <p:attrName>style.visibility</p:attrName>
                                        </p:attrNameLst>
                                      </p:cBhvr>
                                      <p:to>
                                        <p:strVal val="visible"/>
                                      </p:to>
                                    </p:set>
                                    <p:animEffect filter="fade" transition="in">
                                      <p:cBhvr>
                                        <p:cTn dur="500"/>
                                        <p:tgtEl>
                                          <p:spTgt spid="22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 name="Google Shape;231;p15"/>
          <p:cNvSpPr/>
          <p:nvPr/>
        </p:nvSpPr>
        <p:spPr>
          <a:xfrm>
            <a:off x="0" y="0"/>
            <a:ext cx="12188952" cy="1899601"/>
          </a:xfrm>
          <a:custGeom>
            <a:rect b="b" l="l" r="r" t="t"/>
            <a:pathLst>
              <a:path extrusionOk="0" h="1899601" w="12188952">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solidFill>
            <a:schemeClr val="lt1"/>
          </a:solidFill>
          <a:ln cap="flat" cmpd="sng" w="9525">
            <a:solidFill>
              <a:srgbClr val="E6E6E6"/>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2" name="Google Shape;232;p15"/>
          <p:cNvSpPr/>
          <p:nvPr/>
        </p:nvSpPr>
        <p:spPr>
          <a:xfrm>
            <a:off x="0" y="0"/>
            <a:ext cx="12192000" cy="1890722"/>
          </a:xfrm>
          <a:custGeom>
            <a:rect b="b" l="l" r="r" t="t"/>
            <a:pathLst>
              <a:path extrusionOk="0" h="1890722" w="12192000">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3" name="Google Shape;233;p15"/>
          <p:cNvSpPr/>
          <p:nvPr/>
        </p:nvSpPr>
        <p:spPr>
          <a:xfrm>
            <a:off x="0" y="524522"/>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4" name="Google Shape;234;p15"/>
          <p:cNvSpPr txBox="1"/>
          <p:nvPr>
            <p:ph idx="1" type="body"/>
          </p:nvPr>
        </p:nvSpPr>
        <p:spPr>
          <a:xfrm>
            <a:off x="838200" y="2478024"/>
            <a:ext cx="10515600" cy="3694176"/>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2000"/>
              <a:buChar char="•"/>
            </a:pPr>
            <a:r>
              <a:rPr lang="ar-QA" sz="2000"/>
              <a:t>في عام 2021، سُجّل أكبر عدد من القتلى والجرحى من الأطفال والشباب في إسرائيل والأراضي الفلسطينية المحتلة (88 قتيلًا منهم 86 فلسطينيًا و1128 جريحًا منهم 1121 فلسطينيًا) وسوريا (424 قتيلًا و474 جريحًا) والصومال (200 قتيل و593 جريحًا) واليمن (201 قتيل و480 جريحًا).</a:t>
            </a:r>
            <a:endParaRPr/>
          </a:p>
          <a:p>
            <a:pPr indent="-101600" lvl="0" marL="228600" rtl="0" algn="ctr">
              <a:lnSpc>
                <a:spcPct val="90000"/>
              </a:lnSpc>
              <a:spcBef>
                <a:spcPts val="1000"/>
              </a:spcBef>
              <a:spcAft>
                <a:spcPts val="0"/>
              </a:spcAft>
              <a:buClr>
                <a:schemeClr val="dk1"/>
              </a:buClr>
              <a:buSzPts val="2000"/>
              <a:buNone/>
            </a:pPr>
            <a:r>
              <a:t/>
            </a:r>
            <a:endParaRPr sz="2000"/>
          </a:p>
          <a:p>
            <a:pPr indent="-228600" lvl="0" marL="228600" rtl="0" algn="ctr">
              <a:lnSpc>
                <a:spcPct val="90000"/>
              </a:lnSpc>
              <a:spcBef>
                <a:spcPts val="1000"/>
              </a:spcBef>
              <a:spcAft>
                <a:spcPts val="0"/>
              </a:spcAft>
              <a:buClr>
                <a:schemeClr val="dk1"/>
              </a:buClr>
              <a:buSzPts val="2000"/>
              <a:buChar char="•"/>
            </a:pPr>
            <a:r>
              <a:rPr lang="ar-QA" sz="2000"/>
              <a:t>وعلى الرغم من انخفاض أعداد الضحايا في دول أخرى، إلا أنها شهدت أيضًا أعمال عنف تسبب بمقتل وجرح عدد من الأطفال، إذ سُجّل في السودان (54 قتيلًا و112 جريحًا) والعراق (72 قتيلًا و87 جريحًا) وليبيا (17 قتيلًا و21 جريحًا) ولبنان (9 قتلى و10 جرحى).</a:t>
            </a:r>
            <a:endParaRPr/>
          </a:p>
          <a:p>
            <a:pPr indent="-101600" lvl="0" marL="228600" rtl="0" algn="ctr">
              <a:lnSpc>
                <a:spcPct val="90000"/>
              </a:lnSpc>
              <a:spcBef>
                <a:spcPts val="1000"/>
              </a:spcBef>
              <a:spcAft>
                <a:spcPts val="0"/>
              </a:spcAft>
              <a:buClr>
                <a:schemeClr val="dk1"/>
              </a:buClr>
              <a:buSzPts val="2000"/>
              <a:buNone/>
            </a:pPr>
            <a:r>
              <a:t/>
            </a:r>
            <a:endParaRPr sz="2000"/>
          </a:p>
          <a:p>
            <a:pPr indent="-228600" lvl="0" marL="228600" rtl="0" algn="ctr">
              <a:lnSpc>
                <a:spcPct val="90000"/>
              </a:lnSpc>
              <a:spcBef>
                <a:spcPts val="1000"/>
              </a:spcBef>
              <a:spcAft>
                <a:spcPts val="0"/>
              </a:spcAft>
              <a:buClr>
                <a:schemeClr val="dk1"/>
              </a:buClr>
              <a:buSzPts val="2000"/>
              <a:buChar char="•"/>
            </a:pPr>
            <a:r>
              <a:rPr lang="ar-QA" sz="2000"/>
              <a:t>أما بالنسبة لهجمات الجماعات المسلحة على المدارس، فقد سجلت الصومال أكبر عدد من الهجمات التي استهدفت المدارس ومرافق التعليم بواقع (30) هجومًا، ثم سوريا (28)، والأراضي الفلسطينية المحتلة (21)، واليمن (18)، بينما سُجّل أقل عدد من الهجمات في لبنان (4)، والعراق (1)، وليبيا (1)، والسودان (1)، وإسرائيل (1).</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0" st="0"/>
                                            </p:txEl>
                                          </p:spTgt>
                                        </p:tgtEl>
                                        <p:attrNameLst>
                                          <p:attrName>style.visibility</p:attrName>
                                        </p:attrNameLst>
                                      </p:cBhvr>
                                      <p:to>
                                        <p:strVal val="visible"/>
                                      </p:to>
                                    </p:set>
                                    <p:animEffect filter="fade" transition="in">
                                      <p:cBhvr>
                                        <p:cTn dur="500"/>
                                        <p:tgtEl>
                                          <p:spTgt spid="2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1" st="1"/>
                                            </p:txEl>
                                          </p:spTgt>
                                        </p:tgtEl>
                                        <p:attrNameLst>
                                          <p:attrName>style.visibility</p:attrName>
                                        </p:attrNameLst>
                                      </p:cBhvr>
                                      <p:to>
                                        <p:strVal val="visible"/>
                                      </p:to>
                                    </p:set>
                                    <p:animEffect filter="fade" transition="in">
                                      <p:cBhvr>
                                        <p:cTn dur="500"/>
                                        <p:tgtEl>
                                          <p:spTgt spid="2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2" st="2"/>
                                            </p:txEl>
                                          </p:spTgt>
                                        </p:tgtEl>
                                        <p:attrNameLst>
                                          <p:attrName>style.visibility</p:attrName>
                                        </p:attrNameLst>
                                      </p:cBhvr>
                                      <p:to>
                                        <p:strVal val="visible"/>
                                      </p:to>
                                    </p:set>
                                    <p:animEffect filter="fade" transition="in">
                                      <p:cBhvr>
                                        <p:cTn dur="500"/>
                                        <p:tgtEl>
                                          <p:spTgt spid="2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3" st="3"/>
                                            </p:txEl>
                                          </p:spTgt>
                                        </p:tgtEl>
                                        <p:attrNameLst>
                                          <p:attrName>style.visibility</p:attrName>
                                        </p:attrNameLst>
                                      </p:cBhvr>
                                      <p:to>
                                        <p:strVal val="visible"/>
                                      </p:to>
                                    </p:set>
                                    <p:animEffect filter="fade" transition="in">
                                      <p:cBhvr>
                                        <p:cTn dur="500"/>
                                        <p:tgtEl>
                                          <p:spTgt spid="2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xEl>
                                              <p:pRg end="4" st="4"/>
                                            </p:txEl>
                                          </p:spTgt>
                                        </p:tgtEl>
                                        <p:attrNameLst>
                                          <p:attrName>style.visibility</p:attrName>
                                        </p:attrNameLst>
                                      </p:cBhvr>
                                      <p:to>
                                        <p:strVal val="visible"/>
                                      </p:to>
                                    </p:set>
                                    <p:animEffect filter="fade" transition="in">
                                      <p:cBhvr>
                                        <p:cTn dur="500"/>
                                        <p:tgtEl>
                                          <p:spTgt spid="23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 name="Google Shape;240;p16"/>
          <p:cNvSpPr txBox="1"/>
          <p:nvPr>
            <p:ph type="title"/>
          </p:nvPr>
        </p:nvSpPr>
        <p:spPr>
          <a:xfrm>
            <a:off x="1629751" y="934327"/>
            <a:ext cx="8924392" cy="10582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ar-QA"/>
              <a:t>الدول والمنظمات التي تساهم بشكل ايجابي </a:t>
            </a:r>
            <a:endParaRPr/>
          </a:p>
        </p:txBody>
      </p:sp>
      <p:sp>
        <p:nvSpPr>
          <p:cNvPr id="241" name="Google Shape;241;p16"/>
          <p:cNvSpPr/>
          <p:nvPr/>
        </p:nvSpPr>
        <p:spPr>
          <a:xfrm>
            <a:off x="1293813" y="2337807"/>
            <a:ext cx="9604374" cy="3585866"/>
          </a:xfrm>
          <a:custGeom>
            <a:rect b="b" l="l" r="r" t="t"/>
            <a:pathLst>
              <a:path extrusionOk="0" h="3585866" w="9604374">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 name="Google Shape;242;p16"/>
          <p:cNvSpPr/>
          <p:nvPr/>
        </p:nvSpPr>
        <p:spPr>
          <a:xfrm>
            <a:off x="5421727" y="2190741"/>
            <a:ext cx="1348547" cy="407804"/>
          </a:xfrm>
          <a:custGeom>
            <a:rect b="b" l="l" r="r" t="t"/>
            <a:pathLst>
              <a:path extrusionOk="0" h="594531" w="2201784">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3" name="Google Shape;243;p16"/>
          <p:cNvSpPr txBox="1"/>
          <p:nvPr>
            <p:ph idx="1" type="body"/>
          </p:nvPr>
        </p:nvSpPr>
        <p:spPr>
          <a:xfrm>
            <a:off x="1941207" y="2752316"/>
            <a:ext cx="8309586" cy="2756848"/>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1400"/>
              <a:buChar char="•"/>
            </a:pPr>
            <a:r>
              <a:rPr lang="ar-QA" sz="1400"/>
              <a:t>مع قضية الفقر البارزة التي تمنع العديد من الأفراد والأطفال في جميع أنحاء العالم من الحصول على تعليمهم، يهدف صندوق الطفل إلى</a:t>
            </a:r>
            <a:endParaRPr/>
          </a:p>
          <a:p>
            <a:pPr indent="-228600" lvl="0" marL="228600" rtl="0" algn="r">
              <a:lnSpc>
                <a:spcPct val="90000"/>
              </a:lnSpc>
              <a:spcBef>
                <a:spcPts val="1000"/>
              </a:spcBef>
              <a:spcAft>
                <a:spcPts val="0"/>
              </a:spcAft>
              <a:buClr>
                <a:schemeClr val="dk1"/>
              </a:buClr>
              <a:buSzPts val="1400"/>
              <a:buChar char="•"/>
            </a:pPr>
            <a:r>
              <a:rPr lang="ar-QA" sz="1400"/>
              <a:t> هي منظمة لتنمية الطفل مقرها في ريتشموند، فيرجينيا، الولايات ChildFundمساعدة الأسر على تحقيق التعليم المناسب من خلال البرامج المتحدة الأمريكية. </a:t>
            </a:r>
            <a:endParaRPr/>
          </a:p>
          <a:p>
            <a:pPr indent="-228600" lvl="0" marL="228600" rtl="0" algn="r">
              <a:lnSpc>
                <a:spcPct val="90000"/>
              </a:lnSpc>
              <a:spcBef>
                <a:spcPts val="1000"/>
              </a:spcBef>
              <a:spcAft>
                <a:spcPts val="0"/>
              </a:spcAft>
              <a:buClr>
                <a:schemeClr val="dk1"/>
              </a:buClr>
              <a:buSzPts val="1400"/>
              <a:buChar char="•"/>
            </a:pPr>
            <a:r>
              <a:rPr lang="ar-QA" sz="1400"/>
              <a:t>هدفها الأساسي هو تقديم المساعدة إلى "الأطفال المحرومين والمستبعدين والضعفاء." تستمع هذه المنظمة إلى المجتمعات وتفحص</a:t>
            </a:r>
            <a:endParaRPr/>
          </a:p>
          <a:p>
            <a:pPr indent="-228600" lvl="0" marL="228600" rtl="0" algn="r">
              <a:lnSpc>
                <a:spcPct val="90000"/>
              </a:lnSpc>
              <a:spcBef>
                <a:spcPts val="1000"/>
              </a:spcBef>
              <a:spcAft>
                <a:spcPts val="0"/>
              </a:spcAft>
              <a:buClr>
                <a:schemeClr val="dk1"/>
              </a:buClr>
              <a:buSzPts val="1400"/>
              <a:buChar char="•"/>
            </a:pPr>
            <a:r>
              <a:rPr lang="ar-QA" sz="1400"/>
              <a:t>في إجمالي 30 دولة حول العالم، بما في ذلك دول  ChildFundاحتياجاتها من أجل العمل على تلبية هذه الاحتياجات على وجه التحديد. تم تأسيس متعددة في القارات الأفريقية والآسيوية والأمريكية. إنهم يوفرون التعليم المجاني داخل هذه الدول، كما يهتمون بالعديد من الأمور السلبية التي يواجهها</a:t>
            </a:r>
            <a:endParaRPr/>
          </a:p>
          <a:p>
            <a:pPr indent="-228600" lvl="0" marL="228600" rtl="0" algn="r">
              <a:lnSpc>
                <a:spcPct val="90000"/>
              </a:lnSpc>
              <a:spcBef>
                <a:spcPts val="1000"/>
              </a:spcBef>
              <a:spcAft>
                <a:spcPts val="0"/>
              </a:spcAft>
              <a:buClr>
                <a:schemeClr val="dk1"/>
              </a:buClr>
              <a:buSzPts val="1400"/>
              <a:buChar char="•"/>
            </a:pPr>
            <a:r>
              <a:rPr lang="ar-QA" sz="1400"/>
              <a:t>الأطفال من أجل توفير أكبر قدر ممكن من الفرص لهم وزيادة إمكانات الطفل</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Effect filter="fade" transition="in">
                                      <p:cBhvr>
                                        <p:cTn dur="500"/>
                                        <p:tgtEl>
                                          <p:spTgt spid="2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1" st="1"/>
                                            </p:txEl>
                                          </p:spTgt>
                                        </p:tgtEl>
                                        <p:attrNameLst>
                                          <p:attrName>style.visibility</p:attrName>
                                        </p:attrNameLst>
                                      </p:cBhvr>
                                      <p:to>
                                        <p:strVal val="visible"/>
                                      </p:to>
                                    </p:set>
                                    <p:animEffect filter="fade" transition="in">
                                      <p:cBhvr>
                                        <p:cTn dur="500"/>
                                        <p:tgtEl>
                                          <p:spTgt spid="2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2" st="2"/>
                                            </p:txEl>
                                          </p:spTgt>
                                        </p:tgtEl>
                                        <p:attrNameLst>
                                          <p:attrName>style.visibility</p:attrName>
                                        </p:attrNameLst>
                                      </p:cBhvr>
                                      <p:to>
                                        <p:strVal val="visible"/>
                                      </p:to>
                                    </p:set>
                                    <p:animEffect filter="fade" transition="in">
                                      <p:cBhvr>
                                        <p:cTn dur="500"/>
                                        <p:tgtEl>
                                          <p:spTgt spid="2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3" st="3"/>
                                            </p:txEl>
                                          </p:spTgt>
                                        </p:tgtEl>
                                        <p:attrNameLst>
                                          <p:attrName>style.visibility</p:attrName>
                                        </p:attrNameLst>
                                      </p:cBhvr>
                                      <p:to>
                                        <p:strVal val="visible"/>
                                      </p:to>
                                    </p:set>
                                    <p:animEffect filter="fade" transition="in">
                                      <p:cBhvr>
                                        <p:cTn dur="500"/>
                                        <p:tgtEl>
                                          <p:spTgt spid="2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xEl>
                                              <p:pRg end="4" st="4"/>
                                            </p:txEl>
                                          </p:spTgt>
                                        </p:tgtEl>
                                        <p:attrNameLst>
                                          <p:attrName>style.visibility</p:attrName>
                                        </p:attrNameLst>
                                      </p:cBhvr>
                                      <p:to>
                                        <p:strVal val="visible"/>
                                      </p:to>
                                    </p:set>
                                    <p:animEffect filter="fade" transition="in">
                                      <p:cBhvr>
                                        <p:cTn dur="500"/>
                                        <p:tgtEl>
                                          <p:spTgt spid="24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7" name="Shape 247"/>
        <p:cNvGrpSpPr/>
        <p:nvPr/>
      </p:nvGrpSpPr>
      <p:grpSpPr>
        <a:xfrm>
          <a:off x="0" y="0"/>
          <a:ext cx="0" cy="0"/>
          <a:chOff x="0" y="0"/>
          <a:chExt cx="0" cy="0"/>
        </a:xfrm>
      </p:grpSpPr>
      <p:sp>
        <p:nvSpPr>
          <p:cNvPr id="248" name="Google Shape;248;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 name="Google Shape;249;p17"/>
          <p:cNvSpPr/>
          <p:nvPr/>
        </p:nvSpPr>
        <p:spPr>
          <a:xfrm>
            <a:off x="1293813" y="2337807"/>
            <a:ext cx="9604374" cy="3585866"/>
          </a:xfrm>
          <a:custGeom>
            <a:rect b="b" l="l" r="r" t="t"/>
            <a:pathLst>
              <a:path extrusionOk="0" h="3585866" w="9604374">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 name="Google Shape;250;p17"/>
          <p:cNvSpPr/>
          <p:nvPr/>
        </p:nvSpPr>
        <p:spPr>
          <a:xfrm>
            <a:off x="5421727" y="2190741"/>
            <a:ext cx="1348547" cy="407804"/>
          </a:xfrm>
          <a:custGeom>
            <a:rect b="b" l="l" r="r" t="t"/>
            <a:pathLst>
              <a:path extrusionOk="0" h="594531" w="2201784">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 name="Google Shape;251;p17"/>
          <p:cNvSpPr txBox="1"/>
          <p:nvPr>
            <p:ph idx="1" type="body"/>
          </p:nvPr>
        </p:nvSpPr>
        <p:spPr>
          <a:xfrm>
            <a:off x="1941207" y="2752316"/>
            <a:ext cx="8309586" cy="2756848"/>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3200"/>
              <a:buChar char="•"/>
            </a:pPr>
            <a:r>
              <a:rPr lang="ar-QA" sz="3200"/>
              <a:t>بدأ الفرع الهندي حملة محو الأمية في المناطق التي لم تكن الكتب متوفرة فيها في غالبية الأُسر ولم يكن لديها إمكانية الوصول إلى الطاقة الكهربائية. ونتيجة لذلك، قام صندوق الطفل بتركيز مشاركة هذه المنظمة في تعزيز في الهند بتوزيع ما يقارب من 40 ألف مصباح يعمل بالطاقة الشمسية حتى يتمكن الأطفال من القراءة ليلا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sp>
        <p:nvSpPr>
          <p:cNvPr id="256" name="Google Shape;256;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 name="Google Shape;257;p18"/>
          <p:cNvSpPr/>
          <p:nvPr/>
        </p:nvSpPr>
        <p:spPr>
          <a:xfrm>
            <a:off x="0" y="-1"/>
            <a:ext cx="11766176" cy="2061837"/>
          </a:xfrm>
          <a:custGeom>
            <a:rect b="b" l="l" r="r" t="t"/>
            <a:pathLst>
              <a:path extrusionOk="0" h="1978172" w="10768629">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screenshot of a computer&#10;&#10;Description automatically generated" id="258" name="Google Shape;258;p18"/>
          <p:cNvPicPr preferRelativeResize="0"/>
          <p:nvPr/>
        </p:nvPicPr>
        <p:blipFill rotWithShape="1">
          <a:blip r:embed="rId3">
            <a:alphaModFix/>
          </a:blip>
          <a:srcRect b="21857" l="34877" r="15275" t="36848"/>
          <a:stretch/>
        </p:blipFill>
        <p:spPr>
          <a:xfrm>
            <a:off x="438651" y="414670"/>
            <a:ext cx="11230581" cy="6210290"/>
          </a:xfrm>
          <a:prstGeom prst="rect">
            <a:avLst/>
          </a:prstGeom>
          <a:noFill/>
          <a:ln>
            <a:noFill/>
          </a:ln>
        </p:spPr>
      </p:pic>
      <p:sp>
        <p:nvSpPr>
          <p:cNvPr id="259" name="Google Shape;259;p18"/>
          <p:cNvSpPr/>
          <p:nvPr/>
        </p:nvSpPr>
        <p:spPr>
          <a:xfrm rot="10800000">
            <a:off x="5381624" y="6209414"/>
            <a:ext cx="6810375" cy="648586"/>
          </a:xfrm>
          <a:custGeom>
            <a:rect b="b" l="l" r="r" t="t"/>
            <a:pathLst>
              <a:path extrusionOk="0" h="1027260" w="10753706">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9"/>
          <p:cNvSpPr txBox="1"/>
          <p:nvPr/>
        </p:nvSpPr>
        <p:spPr>
          <a:xfrm>
            <a:off x="882502" y="366846"/>
            <a:ext cx="10354783" cy="12926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ar-QA" sz="2400">
                <a:solidFill>
                  <a:schemeClr val="dk1"/>
                </a:solidFill>
                <a:latin typeface="Arial"/>
                <a:ea typeface="Arial"/>
                <a:cs typeface="Arial"/>
                <a:sym typeface="Arial"/>
              </a:rPr>
              <a:t>الخط الزمني للأحداث المرتبطة بالقضية </a:t>
            </a:r>
            <a:endParaRPr/>
          </a:p>
          <a:p>
            <a:pPr indent="0" lvl="0" marL="0" marR="0" rtl="0" algn="ctr">
              <a:spcBef>
                <a:spcPts val="0"/>
              </a:spcBef>
              <a:spcAft>
                <a:spcPts val="0"/>
              </a:spcAft>
              <a:buNone/>
            </a:pPr>
            <a:r>
              <a:rPr lang="ar-QA" sz="1800">
                <a:solidFill>
                  <a:schemeClr val="dk1"/>
                </a:solidFill>
                <a:latin typeface="Arial"/>
                <a:ea typeface="Arial"/>
                <a:cs typeface="Arial"/>
                <a:sym typeface="Arial"/>
              </a:rPr>
              <a:t>تشير الأحداث التاريخية إلى أهمية تعليم اللاجئين في مناطق النزاع، حيث تلقي ظروف الحروب والصراعات بظلالها على قدرة اللاجئين على الوصول إلى التعليم فمنذ عقود، شهد العالم العديد من النزاعات، مما أدى إلى نزوح ملايين الأشخاص، خاصة الأطفال، الذين تعرض فرصهم في الحصول على التعليم للخطر تؤثر هذه الأحداث بشكل كبير على قدرة الأطفال اللاجئين على بناء مستقبل أفضل لهم</a:t>
            </a:r>
            <a:endParaRPr sz="1800">
              <a:solidFill>
                <a:schemeClr val="dk1"/>
              </a:solidFill>
              <a:latin typeface="Arial"/>
              <a:ea typeface="Arial"/>
              <a:cs typeface="Arial"/>
              <a:sym typeface="Arial"/>
            </a:endParaRPr>
          </a:p>
        </p:txBody>
      </p:sp>
      <p:sp>
        <p:nvSpPr>
          <p:cNvPr id="265" name="Google Shape;265;p19"/>
          <p:cNvSpPr txBox="1"/>
          <p:nvPr/>
        </p:nvSpPr>
        <p:spPr>
          <a:xfrm>
            <a:off x="1205091" y="1949670"/>
            <a:ext cx="93407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chemeClr val="dk1"/>
                </a:solidFill>
                <a:latin typeface="Arial"/>
                <a:ea typeface="Arial"/>
                <a:cs typeface="Arial"/>
                <a:sym typeface="Arial"/>
              </a:rPr>
              <a:t>    </a:t>
            </a:r>
            <a:r>
              <a:rPr lang="ar-QA" sz="1800">
                <a:solidFill>
                  <a:srgbClr val="C00000"/>
                </a:solidFill>
                <a:latin typeface="Arial"/>
                <a:ea typeface="Arial"/>
                <a:cs typeface="Arial"/>
                <a:sym typeface="Arial"/>
              </a:rPr>
              <a:t>1948</a:t>
            </a:r>
            <a:r>
              <a:rPr lang="ar-QA" sz="1800">
                <a:solidFill>
                  <a:schemeClr val="dk1"/>
                </a:solidFill>
                <a:latin typeface="Arial"/>
                <a:ea typeface="Arial"/>
                <a:cs typeface="Arial"/>
                <a:sym typeface="Arial"/>
              </a:rPr>
              <a:t>تاسيس وكالة الأمم المتحدة لإغاثة وتشغيل اللاجئين (أونروا) لمساعدة اللاجئين الفلسطينيين</a:t>
            </a:r>
            <a:endParaRPr sz="1800">
              <a:solidFill>
                <a:schemeClr val="dk1"/>
              </a:solidFill>
              <a:latin typeface="Arial"/>
              <a:ea typeface="Arial"/>
              <a:cs typeface="Arial"/>
              <a:sym typeface="Arial"/>
            </a:endParaRPr>
          </a:p>
        </p:txBody>
      </p:sp>
      <p:sp>
        <p:nvSpPr>
          <p:cNvPr id="266" name="Google Shape;266;p19"/>
          <p:cNvSpPr txBox="1"/>
          <p:nvPr/>
        </p:nvSpPr>
        <p:spPr>
          <a:xfrm>
            <a:off x="1205091" y="2635477"/>
            <a:ext cx="9000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1951</a:t>
            </a:r>
            <a:r>
              <a:rPr lang="ar-QA" sz="1800">
                <a:solidFill>
                  <a:schemeClr val="dk1"/>
                </a:solidFill>
                <a:latin typeface="Arial"/>
                <a:ea typeface="Arial"/>
                <a:cs typeface="Arial"/>
                <a:sym typeface="Arial"/>
              </a:rPr>
              <a:t>اعتماد اتفاقية الأمم المتحدة الخاصة بوضع اللاجئين التي تعرف اللاجئين وتحدد حقوقهم</a:t>
            </a:r>
            <a:endParaRPr sz="1800">
              <a:solidFill>
                <a:schemeClr val="dk1"/>
              </a:solidFill>
              <a:latin typeface="Arial"/>
              <a:ea typeface="Arial"/>
              <a:cs typeface="Arial"/>
              <a:sym typeface="Arial"/>
            </a:endParaRPr>
          </a:p>
        </p:txBody>
      </p:sp>
      <p:sp>
        <p:nvSpPr>
          <p:cNvPr id="267" name="Google Shape;267;p19"/>
          <p:cNvSpPr txBox="1"/>
          <p:nvPr/>
        </p:nvSpPr>
        <p:spPr>
          <a:xfrm>
            <a:off x="1205091" y="3202022"/>
            <a:ext cx="75491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1979</a:t>
            </a:r>
            <a:r>
              <a:rPr lang="ar-QA" sz="1800">
                <a:solidFill>
                  <a:schemeClr val="dk1"/>
                </a:solidFill>
                <a:latin typeface="Arial"/>
                <a:ea typeface="Arial"/>
                <a:cs typeface="Arial"/>
                <a:sym typeface="Arial"/>
              </a:rPr>
              <a:t>بدء الحرب الأهلية في أفغانستان، مما أدى إلى نزوح ملايين الأشخاص</a:t>
            </a:r>
            <a:endParaRPr sz="1800">
              <a:solidFill>
                <a:schemeClr val="dk1"/>
              </a:solidFill>
              <a:latin typeface="Arial"/>
              <a:ea typeface="Arial"/>
              <a:cs typeface="Arial"/>
              <a:sym typeface="Arial"/>
            </a:endParaRPr>
          </a:p>
        </p:txBody>
      </p:sp>
      <p:sp>
        <p:nvSpPr>
          <p:cNvPr id="268" name="Google Shape;268;p19"/>
          <p:cNvSpPr txBox="1"/>
          <p:nvPr/>
        </p:nvSpPr>
        <p:spPr>
          <a:xfrm>
            <a:off x="1242305" y="4074576"/>
            <a:ext cx="800631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1991</a:t>
            </a:r>
            <a:r>
              <a:rPr lang="ar-QA" sz="1800">
                <a:solidFill>
                  <a:schemeClr val="dk1"/>
                </a:solidFill>
                <a:latin typeface="Arial"/>
                <a:ea typeface="Arial"/>
                <a:cs typeface="Arial"/>
                <a:sym typeface="Arial"/>
              </a:rPr>
              <a:t>بدء حرب الخليج الثانية، مما أدى إلى نزوح ملايين الأشخاص من الكويت</a:t>
            </a:r>
            <a:endParaRPr sz="1800">
              <a:solidFill>
                <a:schemeClr val="dk1"/>
              </a:solidFill>
              <a:latin typeface="Arial"/>
              <a:ea typeface="Arial"/>
              <a:cs typeface="Arial"/>
              <a:sym typeface="Arial"/>
            </a:endParaRPr>
          </a:p>
        </p:txBody>
      </p:sp>
      <p:sp>
        <p:nvSpPr>
          <p:cNvPr id="269" name="Google Shape;269;p19"/>
          <p:cNvSpPr txBox="1"/>
          <p:nvPr/>
        </p:nvSpPr>
        <p:spPr>
          <a:xfrm>
            <a:off x="1105785" y="4933450"/>
            <a:ext cx="73683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2011</a:t>
            </a:r>
            <a:r>
              <a:rPr lang="ar-QA" sz="1800">
                <a:solidFill>
                  <a:schemeClr val="dk1"/>
                </a:solidFill>
                <a:latin typeface="Arial"/>
                <a:ea typeface="Arial"/>
                <a:cs typeface="Arial"/>
                <a:sym typeface="Arial"/>
              </a:rPr>
              <a:t>بدء الحرب الأهلية في سوريا، مما أدى إلى نزوح ملايين الأشخاص</a:t>
            </a:r>
            <a:endParaRPr sz="1800">
              <a:solidFill>
                <a:schemeClr val="dk1"/>
              </a:solidFill>
              <a:latin typeface="Arial"/>
              <a:ea typeface="Arial"/>
              <a:cs typeface="Arial"/>
              <a:sym typeface="Arial"/>
            </a:endParaRPr>
          </a:p>
        </p:txBody>
      </p:sp>
      <p:sp>
        <p:nvSpPr>
          <p:cNvPr id="270" name="Google Shape;270;p19"/>
          <p:cNvSpPr txBox="1"/>
          <p:nvPr/>
        </p:nvSpPr>
        <p:spPr>
          <a:xfrm>
            <a:off x="1174330" y="5648610"/>
            <a:ext cx="91084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2015</a:t>
            </a:r>
            <a:r>
              <a:rPr lang="ar-QA" sz="1800">
                <a:solidFill>
                  <a:schemeClr val="dk1"/>
                </a:solidFill>
                <a:latin typeface="Arial"/>
                <a:ea typeface="Arial"/>
                <a:cs typeface="Arial"/>
                <a:sym typeface="Arial"/>
              </a:rPr>
              <a:t>اعتماد أهداف التنمية المستدامة للأمم المتحدة، التي تشدد على أهمية تعليم جميع الأشخاص، بما في ذلك اللاجئين</a:t>
            </a:r>
            <a:endParaRPr sz="1800">
              <a:solidFill>
                <a:schemeClr val="dk1"/>
              </a:solidFill>
              <a:latin typeface="Arial"/>
              <a:ea typeface="Arial"/>
              <a:cs typeface="Arial"/>
              <a:sym typeface="Arial"/>
            </a:endParaRPr>
          </a:p>
        </p:txBody>
      </p:sp>
      <p:cxnSp>
        <p:nvCxnSpPr>
          <p:cNvPr id="271" name="Google Shape;271;p19"/>
          <p:cNvCxnSpPr/>
          <p:nvPr/>
        </p:nvCxnSpPr>
        <p:spPr>
          <a:xfrm>
            <a:off x="424735" y="1769566"/>
            <a:ext cx="0" cy="4553796"/>
          </a:xfrm>
          <a:prstGeom prst="straightConnector1">
            <a:avLst/>
          </a:prstGeom>
          <a:noFill/>
          <a:ln cap="flat" cmpd="sng" w="19050">
            <a:solidFill>
              <a:srgbClr val="7F7F7F"/>
            </a:solidFill>
            <a:prstDash val="solid"/>
            <a:miter lim="800000"/>
            <a:headEnd len="sm" w="sm" type="none"/>
            <a:tailEnd len="sm" w="sm" type="none"/>
          </a:ln>
        </p:spPr>
      </p:cxnSp>
      <p:cxnSp>
        <p:nvCxnSpPr>
          <p:cNvPr id="272" name="Google Shape;272;p19"/>
          <p:cNvCxnSpPr/>
          <p:nvPr/>
        </p:nvCxnSpPr>
        <p:spPr>
          <a:xfrm>
            <a:off x="424735" y="2158409"/>
            <a:ext cx="696431" cy="0"/>
          </a:xfrm>
          <a:prstGeom prst="straightConnector1">
            <a:avLst/>
          </a:prstGeom>
          <a:noFill/>
          <a:ln cap="flat" cmpd="sng" w="19050">
            <a:solidFill>
              <a:srgbClr val="7F7F7F"/>
            </a:solidFill>
            <a:prstDash val="solid"/>
            <a:miter lim="800000"/>
            <a:headEnd len="sm" w="sm" type="none"/>
            <a:tailEnd len="med" w="med" type="triangle"/>
          </a:ln>
        </p:spPr>
      </p:cxnSp>
      <p:pic>
        <p:nvPicPr>
          <p:cNvPr id="273" name="Google Shape;273;p19"/>
          <p:cNvPicPr preferRelativeResize="0"/>
          <p:nvPr/>
        </p:nvPicPr>
        <p:blipFill rotWithShape="1">
          <a:blip r:embed="rId3">
            <a:alphaModFix/>
          </a:blip>
          <a:srcRect b="0" l="0" r="0" t="0"/>
          <a:stretch/>
        </p:blipFill>
        <p:spPr>
          <a:xfrm>
            <a:off x="409354" y="2798271"/>
            <a:ext cx="780356" cy="164606"/>
          </a:xfrm>
          <a:prstGeom prst="rect">
            <a:avLst/>
          </a:prstGeom>
          <a:noFill/>
          <a:ln>
            <a:noFill/>
          </a:ln>
        </p:spPr>
      </p:pic>
      <p:pic>
        <p:nvPicPr>
          <p:cNvPr id="274" name="Google Shape;274;p19"/>
          <p:cNvPicPr preferRelativeResize="0"/>
          <p:nvPr/>
        </p:nvPicPr>
        <p:blipFill rotWithShape="1">
          <a:blip r:embed="rId3">
            <a:alphaModFix/>
          </a:blip>
          <a:srcRect b="0" l="0" r="0" t="0"/>
          <a:stretch/>
        </p:blipFill>
        <p:spPr>
          <a:xfrm>
            <a:off x="409354" y="3346697"/>
            <a:ext cx="780356" cy="164606"/>
          </a:xfrm>
          <a:prstGeom prst="rect">
            <a:avLst/>
          </a:prstGeom>
          <a:noFill/>
          <a:ln>
            <a:noFill/>
          </a:ln>
        </p:spPr>
      </p:pic>
      <p:pic>
        <p:nvPicPr>
          <p:cNvPr id="275" name="Google Shape;275;p19"/>
          <p:cNvPicPr preferRelativeResize="0"/>
          <p:nvPr/>
        </p:nvPicPr>
        <p:blipFill rotWithShape="1">
          <a:blip r:embed="rId3">
            <a:alphaModFix/>
          </a:blip>
          <a:srcRect b="0" l="0" r="0" t="0"/>
          <a:stretch/>
        </p:blipFill>
        <p:spPr>
          <a:xfrm>
            <a:off x="424735" y="4167579"/>
            <a:ext cx="780356" cy="164606"/>
          </a:xfrm>
          <a:prstGeom prst="rect">
            <a:avLst/>
          </a:prstGeom>
          <a:noFill/>
          <a:ln>
            <a:noFill/>
          </a:ln>
        </p:spPr>
      </p:pic>
      <p:pic>
        <p:nvPicPr>
          <p:cNvPr id="276" name="Google Shape;276;p19"/>
          <p:cNvPicPr preferRelativeResize="0"/>
          <p:nvPr/>
        </p:nvPicPr>
        <p:blipFill rotWithShape="1">
          <a:blip r:embed="rId3">
            <a:alphaModFix/>
          </a:blip>
          <a:srcRect b="0" l="0" r="0" t="0"/>
          <a:stretch/>
        </p:blipFill>
        <p:spPr>
          <a:xfrm>
            <a:off x="410308" y="5035813"/>
            <a:ext cx="780356" cy="164606"/>
          </a:xfrm>
          <a:prstGeom prst="rect">
            <a:avLst/>
          </a:prstGeom>
          <a:noFill/>
          <a:ln>
            <a:noFill/>
          </a:ln>
        </p:spPr>
      </p:pic>
      <p:pic>
        <p:nvPicPr>
          <p:cNvPr id="277" name="Google Shape;277;p19"/>
          <p:cNvPicPr preferRelativeResize="0"/>
          <p:nvPr/>
        </p:nvPicPr>
        <p:blipFill rotWithShape="1">
          <a:blip r:embed="rId3">
            <a:alphaModFix/>
          </a:blip>
          <a:srcRect b="0" l="0" r="0" t="0"/>
          <a:stretch/>
        </p:blipFill>
        <p:spPr>
          <a:xfrm>
            <a:off x="424735" y="5781950"/>
            <a:ext cx="780356" cy="1646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0" st="0"/>
                                            </p:txEl>
                                          </p:spTgt>
                                        </p:tgtEl>
                                        <p:attrNameLst>
                                          <p:attrName>style.visibility</p:attrName>
                                        </p:attrNameLst>
                                      </p:cBhvr>
                                      <p:to>
                                        <p:strVal val="visible"/>
                                      </p:to>
                                    </p:set>
                                    <p:animEffect filter="fade" transition="in">
                                      <p:cBhvr>
                                        <p:cTn dur="500"/>
                                        <p:tgtEl>
                                          <p:spTgt spid="2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 name="Google Shape;108;p2"/>
          <p:cNvSpPr/>
          <p:nvPr/>
        </p:nvSpPr>
        <p:spPr>
          <a:xfrm>
            <a:off x="-15028" y="-1"/>
            <a:ext cx="12192000"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 name="Google Shape;109;p2"/>
          <p:cNvSpPr txBox="1"/>
          <p:nvPr>
            <p:ph type="title"/>
          </p:nvPr>
        </p:nvSpPr>
        <p:spPr>
          <a:xfrm>
            <a:off x="966914" y="797561"/>
            <a:ext cx="3595678" cy="67056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C00000"/>
              </a:buClr>
              <a:buSzPct val="100000"/>
              <a:buFont typeface="Play"/>
              <a:buNone/>
            </a:pPr>
            <a:r>
              <a:rPr lang="ar-QA">
                <a:solidFill>
                  <a:srgbClr val="C00000"/>
                </a:solidFill>
              </a:rPr>
              <a:t>مقدمة</a:t>
            </a:r>
            <a:br>
              <a:rPr lang="ar-QA"/>
            </a:br>
            <a:endParaRPr/>
          </a:p>
        </p:txBody>
      </p:sp>
      <p:sp>
        <p:nvSpPr>
          <p:cNvPr id="110" name="Google Shape;110;p2"/>
          <p:cNvSpPr txBox="1"/>
          <p:nvPr>
            <p:ph idx="1" type="body"/>
          </p:nvPr>
        </p:nvSpPr>
        <p:spPr>
          <a:xfrm>
            <a:off x="561457" y="1519393"/>
            <a:ext cx="4001135" cy="4780279"/>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3600"/>
              <a:buChar char="•"/>
            </a:pPr>
            <a:r>
              <a:rPr lang="ar-QA" sz="3600"/>
              <a:t>يعد التعليم أبرز العناصر اللازمة لتنمية الفرد، فهو يسهل النمو البشري من خلال تنمية المهارات وتوسيع المعرفة والوصول إلى منظور</a:t>
            </a:r>
            <a:endParaRPr/>
          </a:p>
          <a:p>
            <a:pPr indent="-228600" lvl="0" marL="228600" rtl="0" algn="r">
              <a:lnSpc>
                <a:spcPct val="90000"/>
              </a:lnSpc>
              <a:spcBef>
                <a:spcPts val="1000"/>
              </a:spcBef>
              <a:spcAft>
                <a:spcPts val="0"/>
              </a:spcAft>
              <a:buClr>
                <a:schemeClr val="dk1"/>
              </a:buClr>
              <a:buSzPts val="3600"/>
              <a:buChar char="•"/>
            </a:pPr>
            <a:r>
              <a:rPr lang="ar-QA" sz="3600"/>
              <a:t>شامل.</a:t>
            </a:r>
            <a:endParaRPr sz="3600"/>
          </a:p>
        </p:txBody>
      </p:sp>
      <p:pic>
        <p:nvPicPr>
          <p:cNvPr id="111" name="Google Shape;111;p2"/>
          <p:cNvPicPr preferRelativeResize="0"/>
          <p:nvPr/>
        </p:nvPicPr>
        <p:blipFill rotWithShape="1">
          <a:blip r:embed="rId3">
            <a:alphaModFix/>
          </a:blip>
          <a:srcRect b="0" l="25273" r="4485" t="0"/>
          <a:stretch/>
        </p:blipFill>
        <p:spPr>
          <a:xfrm>
            <a:off x="4948188" y="1"/>
            <a:ext cx="7243812" cy="6857999"/>
          </a:xfrm>
          <a:custGeom>
            <a:rect b="b" l="l" r="r" t="t"/>
            <a:pathLst>
              <a:path extrusionOk="0" h="6857999" w="7243812">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animEffect filter="fade" transition="in">
                                      <p:cBhvr>
                                        <p:cTn dur="1000"/>
                                        <p:tgtEl>
                                          <p:spTgt spid="1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1" st="1"/>
                                            </p:txEl>
                                          </p:spTgt>
                                        </p:tgtEl>
                                        <p:attrNameLst>
                                          <p:attrName>style.visibility</p:attrName>
                                        </p:attrNameLst>
                                      </p:cBhvr>
                                      <p:to>
                                        <p:strVal val="visible"/>
                                      </p:to>
                                    </p:set>
                                    <p:animEffect filter="fade" transition="in">
                                      <p:cBhvr>
                                        <p:cTn dur="1000"/>
                                        <p:tgtEl>
                                          <p:spTgt spid="11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0"/>
          <p:cNvSpPr txBox="1"/>
          <p:nvPr/>
        </p:nvSpPr>
        <p:spPr>
          <a:xfrm>
            <a:off x="2030818" y="356490"/>
            <a:ext cx="8504718" cy="12926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ar-QA" sz="2400">
                <a:solidFill>
                  <a:schemeClr val="dk1"/>
                </a:solidFill>
                <a:latin typeface="Arial"/>
                <a:ea typeface="Arial"/>
                <a:cs typeface="Arial"/>
                <a:sym typeface="Arial"/>
              </a:rPr>
              <a:t>الخط الزمني لقرارات الأمم المتحدة المرتبطة بالقضية</a:t>
            </a:r>
            <a:r>
              <a:rPr lang="ar-QA" sz="1800">
                <a:solidFill>
                  <a:schemeClr val="dk1"/>
                </a:solidFill>
                <a:latin typeface="Arial"/>
                <a:ea typeface="Arial"/>
                <a:cs typeface="Arial"/>
                <a:sym typeface="Arial"/>
              </a:rPr>
              <a:t> </a:t>
            </a:r>
            <a:endParaRPr/>
          </a:p>
          <a:p>
            <a:pPr indent="0" lvl="0" marL="0" marR="0" rtl="0" algn="ctr">
              <a:spcBef>
                <a:spcPts val="0"/>
              </a:spcBef>
              <a:spcAft>
                <a:spcPts val="0"/>
              </a:spcAft>
              <a:buNone/>
            </a:pPr>
            <a:r>
              <a:rPr lang="ar-QA" sz="1800">
                <a:solidFill>
                  <a:schemeClr val="dk1"/>
                </a:solidFill>
                <a:latin typeface="Arial"/>
                <a:ea typeface="Arial"/>
                <a:cs typeface="Arial"/>
                <a:sym typeface="Arial"/>
              </a:rPr>
              <a:t>تظهر قرارات الأمم المتحدة المرتبطة بتعليم اللاجئين التزاماً دولياً بتحسين فرص التعليم للأطفال اللاجئين. فمنذ عقود، أصدرت الأمم المتحدة العديد من القرارات التي تشدد على أهمية ضمان حق اللاجئين في الحصول على تعليم عالي الجودة، وتعزز حقوق الأطفال اللاجئين في الوصول إلى التعليم</a:t>
            </a:r>
            <a:endParaRPr sz="1800">
              <a:solidFill>
                <a:schemeClr val="dk1"/>
              </a:solidFill>
              <a:latin typeface="Arial"/>
              <a:ea typeface="Arial"/>
              <a:cs typeface="Arial"/>
              <a:sym typeface="Arial"/>
            </a:endParaRPr>
          </a:p>
        </p:txBody>
      </p:sp>
      <p:cxnSp>
        <p:nvCxnSpPr>
          <p:cNvPr id="283" name="Google Shape;283;p20"/>
          <p:cNvCxnSpPr/>
          <p:nvPr/>
        </p:nvCxnSpPr>
        <p:spPr>
          <a:xfrm>
            <a:off x="563526" y="1802219"/>
            <a:ext cx="0" cy="4492255"/>
          </a:xfrm>
          <a:prstGeom prst="straightConnector1">
            <a:avLst/>
          </a:prstGeom>
          <a:noFill/>
          <a:ln cap="flat" cmpd="sng" w="19050">
            <a:solidFill>
              <a:srgbClr val="7F7F7F"/>
            </a:solidFill>
            <a:prstDash val="solid"/>
            <a:miter lim="800000"/>
            <a:headEnd len="sm" w="sm" type="none"/>
            <a:tailEnd len="sm" w="sm" type="none"/>
          </a:ln>
        </p:spPr>
      </p:cxnSp>
      <p:sp>
        <p:nvSpPr>
          <p:cNvPr id="284" name="Google Shape;284;p20"/>
          <p:cNvSpPr txBox="1"/>
          <p:nvPr/>
        </p:nvSpPr>
        <p:spPr>
          <a:xfrm>
            <a:off x="1341030" y="2054264"/>
            <a:ext cx="82761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1951</a:t>
            </a:r>
            <a:r>
              <a:rPr lang="ar-QA" sz="1800">
                <a:solidFill>
                  <a:schemeClr val="dk1"/>
                </a:solidFill>
                <a:latin typeface="Arial"/>
                <a:ea typeface="Arial"/>
                <a:cs typeface="Arial"/>
                <a:sym typeface="Arial"/>
              </a:rPr>
              <a:t>اعتماد اتفاقية الأمم المتحدة الخاصة بوضع اللاجئين، التي تحدد حق اللاجئين في الوصول إلى التعليم</a:t>
            </a:r>
            <a:endParaRPr sz="1800">
              <a:solidFill>
                <a:schemeClr val="dk1"/>
              </a:solidFill>
              <a:latin typeface="Arial"/>
              <a:ea typeface="Arial"/>
              <a:cs typeface="Arial"/>
              <a:sym typeface="Arial"/>
            </a:endParaRPr>
          </a:p>
        </p:txBody>
      </p:sp>
      <p:sp>
        <p:nvSpPr>
          <p:cNvPr id="285" name="Google Shape;285;p20"/>
          <p:cNvSpPr txBox="1"/>
          <p:nvPr/>
        </p:nvSpPr>
        <p:spPr>
          <a:xfrm>
            <a:off x="1287868" y="2906561"/>
            <a:ext cx="86907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1989</a:t>
            </a:r>
            <a:r>
              <a:rPr lang="ar-QA" sz="1800">
                <a:solidFill>
                  <a:schemeClr val="dk1"/>
                </a:solidFill>
                <a:latin typeface="Arial"/>
                <a:ea typeface="Arial"/>
                <a:cs typeface="Arial"/>
                <a:sym typeface="Arial"/>
              </a:rPr>
              <a:t>اعتماد اتفاقية حقوق الطفل، التي تشدد على حق جميع الأطفال في الحصول على التعليم، بما في ذلك اللاجئين</a:t>
            </a:r>
            <a:endParaRPr sz="1800">
              <a:solidFill>
                <a:schemeClr val="dk1"/>
              </a:solidFill>
              <a:latin typeface="Arial"/>
              <a:ea typeface="Arial"/>
              <a:cs typeface="Arial"/>
              <a:sym typeface="Arial"/>
            </a:endParaRPr>
          </a:p>
        </p:txBody>
      </p:sp>
      <p:sp>
        <p:nvSpPr>
          <p:cNvPr id="286" name="Google Shape;286;p20"/>
          <p:cNvSpPr txBox="1"/>
          <p:nvPr/>
        </p:nvSpPr>
        <p:spPr>
          <a:xfrm>
            <a:off x="1341030" y="3717771"/>
            <a:ext cx="100211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2001</a:t>
            </a:r>
            <a:r>
              <a:rPr lang="ar-QA" sz="1800">
                <a:solidFill>
                  <a:schemeClr val="dk1"/>
                </a:solidFill>
                <a:latin typeface="Arial"/>
                <a:ea typeface="Arial"/>
                <a:cs typeface="Arial"/>
                <a:sym typeface="Arial"/>
              </a:rPr>
              <a:t>اعتماد إعلان الأمم المتحدة بشأن حقوق الإنسان للمهاجرين، الذي يعزز حق اللاجئين في الحصول على تعليم عالي الجودة</a:t>
            </a:r>
            <a:endParaRPr sz="1800">
              <a:solidFill>
                <a:schemeClr val="dk1"/>
              </a:solidFill>
              <a:latin typeface="Arial"/>
              <a:ea typeface="Arial"/>
              <a:cs typeface="Arial"/>
              <a:sym typeface="Arial"/>
            </a:endParaRPr>
          </a:p>
        </p:txBody>
      </p:sp>
      <p:sp>
        <p:nvSpPr>
          <p:cNvPr id="287" name="Google Shape;287;p20"/>
          <p:cNvSpPr txBox="1"/>
          <p:nvPr/>
        </p:nvSpPr>
        <p:spPr>
          <a:xfrm>
            <a:off x="1287868" y="4492215"/>
            <a:ext cx="86907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2015</a:t>
            </a:r>
            <a:r>
              <a:rPr lang="ar-QA" sz="1800">
                <a:solidFill>
                  <a:schemeClr val="dk1"/>
                </a:solidFill>
                <a:latin typeface="Arial"/>
                <a:ea typeface="Arial"/>
                <a:cs typeface="Arial"/>
                <a:sym typeface="Arial"/>
              </a:rPr>
              <a:t>اعتماد أهداف التنمية المستدامة، التي تشدد على أهمية تعليم جميع الأشخاص، بما في ذلك اللاجئين</a:t>
            </a:r>
            <a:endParaRPr sz="1800">
              <a:solidFill>
                <a:schemeClr val="dk1"/>
              </a:solidFill>
              <a:latin typeface="Arial"/>
              <a:ea typeface="Arial"/>
              <a:cs typeface="Arial"/>
              <a:sym typeface="Arial"/>
            </a:endParaRPr>
          </a:p>
        </p:txBody>
      </p:sp>
      <p:sp>
        <p:nvSpPr>
          <p:cNvPr id="288" name="Google Shape;288;p20"/>
          <p:cNvSpPr txBox="1"/>
          <p:nvPr/>
        </p:nvSpPr>
        <p:spPr>
          <a:xfrm>
            <a:off x="1287868" y="5425693"/>
            <a:ext cx="105107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rgbClr val="C00000"/>
                </a:solidFill>
                <a:latin typeface="Arial"/>
                <a:ea typeface="Arial"/>
                <a:cs typeface="Arial"/>
                <a:sym typeface="Arial"/>
              </a:rPr>
              <a:t>2019</a:t>
            </a:r>
            <a:r>
              <a:rPr lang="ar-QA" sz="1800">
                <a:solidFill>
                  <a:schemeClr val="dk1"/>
                </a:solidFill>
                <a:latin typeface="Arial"/>
                <a:ea typeface="Arial"/>
                <a:cs typeface="Arial"/>
                <a:sym typeface="Arial"/>
              </a:rPr>
              <a:t>اعتماد إعلان الأمم المتحدة بشأن التعليم في حالات الطوارئ، الذي يشدد على أهمية ضمان استمرارية التعليم للأطفال اللاجئين</a:t>
            </a:r>
            <a:endParaRPr sz="1800">
              <a:solidFill>
                <a:schemeClr val="dk1"/>
              </a:solidFill>
              <a:latin typeface="Arial"/>
              <a:ea typeface="Arial"/>
              <a:cs typeface="Arial"/>
              <a:sym typeface="Arial"/>
            </a:endParaRPr>
          </a:p>
        </p:txBody>
      </p:sp>
      <p:cxnSp>
        <p:nvCxnSpPr>
          <p:cNvPr id="289" name="Google Shape;289;p20"/>
          <p:cNvCxnSpPr/>
          <p:nvPr/>
        </p:nvCxnSpPr>
        <p:spPr>
          <a:xfrm>
            <a:off x="563526" y="2238930"/>
            <a:ext cx="664534" cy="0"/>
          </a:xfrm>
          <a:prstGeom prst="straightConnector1">
            <a:avLst/>
          </a:prstGeom>
          <a:noFill/>
          <a:ln cap="flat" cmpd="sng" w="19050">
            <a:solidFill>
              <a:srgbClr val="7F7F7F"/>
            </a:solidFill>
            <a:prstDash val="solid"/>
            <a:miter lim="800000"/>
            <a:headEnd len="sm" w="sm" type="none"/>
            <a:tailEnd len="med" w="med" type="triangle"/>
          </a:ln>
        </p:spPr>
      </p:cxnSp>
      <p:pic>
        <p:nvPicPr>
          <p:cNvPr id="290" name="Google Shape;290;p20"/>
          <p:cNvPicPr preferRelativeResize="0"/>
          <p:nvPr/>
        </p:nvPicPr>
        <p:blipFill rotWithShape="1">
          <a:blip r:embed="rId3">
            <a:alphaModFix/>
          </a:blip>
          <a:srcRect b="0" l="0" r="0" t="0"/>
          <a:stretch/>
        </p:blipFill>
        <p:spPr>
          <a:xfrm>
            <a:off x="550761" y="3008924"/>
            <a:ext cx="749873" cy="164606"/>
          </a:xfrm>
          <a:prstGeom prst="rect">
            <a:avLst/>
          </a:prstGeom>
          <a:noFill/>
          <a:ln>
            <a:noFill/>
          </a:ln>
        </p:spPr>
      </p:pic>
      <p:pic>
        <p:nvPicPr>
          <p:cNvPr id="291" name="Google Shape;291;p20"/>
          <p:cNvPicPr preferRelativeResize="0"/>
          <p:nvPr/>
        </p:nvPicPr>
        <p:blipFill rotWithShape="1">
          <a:blip r:embed="rId3">
            <a:alphaModFix/>
          </a:blip>
          <a:srcRect b="0" l="0" r="0" t="0"/>
          <a:stretch/>
        </p:blipFill>
        <p:spPr>
          <a:xfrm>
            <a:off x="577342" y="3840039"/>
            <a:ext cx="749873" cy="164606"/>
          </a:xfrm>
          <a:prstGeom prst="rect">
            <a:avLst/>
          </a:prstGeom>
          <a:noFill/>
          <a:ln>
            <a:noFill/>
          </a:ln>
        </p:spPr>
      </p:pic>
      <p:pic>
        <p:nvPicPr>
          <p:cNvPr id="292" name="Google Shape;292;p20"/>
          <p:cNvPicPr preferRelativeResize="0"/>
          <p:nvPr/>
        </p:nvPicPr>
        <p:blipFill rotWithShape="1">
          <a:blip r:embed="rId3">
            <a:alphaModFix/>
          </a:blip>
          <a:srcRect b="0" l="0" r="0" t="0"/>
          <a:stretch/>
        </p:blipFill>
        <p:spPr>
          <a:xfrm>
            <a:off x="550761" y="4563475"/>
            <a:ext cx="749873" cy="164606"/>
          </a:xfrm>
          <a:prstGeom prst="rect">
            <a:avLst/>
          </a:prstGeom>
          <a:noFill/>
          <a:ln>
            <a:noFill/>
          </a:ln>
        </p:spPr>
      </p:pic>
      <p:pic>
        <p:nvPicPr>
          <p:cNvPr id="293" name="Google Shape;293;p20"/>
          <p:cNvPicPr preferRelativeResize="0"/>
          <p:nvPr/>
        </p:nvPicPr>
        <p:blipFill rotWithShape="1">
          <a:blip r:embed="rId3">
            <a:alphaModFix/>
          </a:blip>
          <a:srcRect b="0" l="0" r="0" t="0"/>
          <a:stretch/>
        </p:blipFill>
        <p:spPr>
          <a:xfrm>
            <a:off x="563912" y="5562440"/>
            <a:ext cx="749873" cy="1646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xEl>
                                              <p:pRg end="0" st="0"/>
                                            </p:txEl>
                                          </p:spTgt>
                                        </p:tgtEl>
                                        <p:attrNameLst>
                                          <p:attrName>style.visibility</p:attrName>
                                        </p:attrNameLst>
                                      </p:cBhvr>
                                      <p:to>
                                        <p:strVal val="visible"/>
                                      </p:to>
                                    </p:set>
                                    <p:animEffect filter="fade" transition="in">
                                      <p:cBhvr>
                                        <p:cTn dur="500"/>
                                        <p:tgtEl>
                                          <p:spTgt spid="2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xEl>
                                              <p:pRg end="0" st="0"/>
                                            </p:txEl>
                                          </p:spTgt>
                                        </p:tgtEl>
                                        <p:attrNameLst>
                                          <p:attrName>style.visibility</p:attrName>
                                        </p:attrNameLst>
                                      </p:cBhvr>
                                      <p:to>
                                        <p:strVal val="visible"/>
                                      </p:to>
                                    </p:set>
                                    <p:animEffect filter="fade" transition="in">
                                      <p:cBhvr>
                                        <p:cTn dur="500"/>
                                        <p:tgtEl>
                                          <p:spTgt spid="28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 name="Google Shape;299;p21"/>
          <p:cNvSpPr txBox="1"/>
          <p:nvPr>
            <p:ph idx="1" type="body"/>
          </p:nvPr>
        </p:nvSpPr>
        <p:spPr>
          <a:xfrm>
            <a:off x="2073349" y="2753415"/>
            <a:ext cx="9223743" cy="2637293"/>
          </a:xfrm>
          <a:prstGeom prst="rect">
            <a:avLst/>
          </a:prstGeom>
          <a:noFill/>
          <a:ln>
            <a:noFill/>
          </a:ln>
        </p:spPr>
        <p:txBody>
          <a:bodyPr anchorCtr="0" anchor="t" bIns="45700" lIns="91425" spcFirstLastPara="1" rIns="91425" wrap="square" tIns="45700">
            <a:noAutofit/>
          </a:bodyPr>
          <a:lstStyle/>
          <a:p>
            <a:pPr indent="-304800" lvl="0" marL="228600" rtl="0" algn="l">
              <a:lnSpc>
                <a:spcPct val="90000"/>
              </a:lnSpc>
              <a:spcBef>
                <a:spcPts val="0"/>
              </a:spcBef>
              <a:spcAft>
                <a:spcPts val="0"/>
              </a:spcAft>
              <a:buClr>
                <a:schemeClr val="dk1"/>
              </a:buClr>
              <a:buSzPts val="4800"/>
              <a:buChar char="•"/>
            </a:pPr>
            <a:r>
              <a:rPr lang="ar-QA" sz="4800"/>
              <a:t>معاهدات الأمم المتحدة وأحداثها ذات صلة</a:t>
            </a:r>
            <a:endParaRPr sz="4800"/>
          </a:p>
        </p:txBody>
      </p:sp>
      <p:sp>
        <p:nvSpPr>
          <p:cNvPr id="300" name="Google Shape;300;p21"/>
          <p:cNvSpPr/>
          <p:nvPr/>
        </p:nvSpPr>
        <p:spPr>
          <a:xfrm flipH="1" rot="10800000">
            <a:off x="10822456" y="-2"/>
            <a:ext cx="1368219" cy="6858000"/>
          </a:xfrm>
          <a:custGeom>
            <a:rect b="b" l="l" r="r" t="t"/>
            <a:pathLst>
              <a:path extrusionOk="0" h="6858000" w="1364418">
                <a:moveTo>
                  <a:pt x="37636" y="0"/>
                </a:moveTo>
                <a:lnTo>
                  <a:pt x="1364418" y="0"/>
                </a:lnTo>
                <a:lnTo>
                  <a:pt x="1364418" y="6858000"/>
                </a:lnTo>
                <a:lnTo>
                  <a:pt x="245974" y="6857735"/>
                </a:lnTo>
                <a:cubicBezTo>
                  <a:pt x="246649" y="6829312"/>
                  <a:pt x="258792" y="6817314"/>
                  <a:pt x="281996" y="6792972"/>
                </a:cubicBezTo>
                <a:cubicBezTo>
                  <a:pt x="288036" y="6763449"/>
                  <a:pt x="261498" y="6738121"/>
                  <a:pt x="264484" y="6716710"/>
                </a:cubicBezTo>
                <a:cubicBezTo>
                  <a:pt x="264597" y="6714739"/>
                  <a:pt x="280538" y="6641844"/>
                  <a:pt x="280651" y="6639873"/>
                </a:cubicBezTo>
                <a:cubicBezTo>
                  <a:pt x="296114" y="6596543"/>
                  <a:pt x="335196" y="6519339"/>
                  <a:pt x="339152" y="6471804"/>
                </a:cubicBezTo>
                <a:lnTo>
                  <a:pt x="334570" y="6389835"/>
                </a:lnTo>
                <a:cubicBezTo>
                  <a:pt x="334613" y="6357588"/>
                  <a:pt x="338883" y="6333072"/>
                  <a:pt x="317792" y="6324679"/>
                </a:cubicBezTo>
                <a:cubicBezTo>
                  <a:pt x="308402" y="6306381"/>
                  <a:pt x="279168" y="6293695"/>
                  <a:pt x="278227" y="6280046"/>
                </a:cubicBezTo>
                <a:cubicBezTo>
                  <a:pt x="281050" y="6269969"/>
                  <a:pt x="290039" y="6265765"/>
                  <a:pt x="288000" y="6252834"/>
                </a:cubicBezTo>
                <a:lnTo>
                  <a:pt x="265992" y="6202459"/>
                </a:lnTo>
                <a:cubicBezTo>
                  <a:pt x="264772" y="6196814"/>
                  <a:pt x="268092" y="6158095"/>
                  <a:pt x="264790" y="6153037"/>
                </a:cubicBezTo>
                <a:cubicBezTo>
                  <a:pt x="302335" y="6114354"/>
                  <a:pt x="260378" y="6128837"/>
                  <a:pt x="280205" y="6078132"/>
                </a:cubicBezTo>
                <a:cubicBezTo>
                  <a:pt x="283657" y="6049622"/>
                  <a:pt x="275724" y="6059673"/>
                  <a:pt x="267592" y="6028119"/>
                </a:cubicBezTo>
                <a:cubicBezTo>
                  <a:pt x="277113" y="5988572"/>
                  <a:pt x="234727" y="5976018"/>
                  <a:pt x="252821" y="5926735"/>
                </a:cubicBezTo>
                <a:cubicBezTo>
                  <a:pt x="290324" y="5823532"/>
                  <a:pt x="288016" y="5757776"/>
                  <a:pt x="302333" y="5712857"/>
                </a:cubicBezTo>
                <a:cubicBezTo>
                  <a:pt x="310258" y="5688518"/>
                  <a:pt x="328236" y="5675288"/>
                  <a:pt x="332131" y="5660491"/>
                </a:cubicBezTo>
                <a:cubicBezTo>
                  <a:pt x="345782" y="5622696"/>
                  <a:pt x="344964" y="5595787"/>
                  <a:pt x="341254" y="5563435"/>
                </a:cubicBezTo>
                <a:cubicBezTo>
                  <a:pt x="335745" y="5537661"/>
                  <a:pt x="359171" y="5479228"/>
                  <a:pt x="368130" y="5437125"/>
                </a:cubicBezTo>
                <a:cubicBezTo>
                  <a:pt x="379868" y="5399640"/>
                  <a:pt x="373836" y="5420657"/>
                  <a:pt x="381698" y="5396260"/>
                </a:cubicBezTo>
                <a:cubicBezTo>
                  <a:pt x="395995" y="5391935"/>
                  <a:pt x="389433" y="5350429"/>
                  <a:pt x="397679" y="5330009"/>
                </a:cubicBezTo>
                <a:cubicBezTo>
                  <a:pt x="405925" y="5309589"/>
                  <a:pt x="420210" y="5291626"/>
                  <a:pt x="431172" y="5273739"/>
                </a:cubicBezTo>
                <a:cubicBezTo>
                  <a:pt x="426568" y="5263245"/>
                  <a:pt x="432286" y="5253790"/>
                  <a:pt x="440771" y="5241779"/>
                </a:cubicBezTo>
                <a:lnTo>
                  <a:pt x="451997" y="5225268"/>
                </a:lnTo>
                <a:lnTo>
                  <a:pt x="453017" y="5217684"/>
                </a:lnTo>
                <a:cubicBezTo>
                  <a:pt x="455252" y="5208685"/>
                  <a:pt x="458044" y="5200600"/>
                  <a:pt x="460358" y="5193377"/>
                </a:cubicBezTo>
                <a:lnTo>
                  <a:pt x="463661" y="5179288"/>
                </a:lnTo>
                <a:lnTo>
                  <a:pt x="464645" y="5173621"/>
                </a:lnTo>
                <a:lnTo>
                  <a:pt x="460279" y="5159961"/>
                </a:lnTo>
                <a:lnTo>
                  <a:pt x="466956" y="5144295"/>
                </a:lnTo>
                <a:lnTo>
                  <a:pt x="463889" y="5125185"/>
                </a:lnTo>
                <a:cubicBezTo>
                  <a:pt x="466252" y="5124475"/>
                  <a:pt x="468554" y="5123363"/>
                  <a:pt x="470719" y="5121884"/>
                </a:cubicBezTo>
                <a:lnTo>
                  <a:pt x="477755" y="5067850"/>
                </a:lnTo>
                <a:lnTo>
                  <a:pt x="480486" y="5060861"/>
                </a:lnTo>
                <a:lnTo>
                  <a:pt x="477190" y="5034192"/>
                </a:lnTo>
                <a:cubicBezTo>
                  <a:pt x="476699" y="5019824"/>
                  <a:pt x="477403" y="5006180"/>
                  <a:pt x="478744" y="4993030"/>
                </a:cubicBezTo>
                <a:lnTo>
                  <a:pt x="485653" y="4946844"/>
                </a:lnTo>
                <a:lnTo>
                  <a:pt x="481509" y="4932692"/>
                </a:lnTo>
                <a:cubicBezTo>
                  <a:pt x="481214" y="4911802"/>
                  <a:pt x="495319" y="4880686"/>
                  <a:pt x="496912" y="4858827"/>
                </a:cubicBezTo>
                <a:lnTo>
                  <a:pt x="502815" y="4821170"/>
                </a:lnTo>
                <a:lnTo>
                  <a:pt x="507548" y="4780965"/>
                </a:lnTo>
                <a:lnTo>
                  <a:pt x="508841" y="4750867"/>
                </a:lnTo>
                <a:lnTo>
                  <a:pt x="506648" y="4690749"/>
                </a:lnTo>
                <a:cubicBezTo>
                  <a:pt x="512729" y="4654213"/>
                  <a:pt x="491337" y="4623546"/>
                  <a:pt x="502128" y="4584173"/>
                </a:cubicBezTo>
                <a:cubicBezTo>
                  <a:pt x="488693" y="4519562"/>
                  <a:pt x="492047" y="4501522"/>
                  <a:pt x="497211" y="4444346"/>
                </a:cubicBezTo>
                <a:cubicBezTo>
                  <a:pt x="511033" y="4454946"/>
                  <a:pt x="497584" y="4394050"/>
                  <a:pt x="493776" y="4375228"/>
                </a:cubicBezTo>
                <a:cubicBezTo>
                  <a:pt x="491426" y="4334791"/>
                  <a:pt x="480594" y="4270639"/>
                  <a:pt x="474429" y="4214165"/>
                </a:cubicBezTo>
                <a:cubicBezTo>
                  <a:pt x="465297" y="4170832"/>
                  <a:pt x="480280" y="4120324"/>
                  <a:pt x="478502" y="4090296"/>
                </a:cubicBezTo>
                <a:lnTo>
                  <a:pt x="463758" y="4033999"/>
                </a:lnTo>
                <a:lnTo>
                  <a:pt x="464907" y="4031933"/>
                </a:lnTo>
                <a:cubicBezTo>
                  <a:pt x="467040" y="4022997"/>
                  <a:pt x="465967" y="4017669"/>
                  <a:pt x="463483" y="4013953"/>
                </a:cubicBezTo>
                <a:lnTo>
                  <a:pt x="449778" y="3974753"/>
                </a:lnTo>
                <a:lnTo>
                  <a:pt x="451376" y="3969950"/>
                </a:lnTo>
                <a:lnTo>
                  <a:pt x="444798" y="3933779"/>
                </a:lnTo>
                <a:lnTo>
                  <a:pt x="446129" y="3933093"/>
                </a:lnTo>
                <a:cubicBezTo>
                  <a:pt x="448961" y="3930731"/>
                  <a:pt x="450769" y="3927433"/>
                  <a:pt x="450483" y="3922082"/>
                </a:cubicBezTo>
                <a:cubicBezTo>
                  <a:pt x="471740" y="3927556"/>
                  <a:pt x="458283" y="3917724"/>
                  <a:pt x="455561" y="3901461"/>
                </a:cubicBezTo>
                <a:cubicBezTo>
                  <a:pt x="460173" y="3883426"/>
                  <a:pt x="474485" y="3829756"/>
                  <a:pt x="478155" y="3813873"/>
                </a:cubicBezTo>
                <a:cubicBezTo>
                  <a:pt x="477963" y="3811302"/>
                  <a:pt x="477772" y="3808732"/>
                  <a:pt x="477580" y="3806161"/>
                </a:cubicBezTo>
                <a:lnTo>
                  <a:pt x="477887" y="3805957"/>
                </a:lnTo>
                <a:cubicBezTo>
                  <a:pt x="478443" y="3804175"/>
                  <a:pt x="478509" y="3801600"/>
                  <a:pt x="477914" y="3797724"/>
                </a:cubicBezTo>
                <a:lnTo>
                  <a:pt x="476529" y="3792098"/>
                </a:lnTo>
                <a:lnTo>
                  <a:pt x="475413" y="3777135"/>
                </a:lnTo>
                <a:lnTo>
                  <a:pt x="477146" y="3771656"/>
                </a:lnTo>
                <a:lnTo>
                  <a:pt x="480889" y="3769007"/>
                </a:lnTo>
                <a:lnTo>
                  <a:pt x="480355" y="3767709"/>
                </a:lnTo>
                <a:cubicBezTo>
                  <a:pt x="472854" y="3758603"/>
                  <a:pt x="462858" y="3757457"/>
                  <a:pt x="489051" y="3738082"/>
                </a:cubicBezTo>
                <a:cubicBezTo>
                  <a:pt x="476420" y="3716230"/>
                  <a:pt x="492614" y="3707883"/>
                  <a:pt x="496397" y="3673397"/>
                </a:cubicBezTo>
                <a:cubicBezTo>
                  <a:pt x="485059" y="3661788"/>
                  <a:pt x="488117" y="3649813"/>
                  <a:pt x="495693" y="3637109"/>
                </a:cubicBezTo>
                <a:cubicBezTo>
                  <a:pt x="488827" y="3605834"/>
                  <a:pt x="498565" y="3573837"/>
                  <a:pt x="499136" y="3536883"/>
                </a:cubicBezTo>
                <a:cubicBezTo>
                  <a:pt x="483096" y="3500539"/>
                  <a:pt x="506170" y="3475121"/>
                  <a:pt x="506674" y="3435652"/>
                </a:cubicBezTo>
                <a:cubicBezTo>
                  <a:pt x="508209" y="3397466"/>
                  <a:pt x="505139" y="3338624"/>
                  <a:pt x="508345" y="3307769"/>
                </a:cubicBezTo>
                <a:cubicBezTo>
                  <a:pt x="522826" y="3292381"/>
                  <a:pt x="493343" y="3256540"/>
                  <a:pt x="525908" y="3250522"/>
                </a:cubicBezTo>
                <a:cubicBezTo>
                  <a:pt x="519705" y="3235893"/>
                  <a:pt x="504475" y="3230937"/>
                  <a:pt x="526333" y="3229163"/>
                </a:cubicBezTo>
                <a:cubicBezTo>
                  <a:pt x="524884" y="3224149"/>
                  <a:pt x="525919" y="3220404"/>
                  <a:pt x="528156" y="3217217"/>
                </a:cubicBezTo>
                <a:lnTo>
                  <a:pt x="514991" y="3183755"/>
                </a:lnTo>
                <a:lnTo>
                  <a:pt x="515492" y="3178642"/>
                </a:lnTo>
                <a:lnTo>
                  <a:pt x="503092" y="3158586"/>
                </a:lnTo>
                <a:lnTo>
                  <a:pt x="488277" y="3129034"/>
                </a:lnTo>
                <a:lnTo>
                  <a:pt x="488942" y="3126682"/>
                </a:lnTo>
                <a:lnTo>
                  <a:pt x="479810" y="3114519"/>
                </a:lnTo>
                <a:cubicBezTo>
                  <a:pt x="476044" y="3110886"/>
                  <a:pt x="471657" y="3108020"/>
                  <a:pt x="466419" y="3106272"/>
                </a:cubicBezTo>
                <a:cubicBezTo>
                  <a:pt x="479357" y="3049949"/>
                  <a:pt x="446991" y="3011906"/>
                  <a:pt x="439149" y="2958185"/>
                </a:cubicBezTo>
                <a:cubicBezTo>
                  <a:pt x="423473" y="2895670"/>
                  <a:pt x="402616" y="2832884"/>
                  <a:pt x="381763" y="2762989"/>
                </a:cubicBezTo>
                <a:cubicBezTo>
                  <a:pt x="340504" y="2718141"/>
                  <a:pt x="357875" y="2611979"/>
                  <a:pt x="330681" y="2554718"/>
                </a:cubicBezTo>
                <a:cubicBezTo>
                  <a:pt x="354561" y="2510384"/>
                  <a:pt x="312857" y="2522616"/>
                  <a:pt x="310775" y="2485734"/>
                </a:cubicBezTo>
                <a:cubicBezTo>
                  <a:pt x="283880" y="2505125"/>
                  <a:pt x="334754" y="2437857"/>
                  <a:pt x="301498" y="2447068"/>
                </a:cubicBezTo>
                <a:cubicBezTo>
                  <a:pt x="302171" y="2440064"/>
                  <a:pt x="286502" y="2432988"/>
                  <a:pt x="288459" y="2425819"/>
                </a:cubicBezTo>
                <a:lnTo>
                  <a:pt x="294458" y="2402874"/>
                </a:lnTo>
                <a:lnTo>
                  <a:pt x="297070" y="2381443"/>
                </a:lnTo>
                <a:cubicBezTo>
                  <a:pt x="291389" y="2355877"/>
                  <a:pt x="281925" y="2295004"/>
                  <a:pt x="273399" y="2261920"/>
                </a:cubicBezTo>
                <a:cubicBezTo>
                  <a:pt x="264489" y="2250852"/>
                  <a:pt x="256407" y="2208397"/>
                  <a:pt x="263286" y="2195378"/>
                </a:cubicBezTo>
                <a:cubicBezTo>
                  <a:pt x="262597" y="2185499"/>
                  <a:pt x="238753" y="2164596"/>
                  <a:pt x="247503" y="2155135"/>
                </a:cubicBezTo>
                <a:cubicBezTo>
                  <a:pt x="257474" y="2141929"/>
                  <a:pt x="229406" y="2121310"/>
                  <a:pt x="244961" y="2118008"/>
                </a:cubicBezTo>
                <a:cubicBezTo>
                  <a:pt x="225493" y="2103116"/>
                  <a:pt x="245373" y="2072196"/>
                  <a:pt x="245954" y="2050531"/>
                </a:cubicBezTo>
                <a:cubicBezTo>
                  <a:pt x="228015" y="2040209"/>
                  <a:pt x="246924" y="2004931"/>
                  <a:pt x="237760" y="1963269"/>
                </a:cubicBezTo>
                <a:cubicBezTo>
                  <a:pt x="217314" y="1952304"/>
                  <a:pt x="249162" y="1930958"/>
                  <a:pt x="218938" y="1906352"/>
                </a:cubicBezTo>
                <a:cubicBezTo>
                  <a:pt x="211894" y="1889396"/>
                  <a:pt x="204207" y="1891128"/>
                  <a:pt x="195495" y="1861531"/>
                </a:cubicBezTo>
                <a:cubicBezTo>
                  <a:pt x="152756" y="1820122"/>
                  <a:pt x="167197" y="1775736"/>
                  <a:pt x="149294" y="1732919"/>
                </a:cubicBezTo>
                <a:cubicBezTo>
                  <a:pt x="132272" y="1683226"/>
                  <a:pt x="131129" y="1708347"/>
                  <a:pt x="121605" y="1663540"/>
                </a:cubicBezTo>
                <a:cubicBezTo>
                  <a:pt x="131383" y="1652207"/>
                  <a:pt x="129824" y="1627305"/>
                  <a:pt x="120731" y="1615777"/>
                </a:cubicBezTo>
                <a:cubicBezTo>
                  <a:pt x="113324" y="1591298"/>
                  <a:pt x="125561" y="1582061"/>
                  <a:pt x="101526" y="1563678"/>
                </a:cubicBezTo>
                <a:cubicBezTo>
                  <a:pt x="118336" y="1562186"/>
                  <a:pt x="95368" y="1514217"/>
                  <a:pt x="114606" y="1519474"/>
                </a:cubicBezTo>
                <a:cubicBezTo>
                  <a:pt x="124662" y="1497831"/>
                  <a:pt x="99126" y="1498809"/>
                  <a:pt x="107348" y="1477995"/>
                </a:cubicBezTo>
                <a:cubicBezTo>
                  <a:pt x="102372" y="1450946"/>
                  <a:pt x="98082" y="1395585"/>
                  <a:pt x="93433" y="1373769"/>
                </a:cubicBezTo>
                <a:lnTo>
                  <a:pt x="101740" y="1307086"/>
                </a:lnTo>
                <a:cubicBezTo>
                  <a:pt x="61518" y="1238798"/>
                  <a:pt x="128597" y="1302829"/>
                  <a:pt x="102928" y="1189033"/>
                </a:cubicBezTo>
                <a:cubicBezTo>
                  <a:pt x="96991" y="1183619"/>
                  <a:pt x="100433" y="1168361"/>
                  <a:pt x="107613" y="1168288"/>
                </a:cubicBezTo>
                <a:cubicBezTo>
                  <a:pt x="104521" y="1161401"/>
                  <a:pt x="88898" y="1146763"/>
                  <a:pt x="99895" y="1142577"/>
                </a:cubicBezTo>
                <a:cubicBezTo>
                  <a:pt x="98248" y="1123927"/>
                  <a:pt x="94639" y="1105753"/>
                  <a:pt x="89201" y="1088484"/>
                </a:cubicBezTo>
                <a:lnTo>
                  <a:pt x="77937" y="1016103"/>
                </a:lnTo>
                <a:cubicBezTo>
                  <a:pt x="78422" y="988163"/>
                  <a:pt x="78908" y="981994"/>
                  <a:pt x="79393" y="954054"/>
                </a:cubicBezTo>
                <a:cubicBezTo>
                  <a:pt x="74607" y="950500"/>
                  <a:pt x="84928" y="922140"/>
                  <a:pt x="90309" y="921368"/>
                </a:cubicBezTo>
                <a:cubicBezTo>
                  <a:pt x="87566" y="916400"/>
                  <a:pt x="66268" y="901306"/>
                  <a:pt x="74258" y="896999"/>
                </a:cubicBezTo>
                <a:cubicBezTo>
                  <a:pt x="69492" y="868759"/>
                  <a:pt x="58957" y="842759"/>
                  <a:pt x="43666" y="821517"/>
                </a:cubicBezTo>
                <a:cubicBezTo>
                  <a:pt x="35059" y="797243"/>
                  <a:pt x="27646" y="764612"/>
                  <a:pt x="22616" y="751353"/>
                </a:cubicBezTo>
                <a:cubicBezTo>
                  <a:pt x="22469" y="741312"/>
                  <a:pt x="22321" y="731271"/>
                  <a:pt x="22174" y="721230"/>
                </a:cubicBezTo>
                <a:lnTo>
                  <a:pt x="7845" y="681659"/>
                </a:lnTo>
                <a:cubicBezTo>
                  <a:pt x="-21513" y="678654"/>
                  <a:pt x="41748" y="630810"/>
                  <a:pt x="31306" y="619315"/>
                </a:cubicBezTo>
                <a:cubicBezTo>
                  <a:pt x="37997" y="611016"/>
                  <a:pt x="17724" y="592108"/>
                  <a:pt x="15184" y="585934"/>
                </a:cubicBezTo>
                <a:cubicBezTo>
                  <a:pt x="14724" y="571597"/>
                  <a:pt x="22718" y="553285"/>
                  <a:pt x="22258" y="538948"/>
                </a:cubicBezTo>
                <a:cubicBezTo>
                  <a:pt x="22152" y="531703"/>
                  <a:pt x="26272" y="532408"/>
                  <a:pt x="26166" y="525163"/>
                </a:cubicBezTo>
                <a:cubicBezTo>
                  <a:pt x="28507" y="511668"/>
                  <a:pt x="56166" y="464433"/>
                  <a:pt x="52290" y="446567"/>
                </a:cubicBezTo>
                <a:cubicBezTo>
                  <a:pt x="47300" y="425186"/>
                  <a:pt x="52062" y="408582"/>
                  <a:pt x="51538" y="393828"/>
                </a:cubicBezTo>
                <a:cubicBezTo>
                  <a:pt x="51481" y="380264"/>
                  <a:pt x="51425" y="366701"/>
                  <a:pt x="51368" y="353137"/>
                </a:cubicBezTo>
                <a:cubicBezTo>
                  <a:pt x="50053" y="345863"/>
                  <a:pt x="61696" y="333814"/>
                  <a:pt x="55970" y="321428"/>
                </a:cubicBezTo>
                <a:cubicBezTo>
                  <a:pt x="56334" y="306209"/>
                  <a:pt x="56697" y="290990"/>
                  <a:pt x="57061" y="275771"/>
                </a:cubicBezTo>
                <a:cubicBezTo>
                  <a:pt x="46146" y="254441"/>
                  <a:pt x="87623" y="243671"/>
                  <a:pt x="74088" y="212860"/>
                </a:cubicBezTo>
                <a:cubicBezTo>
                  <a:pt x="92367" y="188146"/>
                  <a:pt x="68261" y="179672"/>
                  <a:pt x="65798" y="144983"/>
                </a:cubicBezTo>
                <a:cubicBezTo>
                  <a:pt x="52661" y="119338"/>
                  <a:pt x="79134" y="90517"/>
                  <a:pt x="78082" y="55288"/>
                </a:cubicBezTo>
                <a:lnTo>
                  <a:pt x="37636"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sp>
        <p:nvSpPr>
          <p:cNvPr id="305" name="Google Shape;305;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 name="Google Shape;306;p22"/>
          <p:cNvSpPr/>
          <p:nvPr/>
        </p:nvSpPr>
        <p:spPr>
          <a:xfrm>
            <a:off x="643468" y="643467"/>
            <a:ext cx="10905066" cy="5562249"/>
          </a:xfrm>
          <a:custGeom>
            <a:rect b="b" l="l" r="r" t="t"/>
            <a:pathLst>
              <a:path extrusionOk="0" h="5641173" w="11243827">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 name="Google Shape;307;p22"/>
          <p:cNvSpPr txBox="1"/>
          <p:nvPr>
            <p:ph type="title"/>
          </p:nvPr>
        </p:nvSpPr>
        <p:spPr>
          <a:xfrm>
            <a:off x="1629751" y="1059116"/>
            <a:ext cx="8924392" cy="93348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3100"/>
              <a:buFont typeface="Play"/>
              <a:buNone/>
            </a:pPr>
            <a:r>
              <a:rPr lang="ar-QA" sz="3100">
                <a:solidFill>
                  <a:srgbClr val="C00000"/>
                </a:solidFill>
              </a:rPr>
              <a:t>(INEE (الشبكة المشتركة بين الوكالات للتعليم في حالات الطوارئ</a:t>
            </a:r>
            <a:endParaRPr sz="3100">
              <a:solidFill>
                <a:srgbClr val="C00000"/>
              </a:solidFill>
            </a:endParaRPr>
          </a:p>
        </p:txBody>
      </p:sp>
      <p:sp>
        <p:nvSpPr>
          <p:cNvPr id="308" name="Google Shape;308;p22"/>
          <p:cNvSpPr/>
          <p:nvPr/>
        </p:nvSpPr>
        <p:spPr>
          <a:xfrm rot="120000">
            <a:off x="5418161" y="351736"/>
            <a:ext cx="1352113" cy="407805"/>
          </a:xfrm>
          <a:custGeom>
            <a:rect b="b" l="l" r="r" t="t"/>
            <a:pathLst>
              <a:path extrusionOk="0" h="594531" w="2201784">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 name="Google Shape;309;p22"/>
          <p:cNvSpPr txBox="1"/>
          <p:nvPr>
            <p:ph idx="1" type="body"/>
          </p:nvPr>
        </p:nvSpPr>
        <p:spPr>
          <a:xfrm>
            <a:off x="1957986" y="2292176"/>
            <a:ext cx="8273380" cy="3329395"/>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2000"/>
              <a:buChar char="•"/>
            </a:pPr>
            <a:r>
              <a:rPr lang="ar-QA" sz="2000"/>
              <a:t>هي شبكة من الأعضاء تتراوح بين المنظمات غير الحكومية (INEE (الشبكة المشتركة بين الوكالات للتعليم في حالات الطوارئ ووكالات الأمم المتحدة والوكالات المانحة والحكومات والمؤسسات الأكاديمية وغيرها.</a:t>
            </a:r>
            <a:endParaRPr/>
          </a:p>
          <a:p>
            <a:pPr indent="-228600" lvl="0" marL="228600" rtl="0" algn="r">
              <a:lnSpc>
                <a:spcPct val="90000"/>
              </a:lnSpc>
              <a:spcBef>
                <a:spcPts val="1000"/>
              </a:spcBef>
              <a:spcAft>
                <a:spcPts val="0"/>
              </a:spcAft>
              <a:buClr>
                <a:schemeClr val="dk1"/>
              </a:buClr>
              <a:buSzPts val="2000"/>
              <a:buChar char="•"/>
            </a:pPr>
            <a:r>
              <a:rPr lang="ar-QA" sz="2000"/>
              <a:t> ويقود الشبكة ممثلون من العديد من منظمات حقوق الإنسان الكبرى، بما في ذلك في الغالب فروع الأمم المتحدة مثل اليونيسف واليونسكو ومفوضية الأمم المتحدة لشؤون الالجئين.</a:t>
            </a:r>
            <a:endParaRPr/>
          </a:p>
          <a:p>
            <a:pPr indent="-228600" lvl="0" marL="228600" rtl="0" algn="r">
              <a:lnSpc>
                <a:spcPct val="90000"/>
              </a:lnSpc>
              <a:spcBef>
                <a:spcPts val="1000"/>
              </a:spcBef>
              <a:spcAft>
                <a:spcPts val="0"/>
              </a:spcAft>
              <a:buClr>
                <a:schemeClr val="dk1"/>
              </a:buClr>
              <a:buSzPts val="2000"/>
              <a:buChar char="•"/>
            </a:pPr>
            <a:r>
              <a:rPr lang="ar-QA" sz="2000"/>
              <a:t> تعمل المنظمة </a:t>
            </a:r>
            <a:r>
              <a:rPr lang="ar-QA" sz="2000">
                <a:highlight>
                  <a:srgbClr val="FFFF00"/>
                </a:highlight>
              </a:rPr>
              <a:t>على سد الفجوة بين أعضاء المجتمع العالمي من أجل المساعدة في تزويد المحتاجين بالأدوات اللازمة في التعليم </a:t>
            </a:r>
            <a:r>
              <a:rPr lang="ar-QA" sz="2000"/>
              <a:t>بينما تعمل أيضا على إفادة أولئك الذين يستثمرون في القضية. وينطبق تركيزها على توفير التعليم أفراد المجتمع على أولئك الذين يعيشون في مناطق النزاع أيضا</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xEl>
                                              <p:pRg end="0" st="0"/>
                                            </p:txEl>
                                          </p:spTgt>
                                        </p:tgtEl>
                                        <p:attrNameLst>
                                          <p:attrName>style.visibility</p:attrName>
                                        </p:attrNameLst>
                                      </p:cBhvr>
                                      <p:to>
                                        <p:strVal val="visible"/>
                                      </p:to>
                                    </p:set>
                                    <p:animEffect filter="fade" transition="in">
                                      <p:cBhvr>
                                        <p:cTn dur="500"/>
                                        <p:tgtEl>
                                          <p:spTgt spid="3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xEl>
                                              <p:pRg end="1" st="1"/>
                                            </p:txEl>
                                          </p:spTgt>
                                        </p:tgtEl>
                                        <p:attrNameLst>
                                          <p:attrName>style.visibility</p:attrName>
                                        </p:attrNameLst>
                                      </p:cBhvr>
                                      <p:to>
                                        <p:strVal val="visible"/>
                                      </p:to>
                                    </p:set>
                                    <p:animEffect filter="fade" transition="in">
                                      <p:cBhvr>
                                        <p:cTn dur="500"/>
                                        <p:tgtEl>
                                          <p:spTgt spid="3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xEl>
                                              <p:pRg end="2" st="2"/>
                                            </p:txEl>
                                          </p:spTgt>
                                        </p:tgtEl>
                                        <p:attrNameLst>
                                          <p:attrName>style.visibility</p:attrName>
                                        </p:attrNameLst>
                                      </p:cBhvr>
                                      <p:to>
                                        <p:strVal val="visible"/>
                                      </p:to>
                                    </p:set>
                                    <p:animEffect filter="fade" transition="in">
                                      <p:cBhvr>
                                        <p:cTn dur="500"/>
                                        <p:tgtEl>
                                          <p:spTgt spid="30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 name="Shape 313"/>
        <p:cNvGrpSpPr/>
        <p:nvPr/>
      </p:nvGrpSpPr>
      <p:grpSpPr>
        <a:xfrm>
          <a:off x="0" y="0"/>
          <a:ext cx="0" cy="0"/>
          <a:chOff x="0" y="0"/>
          <a:chExt cx="0" cy="0"/>
        </a:xfrm>
      </p:grpSpPr>
      <p:sp>
        <p:nvSpPr>
          <p:cNvPr id="314" name="Google Shape;314;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 name="Google Shape;315;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 name="Google Shape;316;p23"/>
          <p:cNvSpPr/>
          <p:nvPr/>
        </p:nvSpPr>
        <p:spPr>
          <a:xfrm>
            <a:off x="643466" y="643467"/>
            <a:ext cx="10905067" cy="5562249"/>
          </a:xfrm>
          <a:custGeom>
            <a:rect b="b" l="l" r="r" t="t"/>
            <a:pathLst>
              <a:path extrusionOk="0" h="5641173" w="11243827">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chemeClr val="lt1">
              <a:alpha val="8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 name="Google Shape;317;p23"/>
          <p:cNvSpPr/>
          <p:nvPr/>
        </p:nvSpPr>
        <p:spPr>
          <a:xfrm>
            <a:off x="5421727" y="351737"/>
            <a:ext cx="1348547" cy="407804"/>
          </a:xfrm>
          <a:custGeom>
            <a:rect b="b" l="l" r="r" t="t"/>
            <a:pathLst>
              <a:path extrusionOk="0" h="594531" w="2201784">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 name="Google Shape;318;p23"/>
          <p:cNvSpPr txBox="1"/>
          <p:nvPr>
            <p:ph idx="1" type="body"/>
          </p:nvPr>
        </p:nvSpPr>
        <p:spPr>
          <a:xfrm>
            <a:off x="2090893" y="1403008"/>
            <a:ext cx="8273380" cy="4510293"/>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chemeClr val="dk1"/>
              </a:buClr>
              <a:buSzPts val="2400"/>
              <a:buChar char="•"/>
            </a:pPr>
            <a:r>
              <a:rPr lang="ar-QA" sz="2400"/>
              <a:t>أطلقت الشبكة المشتركة لوكالات التعليم في حالات الطوارئ "حزمة التعليم الحساس للنزاعات"، وهو برنامج يتكون من الأدوات والموارد التي تضمن التنفيذ الفعال لرسالة منع الصراعات للشباب. </a:t>
            </a:r>
            <a:endParaRPr/>
          </a:p>
          <a:p>
            <a:pPr indent="-228600" lvl="0" marL="228600" rtl="0" algn="ctr">
              <a:lnSpc>
                <a:spcPct val="90000"/>
              </a:lnSpc>
              <a:spcBef>
                <a:spcPts val="1000"/>
              </a:spcBef>
              <a:spcAft>
                <a:spcPts val="0"/>
              </a:spcAft>
              <a:buClr>
                <a:schemeClr val="dk1"/>
              </a:buClr>
              <a:buSzPts val="2400"/>
              <a:buChar char="•"/>
            </a:pPr>
            <a:r>
              <a:rPr lang="ar-QA" sz="2400"/>
              <a:t>ويتم ذلك من خلال دمج هذه الأدوات والموارد ضمن سياسات وبرامج تعليمية أخرى من أجل تعليم الطالب كيفية التعامل مع النزاعات وكذلك كيفية منعها. مع أكثر من 13000 عضو في أكثر من 170 دولة، تواصل المنظمة النمو لتوفير التعليم في حالات الطوارئ،</a:t>
            </a:r>
            <a:endParaRPr/>
          </a:p>
          <a:p>
            <a:pPr indent="-228600" lvl="0" marL="228600" rtl="0" algn="ctr">
              <a:lnSpc>
                <a:spcPct val="90000"/>
              </a:lnSpc>
              <a:spcBef>
                <a:spcPts val="1000"/>
              </a:spcBef>
              <a:spcAft>
                <a:spcPts val="0"/>
              </a:spcAft>
              <a:buClr>
                <a:schemeClr val="dk1"/>
              </a:buClr>
              <a:buSzPts val="2400"/>
              <a:buChar char="•"/>
            </a:pPr>
            <a:r>
              <a:rPr lang="ar-QA" sz="2400"/>
              <a:t>وتزويد الشباب بأدوات مختلفة، مثل المعلومات والاتصالات القيمة، لبناء مستقبل إيجابي على الرغم من الظروف المتضاربة</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24"/>
          <p:cNvSpPr/>
          <p:nvPr/>
        </p:nvSpPr>
        <p:spPr>
          <a:xfrm>
            <a:off x="0" y="-8467"/>
            <a:ext cx="12191999" cy="6866467"/>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close-up of a flag&#10;&#10;Description automatically generated" id="324" name="Google Shape;324;p24"/>
          <p:cNvPicPr preferRelativeResize="0"/>
          <p:nvPr/>
        </p:nvPicPr>
        <p:blipFill rotWithShape="1">
          <a:blip r:embed="rId3">
            <a:alphaModFix amt="55000"/>
          </a:blip>
          <a:srcRect b="1502" l="0" r="0" t="243"/>
          <a:stretch/>
        </p:blipFill>
        <p:spPr>
          <a:xfrm>
            <a:off x="20" y="-9107"/>
            <a:ext cx="12191980" cy="6858000"/>
          </a:xfrm>
          <a:prstGeom prst="rect">
            <a:avLst/>
          </a:prstGeom>
          <a:noFill/>
          <a:ln>
            <a:noFill/>
          </a:ln>
        </p:spPr>
      </p:pic>
      <p:sp>
        <p:nvSpPr>
          <p:cNvPr id="325" name="Google Shape;325;p24"/>
          <p:cNvSpPr txBox="1"/>
          <p:nvPr>
            <p:ph type="title"/>
          </p:nvPr>
        </p:nvSpPr>
        <p:spPr>
          <a:xfrm>
            <a:off x="686834" y="591344"/>
            <a:ext cx="3200400" cy="558561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Play"/>
              <a:buNone/>
            </a:pPr>
            <a:r>
              <a:rPr lang="ar-QA">
                <a:solidFill>
                  <a:srgbClr val="C00000"/>
                </a:solidFill>
              </a:rPr>
              <a:t>اليونيسكو</a:t>
            </a:r>
            <a:endParaRPr>
              <a:solidFill>
                <a:srgbClr val="C00000"/>
              </a:solidFill>
            </a:endParaRPr>
          </a:p>
        </p:txBody>
      </p:sp>
      <p:sp>
        <p:nvSpPr>
          <p:cNvPr id="326" name="Google Shape;326;p24"/>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7" name="Google Shape;327;p24"/>
          <p:cNvSpPr txBox="1"/>
          <p:nvPr>
            <p:ph idx="1" type="body"/>
          </p:nvPr>
        </p:nvSpPr>
        <p:spPr>
          <a:xfrm>
            <a:off x="4447308" y="591344"/>
            <a:ext cx="6906491" cy="5585619"/>
          </a:xfrm>
          <a:prstGeom prst="rect">
            <a:avLst/>
          </a:prstGeom>
          <a:noFill/>
          <a:ln>
            <a:noFill/>
          </a:ln>
        </p:spPr>
        <p:txBody>
          <a:bodyPr anchorCtr="0" anchor="ctr" bIns="45700" lIns="91425" spcFirstLastPara="1" rIns="91425" wrap="square" tIns="45700">
            <a:normAutofit/>
          </a:bodyPr>
          <a:lstStyle/>
          <a:p>
            <a:pPr indent="-228600" lvl="0" marL="228600" rtl="0" algn="ctr">
              <a:lnSpc>
                <a:spcPct val="90000"/>
              </a:lnSpc>
              <a:spcBef>
                <a:spcPts val="0"/>
              </a:spcBef>
              <a:spcAft>
                <a:spcPts val="0"/>
              </a:spcAft>
              <a:buClr>
                <a:srgbClr val="FFFFFF"/>
              </a:buClr>
              <a:buSzPts val="2800"/>
              <a:buChar char="•"/>
            </a:pPr>
            <a:r>
              <a:rPr lang="ar-QA">
                <a:solidFill>
                  <a:srgbClr val="FFFFFF"/>
                </a:solidFill>
              </a:rPr>
              <a:t>منظمة الأمم المتحدة للتربية والعلم والثقافة )اليونسكو( هي وكالة متخصصة مقرها في باريس. وهو فرع منبثق عن الأمم المتحدة مسؤول عن الاهتمام بالعديد من مسائل حقوق الإنسان المتعلقة بالتعليم والبحث والمساواة وغير ذلك الكثير. </a:t>
            </a:r>
            <a:endParaRPr/>
          </a:p>
          <a:p>
            <a:pPr indent="-228600" lvl="0" marL="228600" rtl="0" algn="ctr">
              <a:lnSpc>
                <a:spcPct val="90000"/>
              </a:lnSpc>
              <a:spcBef>
                <a:spcPts val="1000"/>
              </a:spcBef>
              <a:spcAft>
                <a:spcPts val="0"/>
              </a:spcAft>
              <a:buClr>
                <a:srgbClr val="FFFFFF"/>
              </a:buClr>
              <a:buSzPts val="2800"/>
              <a:buChar char="•"/>
            </a:pPr>
            <a:r>
              <a:rPr lang="ar-QA">
                <a:solidFill>
                  <a:srgbClr val="FFFFFF"/>
                </a:solidFill>
              </a:rPr>
              <a:t>تأسست منظمة اليونسكو في 16 نوفمبر ،1945 وقد قامت بتطوير وإطالق العديد من المشاريع من أجل المساعدة في تحسين العديد من الظروف، والتي يهدف الكثير منها إلى معالجة قضايا التعليم. </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xEl>
                                              <p:pRg end="0" st="0"/>
                                            </p:txEl>
                                          </p:spTgt>
                                        </p:tgtEl>
                                        <p:attrNameLst>
                                          <p:attrName>style.visibility</p:attrName>
                                        </p:attrNameLst>
                                      </p:cBhvr>
                                      <p:to>
                                        <p:strVal val="visible"/>
                                      </p:to>
                                    </p:set>
                                    <p:animEffect filter="fade" transition="in">
                                      <p:cBhvr>
                                        <p:cTn dur="500"/>
                                        <p:tgtEl>
                                          <p:spTgt spid="3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xEl>
                                              <p:pRg end="1" st="1"/>
                                            </p:txEl>
                                          </p:spTgt>
                                        </p:tgtEl>
                                        <p:attrNameLst>
                                          <p:attrName>style.visibility</p:attrName>
                                        </p:attrNameLst>
                                      </p:cBhvr>
                                      <p:to>
                                        <p:strVal val="visible"/>
                                      </p:to>
                                    </p:set>
                                    <p:animEffect filter="fade" transition="in">
                                      <p:cBhvr>
                                        <p:cTn dur="500"/>
                                        <p:tgtEl>
                                          <p:spTgt spid="32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25"/>
          <p:cNvSpPr/>
          <p:nvPr/>
        </p:nvSpPr>
        <p:spPr>
          <a:xfrm>
            <a:off x="0" y="4"/>
            <a:ext cx="12192000" cy="2295238"/>
          </a:xfrm>
          <a:custGeom>
            <a:rect b="b" l="l" r="r" t="t"/>
            <a:pathLst>
              <a:path extrusionOk="0" h="2079137" w="12192000">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4" name="Google Shape;334;p25"/>
          <p:cNvSpPr/>
          <p:nvPr/>
        </p:nvSpPr>
        <p:spPr>
          <a:xfrm>
            <a:off x="2224586" y="5970896"/>
            <a:ext cx="9967416" cy="887104"/>
          </a:xfrm>
          <a:custGeom>
            <a:rect b="b" l="l" r="r" t="t"/>
            <a:pathLst>
              <a:path extrusionOk="0" h="918356" w="9517857">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 name="Google Shape;335;p25"/>
          <p:cNvSpPr txBox="1"/>
          <p:nvPr>
            <p:ph idx="1" type="body"/>
          </p:nvPr>
        </p:nvSpPr>
        <p:spPr>
          <a:xfrm>
            <a:off x="650938" y="3106848"/>
            <a:ext cx="10515600" cy="1236552"/>
          </a:xfrm>
          <a:prstGeom prst="rect">
            <a:avLst/>
          </a:prstGeom>
          <a:noFill/>
          <a:ln>
            <a:noFill/>
          </a:ln>
        </p:spPr>
        <p:txBody>
          <a:bodyPr anchorCtr="0" anchor="t" bIns="45700" lIns="91425" spcFirstLastPara="1" rIns="91425" wrap="square" tIns="45700">
            <a:normAutofit/>
          </a:bodyPr>
          <a:lstStyle/>
          <a:p>
            <a:pPr indent="-342900" lvl="0" marL="228600" rtl="0" algn="ctr">
              <a:lnSpc>
                <a:spcPct val="90000"/>
              </a:lnSpc>
              <a:spcBef>
                <a:spcPts val="0"/>
              </a:spcBef>
              <a:spcAft>
                <a:spcPts val="0"/>
              </a:spcAft>
              <a:buClr>
                <a:schemeClr val="dk1"/>
              </a:buClr>
              <a:buSzPts val="5400"/>
              <a:buChar char="•"/>
            </a:pPr>
            <a:r>
              <a:rPr lang="ar-QA" sz="5400"/>
              <a:t>محاولات سابقة لحل المشكلة</a:t>
            </a:r>
            <a:endParaRPr sz="5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p2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26"/>
          <p:cNvSpPr/>
          <p:nvPr/>
        </p:nvSpPr>
        <p:spPr>
          <a:xfrm flipH="1">
            <a:off x="1" y="0"/>
            <a:ext cx="5511704" cy="6858000"/>
          </a:xfrm>
          <a:custGeom>
            <a:rect b="b" l="l" r="r" t="t"/>
            <a:pathLst>
              <a:path extrusionOk="0" h="6886576" w="5511704">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2" name="Google Shape;342;p26"/>
          <p:cNvSpPr txBox="1"/>
          <p:nvPr>
            <p:ph idx="1" type="body"/>
          </p:nvPr>
        </p:nvSpPr>
        <p:spPr>
          <a:xfrm>
            <a:off x="6095999" y="713313"/>
            <a:ext cx="5257801" cy="5431376"/>
          </a:xfrm>
          <a:prstGeom prst="rect">
            <a:avLst/>
          </a:prstGeom>
          <a:noFill/>
          <a:ln>
            <a:noFill/>
          </a:ln>
        </p:spPr>
        <p:txBody>
          <a:bodyPr anchorCtr="0" anchor="ctr"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2000"/>
              <a:buChar char="•"/>
            </a:pPr>
            <a:r>
              <a:rPr lang="ar-QA" sz="2000"/>
              <a:t>أدى الزلزال الذي ضرب نيبال في أبريل/نيسان 2015 إلى تدمير ماليين المنازل بالإضافة إلى آلاف المدارس. </a:t>
            </a:r>
            <a:endParaRPr/>
          </a:p>
          <a:p>
            <a:pPr indent="-228600" lvl="0" marL="228600" rtl="0" algn="r">
              <a:lnSpc>
                <a:spcPct val="90000"/>
              </a:lnSpc>
              <a:spcBef>
                <a:spcPts val="1000"/>
              </a:spcBef>
              <a:spcAft>
                <a:spcPts val="0"/>
              </a:spcAft>
              <a:buClr>
                <a:schemeClr val="dk1"/>
              </a:buClr>
              <a:buSzPts val="2000"/>
              <a:buChar char="•"/>
            </a:pPr>
            <a:r>
              <a:rPr lang="ar-QA" sz="2000"/>
              <a:t>واستجابة لذلك، قامت بتطوير 1000 مركز تعليمي مؤقت لدعم الأطفال الذين فقدوا مرافق مدارسهم. وتم تسجيل أكثر من (USAID (الوكالة الأمريكية للتنمية الدولية</a:t>
            </a:r>
            <a:endParaRPr/>
          </a:p>
          <a:p>
            <a:pPr indent="-228600" lvl="0" marL="228600" rtl="0" algn="r">
              <a:lnSpc>
                <a:spcPct val="90000"/>
              </a:lnSpc>
              <a:spcBef>
                <a:spcPts val="1000"/>
              </a:spcBef>
              <a:spcAft>
                <a:spcPts val="0"/>
              </a:spcAft>
              <a:buClr>
                <a:schemeClr val="dk1"/>
              </a:buClr>
              <a:buSzPts val="2000"/>
              <a:buChar char="•"/>
            </a:pPr>
            <a:r>
              <a:rPr lang="ar-QA" sz="2000"/>
              <a:t>93,000 طالب في هذه المراكز التعليمية وتم تزويدهم بالمواد الترفيهية والمراحيض المؤقتة ومرافق غسل اليدين. كما تم تدريب المعلمين على تقديم</a:t>
            </a:r>
            <a:endParaRPr/>
          </a:p>
          <a:p>
            <a:pPr indent="-228600" lvl="0" marL="228600" rtl="0" algn="r">
              <a:lnSpc>
                <a:spcPct val="90000"/>
              </a:lnSpc>
              <a:spcBef>
                <a:spcPts val="1000"/>
              </a:spcBef>
              <a:spcAft>
                <a:spcPts val="0"/>
              </a:spcAft>
              <a:buClr>
                <a:schemeClr val="dk1"/>
              </a:buClr>
              <a:buSzPts val="2000"/>
              <a:buChar char="•"/>
            </a:pPr>
            <a:r>
              <a:rPr lang="ar-QA" sz="2000"/>
              <a:t>أو أي مساعدة أخرى خلال فترة الصراع هذه. ستقوم الوكالة الأمريكية (PTSD (المشورة للطالب بشأن أي عالمات الضطراب ما بعد الصدمة هيكلاً تعليمًيا انتقالًيا وتدريب المجتمعات على استخدام البيانات التخاذ قرارات مستنيرة بشأن خطط إعادة الإعمار الخاصة بهم</a:t>
            </a:r>
            <a:endParaRPr sz="2000"/>
          </a:p>
        </p:txBody>
      </p:sp>
      <p:sp>
        <p:nvSpPr>
          <p:cNvPr id="343" name="Google Shape;343;p26"/>
          <p:cNvSpPr txBox="1"/>
          <p:nvPr/>
        </p:nvSpPr>
        <p:spPr>
          <a:xfrm>
            <a:off x="480239" y="2844208"/>
            <a:ext cx="442314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ar-QA" sz="3600">
                <a:solidFill>
                  <a:srgbClr val="C00000"/>
                </a:solidFill>
                <a:latin typeface="Arial"/>
                <a:ea typeface="Arial"/>
                <a:cs typeface="Arial"/>
                <a:sym typeface="Arial"/>
              </a:rPr>
              <a:t>برامج تدريس مؤقتة</a:t>
            </a:r>
            <a:endParaRPr sz="36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0" st="0"/>
                                            </p:txEl>
                                          </p:spTgt>
                                        </p:tgtEl>
                                        <p:attrNameLst>
                                          <p:attrName>style.visibility</p:attrName>
                                        </p:attrNameLst>
                                      </p:cBhvr>
                                      <p:to>
                                        <p:strVal val="visible"/>
                                      </p:to>
                                    </p:set>
                                    <p:animEffect filter="fade" transition="in">
                                      <p:cBhvr>
                                        <p:cTn dur="2000"/>
                                        <p:tgtEl>
                                          <p:spTgt spid="3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1" st="1"/>
                                            </p:txEl>
                                          </p:spTgt>
                                        </p:tgtEl>
                                        <p:attrNameLst>
                                          <p:attrName>style.visibility</p:attrName>
                                        </p:attrNameLst>
                                      </p:cBhvr>
                                      <p:to>
                                        <p:strVal val="visible"/>
                                      </p:to>
                                    </p:set>
                                    <p:animEffect filter="fade" transition="in">
                                      <p:cBhvr>
                                        <p:cTn dur="2000"/>
                                        <p:tgtEl>
                                          <p:spTgt spid="3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2" st="2"/>
                                            </p:txEl>
                                          </p:spTgt>
                                        </p:tgtEl>
                                        <p:attrNameLst>
                                          <p:attrName>style.visibility</p:attrName>
                                        </p:attrNameLst>
                                      </p:cBhvr>
                                      <p:to>
                                        <p:strVal val="visible"/>
                                      </p:to>
                                    </p:set>
                                    <p:animEffect filter="fade" transition="in">
                                      <p:cBhvr>
                                        <p:cTn dur="2000"/>
                                        <p:tgtEl>
                                          <p:spTgt spid="3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3" st="3"/>
                                            </p:txEl>
                                          </p:spTgt>
                                        </p:tgtEl>
                                        <p:attrNameLst>
                                          <p:attrName>style.visibility</p:attrName>
                                        </p:attrNameLst>
                                      </p:cBhvr>
                                      <p:to>
                                        <p:strVal val="visible"/>
                                      </p:to>
                                    </p:set>
                                    <p:animEffect filter="fade" transition="in">
                                      <p:cBhvr>
                                        <p:cTn dur="2000"/>
                                        <p:tgtEl>
                                          <p:spTgt spid="34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
        <p:nvSpPr>
          <p:cNvPr id="348" name="Google Shape;348;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 name="Google Shape;349;p27"/>
          <p:cNvSpPr/>
          <p:nvPr/>
        </p:nvSpPr>
        <p:spPr>
          <a:xfrm rot="10800000">
            <a:off x="-3291" y="3296652"/>
            <a:ext cx="12202113" cy="3561346"/>
          </a:xfrm>
          <a:custGeom>
            <a:rect b="b" l="l" r="r" t="t"/>
            <a:pathLst>
              <a:path extrusionOk="0" h="3188466" w="12202113">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black background with a black square&#10;&#10;Description automatically generated with medium confidence" id="350" name="Google Shape;350;p27"/>
          <p:cNvPicPr preferRelativeResize="0"/>
          <p:nvPr/>
        </p:nvPicPr>
        <p:blipFill rotWithShape="1">
          <a:blip r:embed="rId3">
            <a:alphaModFix/>
          </a:blip>
          <a:srcRect b="0" l="0" r="0" t="0"/>
          <a:stretch/>
        </p:blipFill>
        <p:spPr>
          <a:xfrm>
            <a:off x="1158955" y="1166954"/>
            <a:ext cx="9875259" cy="1242279"/>
          </a:xfrm>
          <a:prstGeom prst="rect">
            <a:avLst/>
          </a:prstGeom>
          <a:noFill/>
          <a:ln>
            <a:noFill/>
          </a:ln>
        </p:spPr>
      </p:pic>
      <p:sp>
        <p:nvSpPr>
          <p:cNvPr id="351" name="Google Shape;351;p27"/>
          <p:cNvSpPr txBox="1"/>
          <p:nvPr>
            <p:ph idx="1" type="body"/>
          </p:nvPr>
        </p:nvSpPr>
        <p:spPr>
          <a:xfrm>
            <a:off x="1200288" y="1841968"/>
            <a:ext cx="9296400" cy="3639828"/>
          </a:xfrm>
          <a:prstGeom prst="rect">
            <a:avLst/>
          </a:prstGeom>
          <a:noFill/>
          <a:ln>
            <a:noFill/>
          </a:ln>
        </p:spPr>
        <p:txBody>
          <a:bodyPr anchorCtr="0" anchor="ctr" bIns="45700" lIns="91425" spcFirstLastPara="1" rIns="91425" wrap="square" tIns="45700">
            <a:noAutofit/>
          </a:bodyPr>
          <a:lstStyle/>
          <a:p>
            <a:pPr indent="-228600" lvl="0" marL="228600" rtl="0" algn="r">
              <a:lnSpc>
                <a:spcPct val="90000"/>
              </a:lnSpc>
              <a:spcBef>
                <a:spcPts val="0"/>
              </a:spcBef>
              <a:spcAft>
                <a:spcPts val="0"/>
              </a:spcAft>
              <a:buClr>
                <a:schemeClr val="dk1"/>
              </a:buClr>
              <a:buSzPts val="2400"/>
              <a:buChar char="•"/>
            </a:pPr>
            <a:r>
              <a:rPr lang="ar-QA" sz="2400"/>
              <a:t>واجه نظام التعليم في نيجيريا صعوبات لتزويد الشباب بالتعليم الأساسي. ثلث الأطفال في سن المدرسة الابتدائية في البلاد غير مسجلين في المدارس المعترف بها رسمًيا، وهو ما يعادل 10 ماليين طفل.</a:t>
            </a:r>
            <a:endParaRPr/>
          </a:p>
          <a:p>
            <a:pPr indent="-228600" lvl="0" marL="228600" rtl="0" algn="r">
              <a:lnSpc>
                <a:spcPct val="90000"/>
              </a:lnSpc>
              <a:spcBef>
                <a:spcPts val="1000"/>
              </a:spcBef>
              <a:spcAft>
                <a:spcPts val="0"/>
              </a:spcAft>
              <a:buClr>
                <a:schemeClr val="dk1"/>
              </a:buClr>
              <a:buSzPts val="2400"/>
              <a:buChar char="•"/>
            </a:pPr>
            <a:r>
              <a:rPr lang="ar-QA" sz="2400"/>
              <a:t> واجهت البلاد أيضا حركات تمرد عنيفة لا يمكن التنبؤ بها على نطاق واسع، والتي تأتي نتيجة لضعف التعليم.</a:t>
            </a:r>
            <a:endParaRPr/>
          </a:p>
          <a:p>
            <a:pPr indent="-228600" lvl="0" marL="228600" rtl="0" algn="r">
              <a:lnSpc>
                <a:spcPct val="90000"/>
              </a:lnSpc>
              <a:spcBef>
                <a:spcPts val="1000"/>
              </a:spcBef>
              <a:spcAft>
                <a:spcPts val="0"/>
              </a:spcAft>
              <a:buClr>
                <a:schemeClr val="dk1"/>
              </a:buClr>
              <a:buSzPts val="2400"/>
              <a:buChar char="•"/>
            </a:pPr>
            <a:r>
              <a:rPr lang="ar-QA" sz="2400"/>
              <a:t> يؤدي الافتقار إلى التعليم المناسب بسبب الظلم الحكومي إلى تغيير مستقبل الشباب من مستقبل إيجابي إلى مستقبل </a:t>
            </a:r>
            <a:endParaRPr/>
          </a:p>
          <a:p>
            <a:pPr indent="-228600" lvl="0" marL="228600" rtl="0" algn="r">
              <a:lnSpc>
                <a:spcPct val="90000"/>
              </a:lnSpc>
              <a:spcBef>
                <a:spcPts val="1000"/>
              </a:spcBef>
              <a:spcAft>
                <a:spcPts val="0"/>
              </a:spcAft>
              <a:buClr>
                <a:schemeClr val="dk1"/>
              </a:buClr>
              <a:buSzPts val="2400"/>
              <a:buChar char="•"/>
            </a:pPr>
            <a:r>
              <a:rPr lang="ar-QA" sz="2400"/>
              <a:t>14300 طالب بالتسجيل وتعلم القراءة والكتابة والحساب والمهارات الاجتماعية والعاطفية الأساسية. تعمل المنظمة مع الحكومة من خلال توفير الأموال للتعليم وكذلك مساعدة أنظمة التعليم على اعتماد ميزات جديدة من شأنها تعزيز التعلم الأساسي المقدم للطلاب</a:t>
            </a:r>
            <a:endParaRPr sz="2400"/>
          </a:p>
        </p:txBody>
      </p:sp>
      <p:sp>
        <p:nvSpPr>
          <p:cNvPr id="352" name="Google Shape;352;p27"/>
          <p:cNvSpPr txBox="1"/>
          <p:nvPr/>
        </p:nvSpPr>
        <p:spPr>
          <a:xfrm>
            <a:off x="2458475" y="858130"/>
            <a:ext cx="610308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ar-QA" sz="3600">
                <a:solidFill>
                  <a:srgbClr val="C00000"/>
                </a:solidFill>
                <a:latin typeface="Arial"/>
                <a:ea typeface="Arial"/>
                <a:cs typeface="Arial"/>
                <a:sym typeface="Arial"/>
              </a:rPr>
              <a:t>مراكز التعلم غير الرسمية</a:t>
            </a:r>
            <a:endParaRPr sz="3600">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0" st="0"/>
                                            </p:txEl>
                                          </p:spTgt>
                                        </p:tgtEl>
                                        <p:attrNameLst>
                                          <p:attrName>style.visibility</p:attrName>
                                        </p:attrNameLst>
                                      </p:cBhvr>
                                      <p:to>
                                        <p:strVal val="visible"/>
                                      </p:to>
                                    </p:set>
                                    <p:animEffect filter="fade" transition="in">
                                      <p:cBhvr>
                                        <p:cTn dur="2000"/>
                                        <p:tgtEl>
                                          <p:spTgt spid="3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1" st="1"/>
                                            </p:txEl>
                                          </p:spTgt>
                                        </p:tgtEl>
                                        <p:attrNameLst>
                                          <p:attrName>style.visibility</p:attrName>
                                        </p:attrNameLst>
                                      </p:cBhvr>
                                      <p:to>
                                        <p:strVal val="visible"/>
                                      </p:to>
                                    </p:set>
                                    <p:animEffect filter="fade" transition="in">
                                      <p:cBhvr>
                                        <p:cTn dur="2000"/>
                                        <p:tgtEl>
                                          <p:spTgt spid="3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2" st="2"/>
                                            </p:txEl>
                                          </p:spTgt>
                                        </p:tgtEl>
                                        <p:attrNameLst>
                                          <p:attrName>style.visibility</p:attrName>
                                        </p:attrNameLst>
                                      </p:cBhvr>
                                      <p:to>
                                        <p:strVal val="visible"/>
                                      </p:to>
                                    </p:set>
                                    <p:animEffect filter="fade" transition="in">
                                      <p:cBhvr>
                                        <p:cTn dur="2000"/>
                                        <p:tgtEl>
                                          <p:spTgt spid="3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3" st="3"/>
                                            </p:txEl>
                                          </p:spTgt>
                                        </p:tgtEl>
                                        <p:attrNameLst>
                                          <p:attrName>style.visibility</p:attrName>
                                        </p:attrNameLst>
                                      </p:cBhvr>
                                      <p:to>
                                        <p:strVal val="visible"/>
                                      </p:to>
                                    </p:set>
                                    <p:animEffect filter="fade" transition="in">
                                      <p:cBhvr>
                                        <p:cTn dur="2000"/>
                                        <p:tgtEl>
                                          <p:spTgt spid="35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p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 name="Google Shape;358;p28"/>
          <p:cNvSpPr/>
          <p:nvPr/>
        </p:nvSpPr>
        <p:spPr>
          <a:xfrm>
            <a:off x="4770782" y="0"/>
            <a:ext cx="7421217" cy="6857999"/>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59" name="Google Shape;359;p28"/>
          <p:cNvPicPr preferRelativeResize="0"/>
          <p:nvPr/>
        </p:nvPicPr>
        <p:blipFill rotWithShape="1">
          <a:blip r:embed="rId3">
            <a:alphaModFix/>
          </a:blip>
          <a:srcRect b="631" l="0" r="-2" t="0"/>
          <a:stretch/>
        </p:blipFill>
        <p:spPr>
          <a:xfrm>
            <a:off x="20" y="10"/>
            <a:ext cx="6901711" cy="6857990"/>
          </a:xfrm>
          <a:custGeom>
            <a:rect b="b" l="l" r="r" t="t"/>
            <a:pathLst>
              <a:path extrusionOk="0" h="6858000" w="6901731">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ln>
            <a:noFill/>
          </a:ln>
        </p:spPr>
      </p:pic>
      <p:sp>
        <p:nvSpPr>
          <p:cNvPr id="360" name="Google Shape;360;p28"/>
          <p:cNvSpPr txBox="1"/>
          <p:nvPr>
            <p:ph idx="1" type="body"/>
          </p:nvPr>
        </p:nvSpPr>
        <p:spPr>
          <a:xfrm>
            <a:off x="7288567" y="2984329"/>
            <a:ext cx="4140013" cy="889340"/>
          </a:xfrm>
          <a:prstGeom prst="rect">
            <a:avLst/>
          </a:prstGeom>
          <a:noFill/>
          <a:ln>
            <a:noFill/>
          </a:ln>
        </p:spPr>
        <p:txBody>
          <a:bodyPr anchorCtr="0" anchor="t" bIns="45700" lIns="91425" spcFirstLastPara="1" rIns="91425" wrap="square" tIns="45700">
            <a:normAutofit/>
          </a:bodyPr>
          <a:lstStyle/>
          <a:p>
            <a:pPr indent="-304800" lvl="0" marL="228600" rtl="0" algn="ctr">
              <a:lnSpc>
                <a:spcPct val="90000"/>
              </a:lnSpc>
              <a:spcBef>
                <a:spcPts val="0"/>
              </a:spcBef>
              <a:spcAft>
                <a:spcPts val="0"/>
              </a:spcAft>
              <a:buClr>
                <a:schemeClr val="dk1"/>
              </a:buClr>
              <a:buSzPts val="4800"/>
              <a:buChar char="•"/>
            </a:pPr>
            <a:r>
              <a:rPr lang="ar-QA" sz="4800"/>
              <a:t>الحلول الممكنة</a:t>
            </a:r>
            <a:endParaRPr sz="4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2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6" name="Google Shape;366;p29"/>
          <p:cNvSpPr txBox="1"/>
          <p:nvPr>
            <p:ph type="title"/>
          </p:nvPr>
        </p:nvSpPr>
        <p:spPr>
          <a:xfrm>
            <a:off x="711470" y="312788"/>
            <a:ext cx="5251316" cy="18073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Play"/>
              <a:buNone/>
            </a:pPr>
            <a:r>
              <a:rPr lang="ar-QA">
                <a:solidFill>
                  <a:srgbClr val="C00000"/>
                </a:solidFill>
              </a:rPr>
              <a:t>تعيين المدارس على طول حدود كل الالجئين</a:t>
            </a:r>
            <a:endParaRPr>
              <a:solidFill>
                <a:srgbClr val="C00000"/>
              </a:solidFill>
            </a:endParaRPr>
          </a:p>
        </p:txBody>
      </p:sp>
      <p:sp>
        <p:nvSpPr>
          <p:cNvPr id="367" name="Google Shape;367;p29"/>
          <p:cNvSpPr txBox="1"/>
          <p:nvPr>
            <p:ph idx="1" type="body"/>
          </p:nvPr>
        </p:nvSpPr>
        <p:spPr>
          <a:xfrm>
            <a:off x="838200" y="2333297"/>
            <a:ext cx="4619621" cy="3843666"/>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1900"/>
              <a:buChar char="•"/>
            </a:pPr>
            <a:r>
              <a:rPr lang="ar-QA" sz="1900"/>
              <a:t>وتؤدي الصراعات السياسية إلى إجبار العديد من الأسر على الفرار من المنطقة، حيث اختار العديد منهم الفرار من البلاد بأكملها</a:t>
            </a:r>
            <a:endParaRPr/>
          </a:p>
          <a:p>
            <a:pPr indent="-228600" lvl="0" marL="228600" rtl="0" algn="r">
              <a:lnSpc>
                <a:spcPct val="90000"/>
              </a:lnSpc>
              <a:spcBef>
                <a:spcPts val="1000"/>
              </a:spcBef>
              <a:spcAft>
                <a:spcPts val="0"/>
              </a:spcAft>
              <a:buClr>
                <a:schemeClr val="dk1"/>
              </a:buClr>
              <a:buSzPts val="1900"/>
              <a:buChar char="•"/>
            </a:pPr>
            <a:r>
              <a:rPr lang="ar-QA" sz="1900"/>
              <a:t> والحل لهذه المشكلة هو تخصيص مدارس على طول حدود الالجئين لاستيعاب هؤلاء الطلاب.</a:t>
            </a:r>
            <a:endParaRPr/>
          </a:p>
          <a:p>
            <a:pPr indent="-228600" lvl="0" marL="228600" rtl="0" algn="r">
              <a:lnSpc>
                <a:spcPct val="90000"/>
              </a:lnSpc>
              <a:spcBef>
                <a:spcPts val="1000"/>
              </a:spcBef>
              <a:spcAft>
                <a:spcPts val="0"/>
              </a:spcAft>
              <a:buClr>
                <a:schemeClr val="dk1"/>
              </a:buClr>
              <a:buSzPts val="1900"/>
              <a:buChar char="•"/>
            </a:pPr>
            <a:r>
              <a:rPr lang="ar-QA" sz="1900"/>
              <a:t> إن ضمان بناء المدارس خارج منطقة النزاع من شأنه أن يوفر بيئة آمنة للشباب للالتحاق بالمدارس</a:t>
            </a:r>
            <a:endParaRPr/>
          </a:p>
          <a:p>
            <a:pPr indent="-228600" lvl="0" marL="228600" rtl="0" algn="r">
              <a:lnSpc>
                <a:spcPct val="90000"/>
              </a:lnSpc>
              <a:spcBef>
                <a:spcPts val="1000"/>
              </a:spcBef>
              <a:spcAft>
                <a:spcPts val="0"/>
              </a:spcAft>
              <a:buClr>
                <a:schemeClr val="dk1"/>
              </a:buClr>
              <a:buSzPts val="1900"/>
              <a:buChar char="•"/>
            </a:pPr>
            <a:r>
              <a:rPr lang="ar-QA" sz="1900"/>
              <a:t>و بناء بعض هذه المدارس في مخيمات الالجئين وإنشائها تحت اسم الأمم المتحدة مع التوقع المعلن بأن الأمم المتحدة لن تظهر أي علامات عنف تجاه المبادرين للصراع السياسي القائم</a:t>
            </a:r>
            <a:endParaRPr sz="1900"/>
          </a:p>
        </p:txBody>
      </p:sp>
      <p:pic>
        <p:nvPicPr>
          <p:cNvPr descr="A person standing in a slum&#10;&#10;Description automatically generated" id="368" name="Google Shape;368;p29"/>
          <p:cNvPicPr preferRelativeResize="0"/>
          <p:nvPr/>
        </p:nvPicPr>
        <p:blipFill rotWithShape="1">
          <a:blip r:embed="rId3">
            <a:alphaModFix/>
          </a:blip>
          <a:srcRect b="0" l="25274" r="31253" t="0"/>
          <a:stretch/>
        </p:blipFill>
        <p:spPr>
          <a:xfrm>
            <a:off x="6229215" y="10"/>
            <a:ext cx="5962785" cy="685799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7">
                                            <p:txEl>
                                              <p:pRg end="0" st="0"/>
                                            </p:txEl>
                                          </p:spTgt>
                                        </p:tgtEl>
                                        <p:attrNameLst>
                                          <p:attrName>style.visibility</p:attrName>
                                        </p:attrNameLst>
                                      </p:cBhvr>
                                      <p:to>
                                        <p:strVal val="visible"/>
                                      </p:to>
                                    </p:set>
                                    <p:anim calcmode="lin" valueType="num">
                                      <p:cBhvr additive="base">
                                        <p:cTn dur="500"/>
                                        <p:tgtEl>
                                          <p:spTgt spid="36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7">
                                            <p:txEl>
                                              <p:pRg end="1" st="1"/>
                                            </p:txEl>
                                          </p:spTgt>
                                        </p:tgtEl>
                                        <p:attrNameLst>
                                          <p:attrName>style.visibility</p:attrName>
                                        </p:attrNameLst>
                                      </p:cBhvr>
                                      <p:to>
                                        <p:strVal val="visible"/>
                                      </p:to>
                                    </p:set>
                                    <p:anim calcmode="lin" valueType="num">
                                      <p:cBhvr additive="base">
                                        <p:cTn dur="500"/>
                                        <p:tgtEl>
                                          <p:spTgt spid="36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7">
                                            <p:txEl>
                                              <p:pRg end="2" st="2"/>
                                            </p:txEl>
                                          </p:spTgt>
                                        </p:tgtEl>
                                        <p:attrNameLst>
                                          <p:attrName>style.visibility</p:attrName>
                                        </p:attrNameLst>
                                      </p:cBhvr>
                                      <p:to>
                                        <p:strVal val="visible"/>
                                      </p:to>
                                    </p:set>
                                    <p:anim calcmode="lin" valueType="num">
                                      <p:cBhvr additive="base">
                                        <p:cTn dur="500"/>
                                        <p:tgtEl>
                                          <p:spTgt spid="36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7">
                                            <p:txEl>
                                              <p:pRg end="3" st="3"/>
                                            </p:txEl>
                                          </p:spTgt>
                                        </p:tgtEl>
                                        <p:attrNameLst>
                                          <p:attrName>style.visibility</p:attrName>
                                        </p:attrNameLst>
                                      </p:cBhvr>
                                      <p:to>
                                        <p:strVal val="visible"/>
                                      </p:to>
                                    </p:set>
                                    <p:anim calcmode="lin" valueType="num">
                                      <p:cBhvr additive="base">
                                        <p:cTn dur="500"/>
                                        <p:tgtEl>
                                          <p:spTgt spid="36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3"/>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group of children in a classroom&#10;&#10;Description automatically generated" id="117" name="Google Shape;117;p3"/>
          <p:cNvPicPr preferRelativeResize="0"/>
          <p:nvPr/>
        </p:nvPicPr>
        <p:blipFill rotWithShape="1">
          <a:blip r:embed="rId3">
            <a:alphaModFix/>
          </a:blip>
          <a:srcRect b="-1" l="13166" r="1881" t="0"/>
          <a:stretch/>
        </p:blipFill>
        <p:spPr>
          <a:xfrm>
            <a:off x="2555441" y="0"/>
            <a:ext cx="9669642" cy="6857990"/>
          </a:xfrm>
          <a:prstGeom prst="rect">
            <a:avLst/>
          </a:prstGeom>
          <a:noFill/>
          <a:ln>
            <a:noFill/>
          </a:ln>
        </p:spPr>
      </p:pic>
      <p:sp>
        <p:nvSpPr>
          <p:cNvPr id="118" name="Google Shape;118;p3"/>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 name="Google Shape;119;p3"/>
          <p:cNvSpPr txBox="1"/>
          <p:nvPr>
            <p:ph idx="1" type="body"/>
          </p:nvPr>
        </p:nvSpPr>
        <p:spPr>
          <a:xfrm>
            <a:off x="644346" y="1336921"/>
            <a:ext cx="3822189" cy="3742762"/>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chemeClr val="dk1"/>
              </a:buClr>
              <a:buSzPts val="2400"/>
              <a:buChar char="•"/>
            </a:pPr>
            <a:r>
              <a:rPr lang="ar-QA" sz="2400"/>
              <a:t>تعتمد العديد من عوامل الحياة الأخرى على مستوى تعليم الفرد ويمكنها تحديد معدل النجاح الذي قد يحققه الفرد طوال حياته. ومع ذلك، فمن المسلم به أيضا على نطاق واسع أن جزءا كبيرا من الناس حول العالم لا يحصلون على نفس الفرص التعليمية التي يحصل عليها الآخرون. </a:t>
            </a:r>
            <a:endParaRPr/>
          </a:p>
          <a:p>
            <a:pPr indent="-228600" lvl="0" marL="228600" rtl="0" algn="ctr">
              <a:lnSpc>
                <a:spcPct val="90000"/>
              </a:lnSpc>
              <a:spcBef>
                <a:spcPts val="1000"/>
              </a:spcBef>
              <a:spcAft>
                <a:spcPts val="0"/>
              </a:spcAft>
              <a:buClr>
                <a:schemeClr val="dk1"/>
              </a:buClr>
              <a:buSzPts val="2400"/>
              <a:buChar char="•"/>
            </a:pPr>
            <a:r>
              <a:rPr lang="ar-QA" sz="2400"/>
              <a:t>قد تشمل أسباب ذلك ما يلي: الفقر، والمرض، والصراعات السياسية، والحرب وما إلى ذلك.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animEffect filter="fade" transition="in">
                                      <p:cBhvr>
                                        <p:cTn dur="1000"/>
                                        <p:tgtEl>
                                          <p:spTgt spid="1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1" st="1"/>
                                            </p:txEl>
                                          </p:spTgt>
                                        </p:tgtEl>
                                        <p:attrNameLst>
                                          <p:attrName>style.visibility</p:attrName>
                                        </p:attrNameLst>
                                      </p:cBhvr>
                                      <p:to>
                                        <p:strVal val="visible"/>
                                      </p:to>
                                    </p:set>
                                    <p:animEffect filter="fade" transition="in">
                                      <p:cBhvr>
                                        <p:cTn dur="1000"/>
                                        <p:tgtEl>
                                          <p:spTgt spid="11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2" name="Shape 372"/>
        <p:cNvGrpSpPr/>
        <p:nvPr/>
      </p:nvGrpSpPr>
      <p:grpSpPr>
        <a:xfrm>
          <a:off x="0" y="0"/>
          <a:ext cx="0" cy="0"/>
          <a:chOff x="0" y="0"/>
          <a:chExt cx="0" cy="0"/>
        </a:xfrm>
      </p:grpSpPr>
      <p:sp>
        <p:nvSpPr>
          <p:cNvPr id="373" name="Google Shape;373;p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 name="Google Shape;374;p3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5" name="Google Shape;375;p30"/>
          <p:cNvSpPr/>
          <p:nvPr/>
        </p:nvSpPr>
        <p:spPr>
          <a:xfrm>
            <a:off x="1264693" y="870265"/>
            <a:ext cx="9662615" cy="1603018"/>
          </a:xfrm>
          <a:custGeom>
            <a:rect b="b" l="l" r="r" t="t"/>
            <a:pathLst>
              <a:path extrusionOk="0" h="1603018" w="9662615">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lt1">
              <a:alpha val="8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 name="Google Shape;376;p30"/>
          <p:cNvSpPr txBox="1"/>
          <p:nvPr>
            <p:ph type="title"/>
          </p:nvPr>
        </p:nvSpPr>
        <p:spPr>
          <a:xfrm>
            <a:off x="1629751" y="1118473"/>
            <a:ext cx="8924392" cy="103786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3400"/>
              <a:buFont typeface="Play"/>
              <a:buNone/>
            </a:pPr>
            <a:r>
              <a:rPr lang="ar-QA" sz="3400">
                <a:solidFill>
                  <a:srgbClr val="C00000"/>
                </a:solidFill>
              </a:rPr>
              <a:t>نشاء مراكز تعليمية مؤقتة في الموقع في حالة تدمير أي مدرسة أثناء النزاع</a:t>
            </a:r>
            <a:endParaRPr sz="3400">
              <a:solidFill>
                <a:srgbClr val="C00000"/>
              </a:solidFill>
            </a:endParaRPr>
          </a:p>
        </p:txBody>
      </p:sp>
      <p:sp>
        <p:nvSpPr>
          <p:cNvPr id="377" name="Google Shape;377;p30"/>
          <p:cNvSpPr/>
          <p:nvPr/>
        </p:nvSpPr>
        <p:spPr>
          <a:xfrm>
            <a:off x="5096548" y="662268"/>
            <a:ext cx="1707751" cy="428984"/>
          </a:xfrm>
          <a:custGeom>
            <a:rect b="b" l="l" r="r" t="t"/>
            <a:pathLst>
              <a:path extrusionOk="0" h="594531" w="2201784">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 name="Google Shape;378;p30"/>
          <p:cNvSpPr txBox="1"/>
          <p:nvPr>
            <p:ph idx="1" type="body"/>
          </p:nvPr>
        </p:nvSpPr>
        <p:spPr>
          <a:xfrm>
            <a:off x="1959310" y="2924174"/>
            <a:ext cx="8273380" cy="2828925"/>
          </a:xfrm>
          <a:prstGeom prst="rect">
            <a:avLst/>
          </a:prstGeom>
          <a:noFill/>
          <a:ln>
            <a:noFill/>
          </a:ln>
        </p:spPr>
        <p:txBody>
          <a:bodyPr anchorCtr="0" anchor="t" bIns="45700" lIns="91425" spcFirstLastPara="1" rIns="91425" wrap="square" tIns="45700">
            <a:noAutofit/>
          </a:bodyPr>
          <a:lstStyle/>
          <a:p>
            <a:pPr indent="-228600" lvl="0" marL="228600" rtl="0" algn="r">
              <a:lnSpc>
                <a:spcPct val="90000"/>
              </a:lnSpc>
              <a:spcBef>
                <a:spcPts val="0"/>
              </a:spcBef>
              <a:spcAft>
                <a:spcPts val="0"/>
              </a:spcAft>
              <a:buClr>
                <a:schemeClr val="dk1"/>
              </a:buClr>
              <a:buSzPts val="2000"/>
              <a:buChar char="•"/>
            </a:pPr>
            <a:r>
              <a:rPr lang="ar-QA" sz="2000"/>
              <a:t>ومن خلال إنشاء مراكز تعليمية مؤقتة، سيتم تعويض المدارس المتعددة التي فقدت في عملية النزاع و/أو الحرب.</a:t>
            </a:r>
            <a:endParaRPr/>
          </a:p>
          <a:p>
            <a:pPr indent="-228600" lvl="0" marL="228600" rtl="0" algn="r">
              <a:lnSpc>
                <a:spcPct val="90000"/>
              </a:lnSpc>
              <a:spcBef>
                <a:spcPts val="1000"/>
              </a:spcBef>
              <a:spcAft>
                <a:spcPts val="0"/>
              </a:spcAft>
              <a:buClr>
                <a:schemeClr val="dk1"/>
              </a:buClr>
              <a:buSzPts val="2000"/>
              <a:buChar char="•"/>
            </a:pPr>
            <a:r>
              <a:rPr lang="ar-QA" sz="2000"/>
              <a:t> سيتم بناء مراكز التعلم هذه بطريقة قابلة للنقل، حيث سيتم تحديد وقت البناء إلى الحد الأدنى، ولا تكون الأموال المخصصة لبناء مراكز التعلم هذه هي محور التركيز الأساسي للصندوق. وهذا سيضمن إمكانية نقل مراكز التعلم هذه عبر العديد من المناطق والدول المختلفة التي تواجه هذه الصراعات السياسية، مما يجعلها قابلة للنقل وبالتالي تحسين كفاءة توفير الفرص التعليمية للشباب في مناطق الصراع من حيث سرعة توفيرها.</a:t>
            </a:r>
            <a:endParaRPr/>
          </a:p>
          <a:p>
            <a:pPr indent="-228600" lvl="0" marL="228600" rtl="0" algn="r">
              <a:lnSpc>
                <a:spcPct val="90000"/>
              </a:lnSpc>
              <a:spcBef>
                <a:spcPts val="1000"/>
              </a:spcBef>
              <a:spcAft>
                <a:spcPts val="0"/>
              </a:spcAft>
              <a:buClr>
                <a:schemeClr val="dk1"/>
              </a:buClr>
              <a:buSzPts val="2000"/>
              <a:buChar char="•"/>
            </a:pPr>
            <a:r>
              <a:rPr lang="ar-QA" sz="2000"/>
              <a:t> سيتم تزويد الطالب بالتعليم الالزم حتى يتم العثور على حلول جديدة لتوفير مصدر تعليم أكثر استدامة لهؤلاء الأفراد</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xEl>
                                              <p:pRg end="0" st="0"/>
                                            </p:txEl>
                                          </p:spTgt>
                                        </p:tgtEl>
                                        <p:attrNameLst>
                                          <p:attrName>style.visibility</p:attrName>
                                        </p:attrNameLst>
                                      </p:cBhvr>
                                      <p:to>
                                        <p:strVal val="visible"/>
                                      </p:to>
                                    </p:set>
                                    <p:animEffect filter="fade" transition="in">
                                      <p:cBhvr>
                                        <p:cTn dur="500"/>
                                        <p:tgtEl>
                                          <p:spTgt spid="3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xEl>
                                              <p:pRg end="1" st="1"/>
                                            </p:txEl>
                                          </p:spTgt>
                                        </p:tgtEl>
                                        <p:attrNameLst>
                                          <p:attrName>style.visibility</p:attrName>
                                        </p:attrNameLst>
                                      </p:cBhvr>
                                      <p:to>
                                        <p:strVal val="visible"/>
                                      </p:to>
                                    </p:set>
                                    <p:animEffect filter="fade" transition="in">
                                      <p:cBhvr>
                                        <p:cTn dur="500"/>
                                        <p:tgtEl>
                                          <p:spTgt spid="3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xEl>
                                              <p:pRg end="2" st="2"/>
                                            </p:txEl>
                                          </p:spTgt>
                                        </p:tgtEl>
                                        <p:attrNameLst>
                                          <p:attrName>style.visibility</p:attrName>
                                        </p:attrNameLst>
                                      </p:cBhvr>
                                      <p:to>
                                        <p:strVal val="visible"/>
                                      </p:to>
                                    </p:set>
                                    <p:animEffect filter="fade" transition="in">
                                      <p:cBhvr>
                                        <p:cTn dur="500"/>
                                        <p:tgtEl>
                                          <p:spTgt spid="37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sp>
        <p:nvSpPr>
          <p:cNvPr id="383" name="Google Shape;383;p3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 name="Google Shape;384;p31"/>
          <p:cNvSpPr txBox="1"/>
          <p:nvPr>
            <p:ph type="title"/>
          </p:nvPr>
        </p:nvSpPr>
        <p:spPr>
          <a:xfrm>
            <a:off x="1629751" y="934327"/>
            <a:ext cx="8924392" cy="10582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ar-QA"/>
              <a:t>أسئلة حول تعزيز التعليم في مناطق النزاع</a:t>
            </a:r>
            <a:endParaRPr/>
          </a:p>
        </p:txBody>
      </p:sp>
      <p:sp>
        <p:nvSpPr>
          <p:cNvPr id="385" name="Google Shape;385;p31"/>
          <p:cNvSpPr/>
          <p:nvPr/>
        </p:nvSpPr>
        <p:spPr>
          <a:xfrm>
            <a:off x="1293813" y="2337807"/>
            <a:ext cx="9604374" cy="3585866"/>
          </a:xfrm>
          <a:custGeom>
            <a:rect b="b" l="l" r="r" t="t"/>
            <a:pathLst>
              <a:path extrusionOk="0" h="3585866" w="9604374">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 name="Google Shape;386;p31"/>
          <p:cNvSpPr/>
          <p:nvPr/>
        </p:nvSpPr>
        <p:spPr>
          <a:xfrm>
            <a:off x="5421727" y="2190741"/>
            <a:ext cx="1348547" cy="407804"/>
          </a:xfrm>
          <a:custGeom>
            <a:rect b="b" l="l" r="r" t="t"/>
            <a:pathLst>
              <a:path extrusionOk="0" h="594531" w="2201784">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 name="Google Shape;387;p31"/>
          <p:cNvSpPr txBox="1"/>
          <p:nvPr>
            <p:ph idx="1" type="body"/>
          </p:nvPr>
        </p:nvSpPr>
        <p:spPr>
          <a:xfrm>
            <a:off x="1941207" y="2752316"/>
            <a:ext cx="8309586" cy="2756848"/>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2000"/>
              <a:buChar char="•"/>
            </a:pPr>
            <a:r>
              <a:rPr lang="ar-QA" sz="2000"/>
              <a:t>ما هي التحديات الرئيسية التي تواجهها المؤسسات التعليمية في مناطق النزاع؟</a:t>
            </a:r>
            <a:endParaRPr/>
          </a:p>
          <a:p>
            <a:pPr indent="-228600" lvl="0" marL="228600" rtl="0" algn="r">
              <a:lnSpc>
                <a:spcPct val="90000"/>
              </a:lnSpc>
              <a:spcBef>
                <a:spcPts val="1000"/>
              </a:spcBef>
              <a:spcAft>
                <a:spcPts val="0"/>
              </a:spcAft>
              <a:buClr>
                <a:schemeClr val="dk1"/>
              </a:buClr>
              <a:buSzPts val="2000"/>
              <a:buChar char="•"/>
            </a:pPr>
            <a:r>
              <a:rPr lang="ar-QA" sz="2000"/>
              <a:t>كيف تؤثر الأزمات على حقوق الأطفال اللاجئين في التعليم؟</a:t>
            </a:r>
            <a:endParaRPr/>
          </a:p>
          <a:p>
            <a:pPr indent="-228600" lvl="0" marL="228600" rtl="0" algn="r">
              <a:lnSpc>
                <a:spcPct val="90000"/>
              </a:lnSpc>
              <a:spcBef>
                <a:spcPts val="1000"/>
              </a:spcBef>
              <a:spcAft>
                <a:spcPts val="0"/>
              </a:spcAft>
              <a:buClr>
                <a:schemeClr val="dk1"/>
              </a:buClr>
              <a:buSzPts val="2000"/>
              <a:buChar char="•"/>
            </a:pPr>
            <a:r>
              <a:rPr lang="ar-QA" sz="2000"/>
              <a:t>ما هي استراتيجيات فعالة لتوفير فرص التعليم للأطفال اللاجئين؟</a:t>
            </a:r>
            <a:endParaRPr/>
          </a:p>
          <a:p>
            <a:pPr indent="-228600" lvl="0" marL="228600" rtl="0" algn="r">
              <a:lnSpc>
                <a:spcPct val="90000"/>
              </a:lnSpc>
              <a:spcBef>
                <a:spcPts val="1000"/>
              </a:spcBef>
              <a:spcAft>
                <a:spcPts val="0"/>
              </a:spcAft>
              <a:buClr>
                <a:schemeClr val="dk1"/>
              </a:buClr>
              <a:buSzPts val="2000"/>
              <a:buChar char="•"/>
            </a:pPr>
            <a:r>
              <a:rPr lang="ar-QA" sz="2000"/>
              <a:t>ما هي الأدوات التكنولوجية التي يمكن استخدامها لتعزيز الوصول إلى التعليم في مناطق النزاع؟</a:t>
            </a:r>
            <a:endParaRPr/>
          </a:p>
          <a:p>
            <a:pPr indent="-228600" lvl="0" marL="228600" rtl="0" algn="r">
              <a:lnSpc>
                <a:spcPct val="90000"/>
              </a:lnSpc>
              <a:spcBef>
                <a:spcPts val="1000"/>
              </a:spcBef>
              <a:spcAft>
                <a:spcPts val="0"/>
              </a:spcAft>
              <a:buClr>
                <a:schemeClr val="dk1"/>
              </a:buClr>
              <a:buSzPts val="2000"/>
              <a:buChar char="•"/>
            </a:pPr>
            <a:r>
              <a:rPr lang="ar-QA" sz="2000"/>
              <a:t>كيف يمكن لوكالات المساعدات الدولية والمنظمات غير الحكومية العمل معاً لتعزيز؟ </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0" st="0"/>
                                            </p:txEl>
                                          </p:spTgt>
                                        </p:tgtEl>
                                        <p:attrNameLst>
                                          <p:attrName>style.visibility</p:attrName>
                                        </p:attrNameLst>
                                      </p:cBhvr>
                                      <p:to>
                                        <p:strVal val="visible"/>
                                      </p:to>
                                    </p:set>
                                    <p:animEffect filter="fade" transition="in">
                                      <p:cBhvr>
                                        <p:cTn dur="1000"/>
                                        <p:tgtEl>
                                          <p:spTgt spid="3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1" st="1"/>
                                            </p:txEl>
                                          </p:spTgt>
                                        </p:tgtEl>
                                        <p:attrNameLst>
                                          <p:attrName>style.visibility</p:attrName>
                                        </p:attrNameLst>
                                      </p:cBhvr>
                                      <p:to>
                                        <p:strVal val="visible"/>
                                      </p:to>
                                    </p:set>
                                    <p:animEffect filter="fade" transition="in">
                                      <p:cBhvr>
                                        <p:cTn dur="1000"/>
                                        <p:tgtEl>
                                          <p:spTgt spid="38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2" st="2"/>
                                            </p:txEl>
                                          </p:spTgt>
                                        </p:tgtEl>
                                        <p:attrNameLst>
                                          <p:attrName>style.visibility</p:attrName>
                                        </p:attrNameLst>
                                      </p:cBhvr>
                                      <p:to>
                                        <p:strVal val="visible"/>
                                      </p:to>
                                    </p:set>
                                    <p:animEffect filter="fade" transition="in">
                                      <p:cBhvr>
                                        <p:cTn dur="1000"/>
                                        <p:tgtEl>
                                          <p:spTgt spid="38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3" st="3"/>
                                            </p:txEl>
                                          </p:spTgt>
                                        </p:tgtEl>
                                        <p:attrNameLst>
                                          <p:attrName>style.visibility</p:attrName>
                                        </p:attrNameLst>
                                      </p:cBhvr>
                                      <p:to>
                                        <p:strVal val="visible"/>
                                      </p:to>
                                    </p:set>
                                    <p:animEffect filter="fade" transition="in">
                                      <p:cBhvr>
                                        <p:cTn dur="1000"/>
                                        <p:tgtEl>
                                          <p:spTgt spid="38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xEl>
                                              <p:pRg end="4" st="4"/>
                                            </p:txEl>
                                          </p:spTgt>
                                        </p:tgtEl>
                                        <p:attrNameLst>
                                          <p:attrName>style.visibility</p:attrName>
                                        </p:attrNameLst>
                                      </p:cBhvr>
                                      <p:to>
                                        <p:strVal val="visible"/>
                                      </p:to>
                                    </p:set>
                                    <p:animEffect filter="fade" transition="in">
                                      <p:cBhvr>
                                        <p:cTn dur="1000"/>
                                        <p:tgtEl>
                                          <p:spTgt spid="38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32"/>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group of children writing in a classroom&#10;&#10;Description automatically generated" id="393" name="Google Shape;393;p32"/>
          <p:cNvPicPr preferRelativeResize="0"/>
          <p:nvPr/>
        </p:nvPicPr>
        <p:blipFill rotWithShape="1">
          <a:blip r:embed="rId3">
            <a:alphaModFix/>
          </a:blip>
          <a:srcRect b="8531" l="0" r="-1" t="18772"/>
          <a:stretch/>
        </p:blipFill>
        <p:spPr>
          <a:xfrm>
            <a:off x="-18218" y="0"/>
            <a:ext cx="12228129" cy="4666928"/>
          </a:xfrm>
          <a:prstGeom prst="rect">
            <a:avLst/>
          </a:prstGeom>
          <a:noFill/>
          <a:ln>
            <a:noFill/>
          </a:ln>
        </p:spPr>
      </p:pic>
      <p:grpSp>
        <p:nvGrpSpPr>
          <p:cNvPr id="394" name="Google Shape;394;p32"/>
          <p:cNvGrpSpPr/>
          <p:nvPr/>
        </p:nvGrpSpPr>
        <p:grpSpPr>
          <a:xfrm>
            <a:off x="-305" y="2987478"/>
            <a:ext cx="12228128" cy="1828800"/>
            <a:chOff x="-305" y="2987478"/>
            <a:chExt cx="12188952" cy="1828800"/>
          </a:xfrm>
        </p:grpSpPr>
        <p:sp>
          <p:nvSpPr>
            <p:cNvPr id="395" name="Google Shape;395;p32"/>
            <p:cNvSpPr/>
            <p:nvPr/>
          </p:nvSpPr>
          <p:spPr>
            <a:xfrm>
              <a:off x="-305" y="2987478"/>
              <a:ext cx="12188952" cy="1099712"/>
            </a:xfrm>
            <a:custGeom>
              <a:rect b="b" l="l" r="r" t="t"/>
              <a:pathLst>
                <a:path extrusionOk="0" h="932744" w="9182100">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6" name="Google Shape;396;p32"/>
            <p:cNvSpPr/>
            <p:nvPr/>
          </p:nvSpPr>
          <p:spPr>
            <a:xfrm>
              <a:off x="-305" y="3199381"/>
              <a:ext cx="12188952" cy="902694"/>
            </a:xfrm>
            <a:custGeom>
              <a:rect b="b" l="l" r="r" t="t"/>
              <a:pathLst>
                <a:path extrusionOk="0" h="765639" w="9182100">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7" name="Google Shape;397;p32"/>
            <p:cNvSpPr/>
            <p:nvPr/>
          </p:nvSpPr>
          <p:spPr>
            <a:xfrm>
              <a:off x="-305" y="3501488"/>
              <a:ext cx="12188952" cy="641669"/>
            </a:xfrm>
            <a:custGeom>
              <a:rect b="b" l="l" r="r" t="t"/>
              <a:pathLst>
                <a:path extrusionOk="0" h="544245" w="9182100">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 name="Google Shape;398;p32"/>
            <p:cNvSpPr/>
            <p:nvPr/>
          </p:nvSpPr>
          <p:spPr>
            <a:xfrm>
              <a:off x="-305" y="3614750"/>
              <a:ext cx="12188952" cy="1201528"/>
            </a:xfrm>
            <a:custGeom>
              <a:rect b="b" l="l" r="r" t="t"/>
              <a:pathLst>
                <a:path extrusionOk="0" h="1019102" w="9182100">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99" name="Google Shape;399;p32"/>
          <p:cNvSpPr txBox="1"/>
          <p:nvPr>
            <p:ph type="title"/>
          </p:nvPr>
        </p:nvSpPr>
        <p:spPr>
          <a:xfrm>
            <a:off x="1209040" y="4617726"/>
            <a:ext cx="10327334" cy="150993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3200"/>
              <a:buFont typeface="Play"/>
              <a:buNone/>
            </a:pPr>
            <a:r>
              <a:rPr lang="ar-QA" sz="3200">
                <a:solidFill>
                  <a:schemeClr val="dk2"/>
                </a:solidFill>
              </a:rPr>
              <a:t>إن مستقبل الحضارات مرهون بالشباب، ومستوى مهاراتهم ومعرفتهم سيقود المستقبل إلى النجاح أو إلى الفساد. يعد التعليم مفتاحا مهًما لإطلاق</a:t>
            </a:r>
            <a:br>
              <a:rPr lang="ar-QA" sz="3200">
                <a:solidFill>
                  <a:schemeClr val="dk2"/>
                </a:solidFill>
              </a:rPr>
            </a:br>
            <a:r>
              <a:rPr lang="ar-QA" sz="3200">
                <a:solidFill>
                  <a:schemeClr val="dk2"/>
                </a:solidFill>
              </a:rPr>
              <a:t>.العنان لإمكانات الشباب حتى يتمكنوا من بناء مستقبل مشرق مًعا</a:t>
            </a:r>
            <a:endParaRPr sz="32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pic>
        <p:nvPicPr>
          <p:cNvPr id="124" name="Google Shape;124;p4"/>
          <p:cNvPicPr preferRelativeResize="0"/>
          <p:nvPr/>
        </p:nvPicPr>
        <p:blipFill rotWithShape="1">
          <a:blip r:embed="rId3">
            <a:alphaModFix/>
          </a:blip>
          <a:srcRect b="1" l="16813" r="16505" t="0"/>
          <a:stretch/>
        </p:blipFill>
        <p:spPr>
          <a:xfrm>
            <a:off x="2" y="1587"/>
            <a:ext cx="6095999" cy="6856413"/>
          </a:xfrm>
          <a:custGeom>
            <a:rect b="b" l="l" r="r" t="t"/>
            <a:pathLst>
              <a:path extrusionOk="0" h="6856413" w="6649908">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125" name="Google Shape;125;p4"/>
          <p:cNvSpPr txBox="1"/>
          <p:nvPr>
            <p:ph idx="1" type="body"/>
          </p:nvPr>
        </p:nvSpPr>
        <p:spPr>
          <a:xfrm>
            <a:off x="6443134" y="802640"/>
            <a:ext cx="5291663" cy="5534341"/>
          </a:xfrm>
          <a:prstGeom prst="rect">
            <a:avLst/>
          </a:prstGeom>
          <a:noFill/>
          <a:ln>
            <a:noFill/>
          </a:ln>
        </p:spPr>
        <p:txBody>
          <a:bodyPr anchorCtr="0" anchor="t"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2800"/>
              <a:buChar char="•"/>
            </a:pPr>
            <a:r>
              <a:rPr lang="ar-QA"/>
              <a:t>وتؤدي السيناريوهات مثل اندلاع الصراعات السياسية داخل الدولة إلى ضرورة حتمية للتخلي عن الكماليات مثل التعليم من أجل تلبية احتياجاتهم بشكل صحيح من أجل البقاء.</a:t>
            </a:r>
            <a:endParaRPr/>
          </a:p>
          <a:p>
            <a:pPr indent="-228600" lvl="0" marL="228600" rtl="0" algn="r">
              <a:lnSpc>
                <a:spcPct val="90000"/>
              </a:lnSpc>
              <a:spcBef>
                <a:spcPts val="1000"/>
              </a:spcBef>
              <a:spcAft>
                <a:spcPts val="0"/>
              </a:spcAft>
              <a:buClr>
                <a:schemeClr val="dk1"/>
              </a:buClr>
              <a:buSzPts val="2800"/>
              <a:buChar char="•"/>
            </a:pPr>
            <a:r>
              <a:rPr lang="ar-QA"/>
              <a:t> مع وضع العديد من الأهداف في</a:t>
            </a:r>
            <a:endParaRPr/>
          </a:p>
          <a:p>
            <a:pPr indent="-228600" lvl="0" marL="228600" rtl="0" algn="r">
              <a:lnSpc>
                <a:spcPct val="90000"/>
              </a:lnSpc>
              <a:spcBef>
                <a:spcPts val="1000"/>
              </a:spcBef>
              <a:spcAft>
                <a:spcPts val="0"/>
              </a:spcAft>
              <a:buClr>
                <a:schemeClr val="dk1"/>
              </a:buClr>
              <a:buSzPts val="2800"/>
              <a:buChar char="•"/>
            </a:pPr>
            <a:r>
              <a:rPr lang="ar-QA"/>
              <a:t>وهو "ضمان التعليم الجيد (SDG (الاعتبار، أخذت الأمم المتحدة هذه المواقف في الاعتبار وحددت الهدف الرابع من أهداف التنمية المستدامة الشامل والمنصف وتعزيز فرص التعلم مدى الحياة للجميع</a:t>
            </a:r>
            <a:endParaRPr/>
          </a:p>
          <a:p>
            <a:pPr indent="-50800" lvl="0" marL="228600" rtl="0" algn="r">
              <a:lnSpc>
                <a:spcPct val="90000"/>
              </a:lnSpc>
              <a:spcBef>
                <a:spcPts val="1000"/>
              </a:spcBef>
              <a:spcAft>
                <a:spcPts val="0"/>
              </a:spcAft>
              <a:buClr>
                <a:schemeClr val="dk1"/>
              </a:buClr>
              <a:buSzPts val="28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xEl>
                                              <p:pRg end="0" st="0"/>
                                            </p:txEl>
                                          </p:spTgt>
                                        </p:tgtEl>
                                        <p:attrNameLst>
                                          <p:attrName>style.visibility</p:attrName>
                                        </p:attrNameLst>
                                      </p:cBhvr>
                                      <p:to>
                                        <p:strVal val="visible"/>
                                      </p:to>
                                    </p:set>
                                    <p:animEffect filter="fade" transition="in">
                                      <p:cBhvr>
                                        <p:cTn dur="1000"/>
                                        <p:tgtEl>
                                          <p:spTgt spid="1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xEl>
                                              <p:pRg end="1" st="1"/>
                                            </p:txEl>
                                          </p:spTgt>
                                        </p:tgtEl>
                                        <p:attrNameLst>
                                          <p:attrName>style.visibility</p:attrName>
                                        </p:attrNameLst>
                                      </p:cBhvr>
                                      <p:to>
                                        <p:strVal val="visible"/>
                                      </p:to>
                                    </p:set>
                                    <p:animEffect filter="fade" transition="in">
                                      <p:cBhvr>
                                        <p:cTn dur="1000"/>
                                        <p:tgtEl>
                                          <p:spTgt spid="1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xEl>
                                              <p:pRg end="2" st="2"/>
                                            </p:txEl>
                                          </p:spTgt>
                                        </p:tgtEl>
                                        <p:attrNameLst>
                                          <p:attrName>style.visibility</p:attrName>
                                        </p:attrNameLst>
                                      </p:cBhvr>
                                      <p:to>
                                        <p:strVal val="visible"/>
                                      </p:to>
                                    </p:set>
                                    <p:animEffect filter="fade" transition="in">
                                      <p:cBhvr>
                                        <p:cTn dur="1000"/>
                                        <p:tgtEl>
                                          <p:spTgt spid="1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xEl>
                                              <p:pRg end="3" st="3"/>
                                            </p:txEl>
                                          </p:spTgt>
                                        </p:tgtEl>
                                        <p:attrNameLst>
                                          <p:attrName>style.visibility</p:attrName>
                                        </p:attrNameLst>
                                      </p:cBhvr>
                                      <p:to>
                                        <p:strVal val="visible"/>
                                      </p:to>
                                    </p:set>
                                    <p:animEffect filter="fade" transition="in">
                                      <p:cBhvr>
                                        <p:cTn dur="1000"/>
                                        <p:tgtEl>
                                          <p:spTgt spid="12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 name="Google Shape;131;p5"/>
          <p:cNvSpPr/>
          <p:nvPr/>
        </p:nvSpPr>
        <p:spPr>
          <a:xfrm flipH="1">
            <a:off x="1" y="0"/>
            <a:ext cx="5511704" cy="6858000"/>
          </a:xfrm>
          <a:custGeom>
            <a:rect b="b" l="l" r="r" t="t"/>
            <a:pathLst>
              <a:path extrusionOk="0" h="6886576" w="5511704">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 name="Google Shape;132;p5"/>
          <p:cNvSpPr txBox="1"/>
          <p:nvPr>
            <p:ph type="title"/>
          </p:nvPr>
        </p:nvSpPr>
        <p:spPr>
          <a:xfrm>
            <a:off x="838199" y="713312"/>
            <a:ext cx="4673506" cy="54313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ar-QA"/>
              <a:t>تعد الصراعات سبًبا رئيسًيا لتعطيل تعليم الطفل</a:t>
            </a:r>
            <a:endParaRPr/>
          </a:p>
        </p:txBody>
      </p:sp>
      <p:sp>
        <p:nvSpPr>
          <p:cNvPr id="133" name="Google Shape;133;p5"/>
          <p:cNvSpPr txBox="1"/>
          <p:nvPr>
            <p:ph idx="1" type="body"/>
          </p:nvPr>
        </p:nvSpPr>
        <p:spPr>
          <a:xfrm>
            <a:off x="6095999" y="713313"/>
            <a:ext cx="5257801" cy="5431376"/>
          </a:xfrm>
          <a:prstGeom prst="rect">
            <a:avLst/>
          </a:prstGeom>
          <a:noFill/>
          <a:ln>
            <a:noFill/>
          </a:ln>
        </p:spPr>
        <p:txBody>
          <a:bodyPr anchorCtr="0" anchor="ctr" bIns="45700" lIns="91425" spcFirstLastPara="1" rIns="91425" wrap="square" tIns="45700">
            <a:normAutofit/>
          </a:bodyPr>
          <a:lstStyle/>
          <a:p>
            <a:pPr indent="-228600" lvl="0" marL="228600" rtl="0" algn="r">
              <a:lnSpc>
                <a:spcPct val="90000"/>
              </a:lnSpc>
              <a:spcBef>
                <a:spcPts val="0"/>
              </a:spcBef>
              <a:spcAft>
                <a:spcPts val="0"/>
              </a:spcAft>
              <a:buClr>
                <a:schemeClr val="dk1"/>
              </a:buClr>
              <a:buSzPts val="2000"/>
              <a:buChar char="•"/>
            </a:pPr>
            <a:r>
              <a:rPr lang="ar-QA" sz="2000"/>
              <a:t> وتشير الإحصائيات إلى أن الكثيرين فقدوا فرصة الحصول على التعليم بسبب هذه النزاعات السياسية.</a:t>
            </a:r>
            <a:endParaRPr/>
          </a:p>
          <a:p>
            <a:pPr indent="-228600" lvl="0" marL="228600" rtl="0" algn="r">
              <a:lnSpc>
                <a:spcPct val="90000"/>
              </a:lnSpc>
              <a:spcBef>
                <a:spcPts val="1000"/>
              </a:spcBef>
              <a:spcAft>
                <a:spcPts val="0"/>
              </a:spcAft>
              <a:buClr>
                <a:schemeClr val="dk1"/>
              </a:buClr>
              <a:buSzPts val="2000"/>
              <a:buChar char="•"/>
            </a:pPr>
            <a:r>
              <a:rPr lang="ar-QA" sz="2000"/>
              <a:t> ما يقرب من 35 في المئة من الأطفال لم يتلقوا التعليم بسبب المواجهات السياسية، مثل الحرب.</a:t>
            </a:r>
            <a:endParaRPr/>
          </a:p>
          <a:p>
            <a:pPr indent="-228600" lvl="0" marL="228600" rtl="0" algn="r">
              <a:lnSpc>
                <a:spcPct val="90000"/>
              </a:lnSpc>
              <a:spcBef>
                <a:spcPts val="1000"/>
              </a:spcBef>
              <a:spcAft>
                <a:spcPts val="0"/>
              </a:spcAft>
              <a:buClr>
                <a:schemeClr val="dk1"/>
              </a:buClr>
              <a:buSzPts val="2000"/>
              <a:buChar char="•"/>
            </a:pPr>
            <a:r>
              <a:rPr lang="ar-QA" sz="2000"/>
              <a:t>وفقا لبحث أجرته اليونسكو، ً هناك 68.6 مليون لاجئ في جميع أنحاء العالم، و%50 فقط من الأطفال يلتحقون بالمدارس الابتدائية، في حين أن %25 فقط يلتحقون بالمدارس الثانوية.</a:t>
            </a:r>
            <a:endParaRPr/>
          </a:p>
          <a:p>
            <a:pPr indent="-228600" lvl="0" marL="228600" rtl="0" algn="r">
              <a:lnSpc>
                <a:spcPct val="90000"/>
              </a:lnSpc>
              <a:spcBef>
                <a:spcPts val="1000"/>
              </a:spcBef>
              <a:spcAft>
                <a:spcPts val="0"/>
              </a:spcAft>
              <a:buClr>
                <a:schemeClr val="dk1"/>
              </a:buClr>
              <a:buSzPts val="2000"/>
              <a:buChar char="•"/>
            </a:pPr>
            <a:r>
              <a:rPr lang="ar-QA" sz="2000"/>
              <a:t> كما أثبتت أبحاثهم أن 57 مليون طفل غير متعلمين لمجرد عدم وجود مدرسة يذهبون إليها، مشيرة إلى أن "بعض المناطق قد تستغرق 70 عاما قبل أن يكون هناك ما يكفي من الأماكن في المدارس الابتدائية لكل طفل ومع وجود محفزات متباينة إلى حد كبير لمنع الفرص التعليمية للشباب، لا بد من إيجاد حلول تساعد على معالجة الوضع في جميع ظروفه.</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animEffect filter="fade" transition="in">
                                      <p:cBhvr>
                                        <p:cTn dur="500"/>
                                        <p:tgtEl>
                                          <p:spTgt spid="1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1" st="1"/>
                                            </p:txEl>
                                          </p:spTgt>
                                        </p:tgtEl>
                                        <p:attrNameLst>
                                          <p:attrName>style.visibility</p:attrName>
                                        </p:attrNameLst>
                                      </p:cBhvr>
                                      <p:to>
                                        <p:strVal val="visible"/>
                                      </p:to>
                                    </p:set>
                                    <p:animEffect filter="fade" transition="in">
                                      <p:cBhvr>
                                        <p:cTn dur="500"/>
                                        <p:tgtEl>
                                          <p:spTgt spid="1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2" st="2"/>
                                            </p:txEl>
                                          </p:spTgt>
                                        </p:tgtEl>
                                        <p:attrNameLst>
                                          <p:attrName>style.visibility</p:attrName>
                                        </p:attrNameLst>
                                      </p:cBhvr>
                                      <p:to>
                                        <p:strVal val="visible"/>
                                      </p:to>
                                    </p:set>
                                    <p:animEffect filter="fade" transition="in">
                                      <p:cBhvr>
                                        <p:cTn dur="500"/>
                                        <p:tgtEl>
                                          <p:spTgt spid="1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3" st="3"/>
                                            </p:txEl>
                                          </p:spTgt>
                                        </p:tgtEl>
                                        <p:attrNameLst>
                                          <p:attrName>style.visibility</p:attrName>
                                        </p:attrNameLst>
                                      </p:cBhvr>
                                      <p:to>
                                        <p:strVal val="visible"/>
                                      </p:to>
                                    </p:set>
                                    <p:animEffect filter="fade" transition="in">
                                      <p:cBhvr>
                                        <p:cTn dur="500"/>
                                        <p:tgtEl>
                                          <p:spTgt spid="13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 name="Google Shape;139;p6"/>
          <p:cNvSpPr/>
          <p:nvPr/>
        </p:nvSpPr>
        <p:spPr>
          <a:xfrm flipH="1">
            <a:off x="1" y="0"/>
            <a:ext cx="5511704" cy="6858000"/>
          </a:xfrm>
          <a:custGeom>
            <a:rect b="b" l="l" r="r" t="t"/>
            <a:pathLst>
              <a:path extrusionOk="0" h="6886576" w="5511704">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lt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 name="Google Shape;140;p6"/>
          <p:cNvSpPr txBox="1"/>
          <p:nvPr>
            <p:ph type="title"/>
          </p:nvPr>
        </p:nvSpPr>
        <p:spPr>
          <a:xfrm>
            <a:off x="3296920" y="2105232"/>
            <a:ext cx="5877558" cy="213656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Play"/>
              <a:buNone/>
            </a:pPr>
            <a:r>
              <a:rPr lang="ar-QA" sz="4800"/>
              <a:t>تعريف المصطلحات الرئيسية</a:t>
            </a:r>
            <a:endParaRPr sz="4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6" name="Google Shape;146;p7"/>
          <p:cNvSpPr txBox="1"/>
          <p:nvPr>
            <p:ph type="title"/>
          </p:nvPr>
        </p:nvSpPr>
        <p:spPr>
          <a:xfrm>
            <a:off x="804333" y="7092"/>
            <a:ext cx="3816095" cy="1938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4400"/>
              <a:buFont typeface="Play"/>
              <a:buNone/>
            </a:pPr>
            <a:r>
              <a:rPr lang="ar-QA">
                <a:solidFill>
                  <a:srgbClr val="FF0000"/>
                </a:solidFill>
              </a:rPr>
              <a:t>الحرب</a:t>
            </a:r>
            <a:endParaRPr>
              <a:solidFill>
                <a:srgbClr val="FF0000"/>
              </a:solidFill>
            </a:endParaRPr>
          </a:p>
        </p:txBody>
      </p:sp>
      <p:sp>
        <p:nvSpPr>
          <p:cNvPr id="147" name="Google Shape;147;p7"/>
          <p:cNvSpPr txBox="1"/>
          <p:nvPr>
            <p:ph idx="1" type="body"/>
          </p:nvPr>
        </p:nvSpPr>
        <p:spPr>
          <a:xfrm>
            <a:off x="483616" y="1538964"/>
            <a:ext cx="3816096" cy="90196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ar-QA" sz="2000"/>
              <a:t>.حالة نزاع مسلح بين دول أو دول مختلفة أو مجموعات مختلفة داخل أمة أو دولة</a:t>
            </a:r>
            <a:endParaRPr sz="2000"/>
          </a:p>
        </p:txBody>
      </p:sp>
      <p:pic>
        <p:nvPicPr>
          <p:cNvPr id="148" name="Google Shape;148;p7"/>
          <p:cNvPicPr preferRelativeResize="0"/>
          <p:nvPr/>
        </p:nvPicPr>
        <p:blipFill rotWithShape="1">
          <a:blip r:embed="rId3">
            <a:alphaModFix/>
          </a:blip>
          <a:srcRect b="3451" l="0" r="-1" t="25149"/>
          <a:stretch/>
        </p:blipFill>
        <p:spPr>
          <a:xfrm>
            <a:off x="4904316" y="-4"/>
            <a:ext cx="7287684" cy="3694372"/>
          </a:xfrm>
          <a:custGeom>
            <a:rect b="b" l="l" r="r" t="t"/>
            <a:pathLst>
              <a:path extrusionOk="0" h="3694372" w="7287684">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149" name="Google Shape;149;p7"/>
          <p:cNvPicPr preferRelativeResize="0"/>
          <p:nvPr/>
        </p:nvPicPr>
        <p:blipFill rotWithShape="1">
          <a:blip r:embed="rId4">
            <a:alphaModFix/>
          </a:blip>
          <a:srcRect b="20119" l="0" r="0" t="18630"/>
          <a:stretch/>
        </p:blipFill>
        <p:spPr>
          <a:xfrm>
            <a:off x="4726728" y="3802961"/>
            <a:ext cx="7472381" cy="3055043"/>
          </a:xfrm>
          <a:custGeom>
            <a:rect b="b" l="l" r="r" t="t"/>
            <a:pathLst>
              <a:path extrusionOk="0" h="3055043" w="7472381">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pic>
        <p:nvPicPr>
          <p:cNvPr id="150" name="Google Shape;150;p7"/>
          <p:cNvPicPr preferRelativeResize="0"/>
          <p:nvPr/>
        </p:nvPicPr>
        <p:blipFill rotWithShape="1">
          <a:blip r:embed="rId5">
            <a:alphaModFix/>
          </a:blip>
          <a:srcRect b="0" l="0" r="0" t="0"/>
          <a:stretch/>
        </p:blipFill>
        <p:spPr>
          <a:xfrm>
            <a:off x="1667363" y="2085653"/>
            <a:ext cx="4084674" cy="1633870"/>
          </a:xfrm>
          <a:prstGeom prst="rect">
            <a:avLst/>
          </a:prstGeom>
          <a:noFill/>
          <a:ln>
            <a:noFill/>
          </a:ln>
        </p:spPr>
      </p:pic>
      <p:sp>
        <p:nvSpPr>
          <p:cNvPr id="151" name="Google Shape;151;p7"/>
          <p:cNvSpPr txBox="1"/>
          <p:nvPr/>
        </p:nvSpPr>
        <p:spPr>
          <a:xfrm>
            <a:off x="724196" y="3200317"/>
            <a:ext cx="397637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chemeClr val="dk1"/>
                </a:solidFill>
                <a:latin typeface="Arial"/>
                <a:ea typeface="Arial"/>
                <a:cs typeface="Arial"/>
                <a:sym typeface="Arial"/>
              </a:rPr>
              <a:t>أن تكون المعتقدات معارضة أو متناقضة، مما يؤدي إلى خلاف جدي من خلال الكفاح المسلح</a:t>
            </a:r>
            <a:endParaRPr sz="1800">
              <a:solidFill>
                <a:schemeClr val="dk1"/>
              </a:solidFill>
              <a:latin typeface="Arial"/>
              <a:ea typeface="Arial"/>
              <a:cs typeface="Arial"/>
              <a:sym typeface="Arial"/>
            </a:endParaRPr>
          </a:p>
        </p:txBody>
      </p:sp>
      <p:pic>
        <p:nvPicPr>
          <p:cNvPr id="152" name="Google Shape;152;p7"/>
          <p:cNvPicPr preferRelativeResize="0"/>
          <p:nvPr/>
        </p:nvPicPr>
        <p:blipFill rotWithShape="1">
          <a:blip r:embed="rId6">
            <a:alphaModFix/>
          </a:blip>
          <a:srcRect b="0" l="0" r="0" t="0"/>
          <a:stretch/>
        </p:blipFill>
        <p:spPr>
          <a:xfrm>
            <a:off x="-3814488" y="3890335"/>
            <a:ext cx="11230697" cy="1472202"/>
          </a:xfrm>
          <a:prstGeom prst="rect">
            <a:avLst/>
          </a:prstGeom>
          <a:noFill/>
          <a:ln>
            <a:noFill/>
          </a:ln>
        </p:spPr>
      </p:pic>
      <p:sp>
        <p:nvSpPr>
          <p:cNvPr id="153" name="Google Shape;153;p7"/>
          <p:cNvSpPr txBox="1"/>
          <p:nvPr/>
        </p:nvSpPr>
        <p:spPr>
          <a:xfrm>
            <a:off x="483616" y="5190366"/>
            <a:ext cx="8026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chemeClr val="dk1"/>
                </a:solidFill>
                <a:latin typeface="Arial"/>
                <a:ea typeface="Arial"/>
                <a:cs typeface="Arial"/>
                <a:sym typeface="Arial"/>
              </a:rPr>
              <a:t>بيان أو إعلان رسمي أو صريح بإصدار شرط أو حالة جديدة</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0" st="0"/>
                                            </p:txEl>
                                          </p:spTgt>
                                        </p:tgtEl>
                                        <p:attrNameLst>
                                          <p:attrName>style.visibility</p:attrName>
                                        </p:attrNameLst>
                                      </p:cBhvr>
                                      <p:to>
                                        <p:strVal val="visible"/>
                                      </p:to>
                                    </p:set>
                                    <p:animEffect filter="fade" transition="in">
                                      <p:cBhvr>
                                        <p:cTn dur="1000"/>
                                        <p:tgtEl>
                                          <p:spTgt spid="1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9" name="Google Shape;159;p8"/>
          <p:cNvSpPr/>
          <p:nvPr/>
        </p:nvSpPr>
        <p:spPr>
          <a:xfrm>
            <a:off x="1" y="-2"/>
            <a:ext cx="12191996"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 name="Google Shape;160;p8"/>
          <p:cNvSpPr txBox="1"/>
          <p:nvPr>
            <p:ph type="title"/>
          </p:nvPr>
        </p:nvSpPr>
        <p:spPr>
          <a:xfrm>
            <a:off x="370806" y="25228"/>
            <a:ext cx="4282380" cy="13229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4400"/>
              <a:buFont typeface="Play"/>
              <a:buNone/>
            </a:pPr>
            <a:r>
              <a:rPr lang="ar-QA">
                <a:solidFill>
                  <a:srgbClr val="FF0000"/>
                </a:solidFill>
              </a:rPr>
              <a:t>التهجير القسري</a:t>
            </a:r>
            <a:endParaRPr>
              <a:solidFill>
                <a:srgbClr val="FF0000"/>
              </a:solidFill>
            </a:endParaRPr>
          </a:p>
        </p:txBody>
      </p:sp>
      <p:sp>
        <p:nvSpPr>
          <p:cNvPr id="161" name="Google Shape;161;p8"/>
          <p:cNvSpPr txBox="1"/>
          <p:nvPr>
            <p:ph idx="1" type="body"/>
          </p:nvPr>
        </p:nvSpPr>
        <p:spPr>
          <a:xfrm>
            <a:off x="795780" y="1092864"/>
            <a:ext cx="3968365" cy="107748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62626"/>
              </a:buClr>
              <a:buSzPts val="2000"/>
              <a:buChar char="•"/>
            </a:pPr>
            <a:r>
              <a:rPr lang="ar-QA" sz="2000">
                <a:solidFill>
                  <a:srgbClr val="262626"/>
                </a:solidFill>
              </a:rPr>
              <a:t>الانسحاب القسري للأشخاص من منازلهم، خاصة بسبب الحرب أو اضطهاد أو الصراعات السياسية</a:t>
            </a:r>
            <a:endParaRPr sz="2000">
              <a:solidFill>
                <a:srgbClr val="262626"/>
              </a:solidFill>
            </a:endParaRPr>
          </a:p>
        </p:txBody>
      </p:sp>
      <p:pic>
        <p:nvPicPr>
          <p:cNvPr id="162" name="Google Shape;162;p8"/>
          <p:cNvPicPr preferRelativeResize="0"/>
          <p:nvPr/>
        </p:nvPicPr>
        <p:blipFill rotWithShape="1">
          <a:blip r:embed="rId3">
            <a:alphaModFix/>
          </a:blip>
          <a:srcRect b="26283" l="0" r="3" t="4877"/>
          <a:stretch/>
        </p:blipFill>
        <p:spPr>
          <a:xfrm>
            <a:off x="5670285" y="-74694"/>
            <a:ext cx="6489823" cy="3429002"/>
          </a:xfrm>
          <a:custGeom>
            <a:rect b="b" l="l" r="r" t="t"/>
            <a:pathLst>
              <a:path extrusionOk="0" h="3421047" w="6489823">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a:noFill/>
          <a:ln>
            <a:noFill/>
          </a:ln>
        </p:spPr>
      </p:pic>
      <p:pic>
        <p:nvPicPr>
          <p:cNvPr id="163" name="Google Shape;163;p8"/>
          <p:cNvPicPr preferRelativeResize="0"/>
          <p:nvPr/>
        </p:nvPicPr>
        <p:blipFill rotWithShape="1">
          <a:blip r:embed="rId4">
            <a:alphaModFix/>
          </a:blip>
          <a:srcRect b="22284" l="0" r="-3" t="13625"/>
          <a:stretch/>
        </p:blipFill>
        <p:spPr>
          <a:xfrm>
            <a:off x="5419420" y="3429000"/>
            <a:ext cx="6772580" cy="3429000"/>
          </a:xfrm>
          <a:custGeom>
            <a:rect b="b" l="l" r="r" t="t"/>
            <a:pathLst>
              <a:path extrusionOk="0" h="3429000" w="677258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a:noFill/>
          <a:ln>
            <a:noFill/>
          </a:ln>
        </p:spPr>
      </p:pic>
      <p:pic>
        <p:nvPicPr>
          <p:cNvPr id="164" name="Google Shape;164;p8"/>
          <p:cNvPicPr preferRelativeResize="0"/>
          <p:nvPr/>
        </p:nvPicPr>
        <p:blipFill rotWithShape="1">
          <a:blip r:embed="rId5">
            <a:alphaModFix/>
          </a:blip>
          <a:srcRect b="0" l="0" r="0" t="0"/>
          <a:stretch/>
        </p:blipFill>
        <p:spPr>
          <a:xfrm>
            <a:off x="2782784" y="1329659"/>
            <a:ext cx="3438442" cy="1426588"/>
          </a:xfrm>
          <a:prstGeom prst="rect">
            <a:avLst/>
          </a:prstGeom>
          <a:noFill/>
          <a:ln>
            <a:noFill/>
          </a:ln>
        </p:spPr>
      </p:pic>
      <p:sp>
        <p:nvSpPr>
          <p:cNvPr id="165" name="Google Shape;165;p8"/>
          <p:cNvSpPr txBox="1"/>
          <p:nvPr/>
        </p:nvSpPr>
        <p:spPr>
          <a:xfrm>
            <a:off x="469159" y="2574621"/>
            <a:ext cx="51022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chemeClr val="dk1"/>
                </a:solidFill>
                <a:latin typeface="Arial"/>
                <a:ea typeface="Arial"/>
                <a:cs typeface="Arial"/>
                <a:sym typeface="Arial"/>
              </a:rPr>
              <a:t>الشخص الذي أُجبر على مغادرة منزله بسبب أمور مثل الحرب أو اضطهاد أو الصراعات السياسية أو الكوارث الطبيعية</a:t>
            </a:r>
            <a:endParaRPr/>
          </a:p>
        </p:txBody>
      </p:sp>
      <p:pic>
        <p:nvPicPr>
          <p:cNvPr id="166" name="Google Shape;166;p8"/>
          <p:cNvPicPr preferRelativeResize="0"/>
          <p:nvPr/>
        </p:nvPicPr>
        <p:blipFill rotWithShape="1">
          <a:blip r:embed="rId6">
            <a:alphaModFix/>
          </a:blip>
          <a:srcRect b="0" l="0" r="0" t="0"/>
          <a:stretch/>
        </p:blipFill>
        <p:spPr>
          <a:xfrm>
            <a:off x="338917" y="3153255"/>
            <a:ext cx="3103133" cy="1286367"/>
          </a:xfrm>
          <a:prstGeom prst="rect">
            <a:avLst/>
          </a:prstGeom>
          <a:noFill/>
          <a:ln>
            <a:noFill/>
          </a:ln>
        </p:spPr>
      </p:pic>
      <p:sp>
        <p:nvSpPr>
          <p:cNvPr id="167" name="Google Shape;167;p8"/>
          <p:cNvSpPr txBox="1"/>
          <p:nvPr/>
        </p:nvSpPr>
        <p:spPr>
          <a:xfrm>
            <a:off x="370809" y="4225886"/>
            <a:ext cx="5299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chemeClr val="dk1"/>
                </a:solidFill>
                <a:latin typeface="Arial"/>
                <a:ea typeface="Arial"/>
                <a:cs typeface="Arial"/>
                <a:sym typeface="Arial"/>
              </a:rPr>
              <a:t>حالة مالية يكون فيها دخل أفراد الأسرة أقل من مستوى الفقر الذي يسمح لهم بالحفاظ على مستويات المعيشة الأساسية</a:t>
            </a:r>
            <a:endParaRPr/>
          </a:p>
        </p:txBody>
      </p:sp>
      <p:pic>
        <p:nvPicPr>
          <p:cNvPr id="168" name="Google Shape;168;p8"/>
          <p:cNvPicPr preferRelativeResize="0"/>
          <p:nvPr/>
        </p:nvPicPr>
        <p:blipFill rotWithShape="1">
          <a:blip r:embed="rId7">
            <a:alphaModFix/>
          </a:blip>
          <a:srcRect b="0" l="0" r="0" t="0"/>
          <a:stretch/>
        </p:blipFill>
        <p:spPr>
          <a:xfrm>
            <a:off x="1626424" y="4383258"/>
            <a:ext cx="3773751" cy="1889924"/>
          </a:xfrm>
          <a:prstGeom prst="rect">
            <a:avLst/>
          </a:prstGeom>
          <a:noFill/>
          <a:ln>
            <a:noFill/>
          </a:ln>
        </p:spPr>
      </p:pic>
      <p:sp>
        <p:nvSpPr>
          <p:cNvPr id="169" name="Google Shape;169;p8"/>
          <p:cNvSpPr txBox="1"/>
          <p:nvPr/>
        </p:nvSpPr>
        <p:spPr>
          <a:xfrm>
            <a:off x="370809" y="6023189"/>
            <a:ext cx="60951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ar-QA" sz="1800">
                <a:solidFill>
                  <a:schemeClr val="dk1"/>
                </a:solidFill>
                <a:latin typeface="Arial"/>
                <a:ea typeface="Arial"/>
                <a:cs typeface="Arial"/>
                <a:sym typeface="Arial"/>
              </a:rPr>
              <a:t>حالة الثورة ضد الحكومة من خلال القوات العنيفة والمسلحة</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animEffect filter="fade" transition="in">
                                      <p:cBhvr>
                                        <p:cTn dur="1000"/>
                                        <p:tgtEl>
                                          <p:spTgt spid="1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 name="Google Shape;175;p9"/>
          <p:cNvSpPr/>
          <p:nvPr/>
        </p:nvSpPr>
        <p:spPr>
          <a:xfrm>
            <a:off x="0" y="4"/>
            <a:ext cx="12192000" cy="2295238"/>
          </a:xfrm>
          <a:custGeom>
            <a:rect b="b" l="l" r="r" t="t"/>
            <a:pathLst>
              <a:path extrusionOk="0" h="2079137" w="12192000">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 name="Google Shape;176;p9"/>
          <p:cNvSpPr txBox="1"/>
          <p:nvPr>
            <p:ph idx="1" type="body"/>
          </p:nvPr>
        </p:nvSpPr>
        <p:spPr>
          <a:xfrm>
            <a:off x="3664512" y="1868239"/>
            <a:ext cx="5500753" cy="3320031"/>
          </a:xfrm>
          <a:prstGeom prst="rect">
            <a:avLst/>
          </a:prstGeom>
          <a:noFill/>
          <a:ln>
            <a:noFill/>
          </a:ln>
        </p:spPr>
        <p:txBody>
          <a:bodyPr anchorCtr="0" anchor="ctr" bIns="45700" lIns="91425" spcFirstLastPara="1" rIns="91425" wrap="square" tIns="45700">
            <a:normAutofit/>
          </a:bodyPr>
          <a:lstStyle/>
          <a:p>
            <a:pPr indent="-304800" lvl="0" marL="228600" rtl="0" algn="l">
              <a:lnSpc>
                <a:spcPct val="90000"/>
              </a:lnSpc>
              <a:spcBef>
                <a:spcPts val="0"/>
              </a:spcBef>
              <a:spcAft>
                <a:spcPts val="0"/>
              </a:spcAft>
              <a:buClr>
                <a:srgbClr val="262626"/>
              </a:buClr>
              <a:buSzPts val="4800"/>
              <a:buChar char="•"/>
            </a:pPr>
            <a:r>
              <a:rPr lang="ar-QA" sz="4800">
                <a:solidFill>
                  <a:srgbClr val="262626"/>
                </a:solidFill>
              </a:rPr>
              <a:t>الأسباب الجذرية للقضية</a:t>
            </a:r>
            <a:endParaRPr sz="4800">
              <a:solidFill>
                <a:srgbClr val="262626"/>
              </a:solidFill>
            </a:endParaRPr>
          </a:p>
        </p:txBody>
      </p:sp>
      <p:sp>
        <p:nvSpPr>
          <p:cNvPr id="177" name="Google Shape;177;p9"/>
          <p:cNvSpPr/>
          <p:nvPr/>
        </p:nvSpPr>
        <p:spPr>
          <a:xfrm>
            <a:off x="2224586" y="5970896"/>
            <a:ext cx="9967416" cy="887104"/>
          </a:xfrm>
          <a:custGeom>
            <a:rect b="b" l="l" r="r" t="t"/>
            <a:pathLst>
              <a:path extrusionOk="0" h="918356" w="9517857">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2024-10-06T14:05:19Z</dcterms:created>
  <dc:creator>شيخه نايف علوى السعدى اليافعى</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b46f0c7-1e5b-43db-99eb-3257df1e5bf6_Enabled">
    <vt:lpwstr>true</vt:lpwstr>
  </property>
  <property fmtid="{D5CDD505-2E9C-101B-9397-08002B2CF9AE}" pid="3" name="MSIP_Label_0b46f0c7-1e5b-43db-99eb-3257df1e5bf6_SetDate">
    <vt:lpwstr>2024-10-06T20:44:24Z</vt:lpwstr>
  </property>
  <property fmtid="{D5CDD505-2E9C-101B-9397-08002B2CF9AE}" pid="4" name="MSIP_Label_0b46f0c7-1e5b-43db-99eb-3257df1e5bf6_Method">
    <vt:lpwstr>Standard</vt:lpwstr>
  </property>
  <property fmtid="{D5CDD505-2E9C-101B-9397-08002B2CF9AE}" pid="5" name="MSIP_Label_0b46f0c7-1e5b-43db-99eb-3257df1e5bf6_Name">
    <vt:lpwstr>0b46f0c7-1e5b-43db-99eb-3257df1e5bf6</vt:lpwstr>
  </property>
  <property fmtid="{D5CDD505-2E9C-101B-9397-08002B2CF9AE}" pid="6" name="MSIP_Label_0b46f0c7-1e5b-43db-99eb-3257df1e5bf6_SiteId">
    <vt:lpwstr>2dcae639-d4a4-4454-82c7-592ab66fc7bd</vt:lpwstr>
  </property>
  <property fmtid="{D5CDD505-2E9C-101B-9397-08002B2CF9AE}" pid="7" name="MSIP_Label_0b46f0c7-1e5b-43db-99eb-3257df1e5bf6_ActionId">
    <vt:lpwstr>441cc4f9-21bf-4525-ad67-6d37da853dc3</vt:lpwstr>
  </property>
  <property fmtid="{D5CDD505-2E9C-101B-9397-08002B2CF9AE}" pid="8" name="MSIP_Label_0b46f0c7-1e5b-43db-99eb-3257df1e5bf6_ContentBits">
    <vt:lpwstr>0</vt:lpwstr>
  </property>
  <property fmtid="{D5CDD505-2E9C-101B-9397-08002B2CF9AE}" pid="9" name="ContentTypeId">
    <vt:lpwstr>0x010100AB14070FF2909840B8F520EC0868C0C7</vt:lpwstr>
  </property>
</Properties>
</file>