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2" r:id="rId3"/>
    <p:sldId id="263" r:id="rId4"/>
    <p:sldId id="264" r:id="rId5"/>
    <p:sldId id="266" r:id="rId6"/>
    <p:sldId id="267" r:id="rId7"/>
    <p:sldId id="268" r:id="rId8"/>
    <p:sldId id="269" r:id="rId9"/>
    <p:sldId id="270" r:id="rId10"/>
    <p:sldId id="271" r:id="rId11"/>
    <p:sldId id="272" r:id="rId12"/>
    <p:sldId id="273" r:id="rId13"/>
    <p:sldId id="274" r:id="rId14"/>
    <p:sldId id="281" r:id="rId15"/>
    <p:sldId id="279" r:id="rId16"/>
    <p:sldId id="280" r:id="rId17"/>
    <p:sldId id="275" r:id="rId18"/>
    <p:sldId id="276"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B55"/>
    <a:srgbClr val="306844"/>
    <a:srgbClr val="182C25"/>
    <a:srgbClr val="DAF1DE"/>
    <a:srgbClr val="8EB69B"/>
    <a:srgbClr val="235347"/>
    <a:srgbClr val="163832"/>
    <a:srgbClr val="0B2B26"/>
    <a:srgbClr val="051F20"/>
    <a:srgbClr val="070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0" d="100"/>
          <a:sy n="50" d="100"/>
        </p:scale>
        <p:origin x="2458" y="100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EEC43B-3CAC-4486-A0D2-5E049DB5A7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EB745A-6CAE-4A8F-8734-54230935CBBA}" type="pres">
      <dgm:prSet presAssocID="{4FEEC43B-3CAC-4486-A0D2-5E049DB5A736}" presName="linear" presStyleCnt="0">
        <dgm:presLayoutVars>
          <dgm:dir/>
          <dgm:animLvl val="lvl"/>
          <dgm:resizeHandles val="exact"/>
        </dgm:presLayoutVars>
      </dgm:prSet>
      <dgm:spPr/>
    </dgm:pt>
  </dgm:ptLst>
  <dgm:cxnLst>
    <dgm:cxn modelId="{E0F8A428-12F3-4E86-AC0E-85306E07DF2D}" type="presOf" srcId="{4FEEC43B-3CAC-4486-A0D2-5E049DB5A736}" destId="{71EB745A-6CAE-4A8F-8734-54230935CBB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F09E1-F90C-41E8-B418-13D981E9E64E}"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CB261-A8B9-4CB6-B8AE-C8CEBA349FFF}" type="slidenum">
              <a:rPr lang="en-US" smtClean="0"/>
              <a:t>‹#›</a:t>
            </a:fld>
            <a:endParaRPr lang="en-US"/>
          </a:p>
        </p:txBody>
      </p:sp>
    </p:spTree>
    <p:extLst>
      <p:ext uri="{BB962C8B-B14F-4D97-AF65-F5344CB8AC3E}">
        <p14:creationId xmlns:p14="http://schemas.microsoft.com/office/powerpoint/2010/main" val="82568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DCB261-A8B9-4CB6-B8AE-C8CEBA349FFF}" type="slidenum">
              <a:rPr lang="en-US" smtClean="0"/>
              <a:t>1</a:t>
            </a:fld>
            <a:endParaRPr lang="en-US"/>
          </a:p>
        </p:txBody>
      </p:sp>
    </p:spTree>
    <p:extLst>
      <p:ext uri="{BB962C8B-B14F-4D97-AF65-F5344CB8AC3E}">
        <p14:creationId xmlns:p14="http://schemas.microsoft.com/office/powerpoint/2010/main" val="65831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3AF4-B742-59E0-AC11-575B1E83313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CBAE137-1F8D-0BB2-A9FC-FB3EA9547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C4257F-CA47-7703-6A60-2AFAFFBBCFCA}"/>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5" name="Footer Placeholder 4">
            <a:extLst>
              <a:ext uri="{FF2B5EF4-FFF2-40B4-BE49-F238E27FC236}">
                <a16:creationId xmlns:a16="http://schemas.microsoft.com/office/drawing/2014/main" id="{23AF6474-2739-89CD-0E69-A1C42654D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4DEA6-A6BD-C4E7-5AD3-9A89D7859121}"/>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863594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5226-31F8-43C4-8819-23AED27919C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1F96EE-059C-9E74-A257-1474E8EB97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FE6988-136E-F326-12C1-2AB404D879C7}"/>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5" name="Footer Placeholder 4">
            <a:extLst>
              <a:ext uri="{FF2B5EF4-FFF2-40B4-BE49-F238E27FC236}">
                <a16:creationId xmlns:a16="http://schemas.microsoft.com/office/drawing/2014/main" id="{66EEF6B7-6406-3F86-585D-F2253AC33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5268B-1CB9-8A14-74D2-14AF7079E2AC}"/>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215235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D3744E-118A-3782-684F-72D2FEAE7CB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F761C9-7727-928C-5446-F8FB604BF4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C45854-066D-E3E5-6C75-A76F92CAF7CF}"/>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5" name="Footer Placeholder 4">
            <a:extLst>
              <a:ext uri="{FF2B5EF4-FFF2-40B4-BE49-F238E27FC236}">
                <a16:creationId xmlns:a16="http://schemas.microsoft.com/office/drawing/2014/main" id="{22E7C24E-2AB5-A17B-21E1-96DC0CCA5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6C5FC-7FFB-054A-C6FF-C1E6B2AEC33D}"/>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385495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A8833-EA3A-B2D3-CD5A-74B685BE6E7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AC54615-D992-9756-4DB9-7DF7C490D5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214575-8401-9B5F-DCB2-6CD593BF54D3}"/>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5" name="Footer Placeholder 4">
            <a:extLst>
              <a:ext uri="{FF2B5EF4-FFF2-40B4-BE49-F238E27FC236}">
                <a16:creationId xmlns:a16="http://schemas.microsoft.com/office/drawing/2014/main" id="{2D8DE235-4D0D-D298-F481-E90F2B608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A995B-E2B2-F291-51DF-BE1EE3F8232A}"/>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209388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B685-7EC0-4705-5C2D-89F36AB253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AA2E1D6-A783-E355-B229-47BABDB5C6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331C3D8-23EC-8541-8930-78D40708A460}"/>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5" name="Footer Placeholder 4">
            <a:extLst>
              <a:ext uri="{FF2B5EF4-FFF2-40B4-BE49-F238E27FC236}">
                <a16:creationId xmlns:a16="http://schemas.microsoft.com/office/drawing/2014/main" id="{5B49B113-EE14-DD60-AAA4-24F08F077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CE3F0-5930-62EA-BD95-0043F3BFA1B8}"/>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313369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BD48-4AAF-E47C-F686-4F363622CBF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80B2D5-354B-43CA-6396-F39E81C08B9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B03B58-01B0-416D-5C68-89E621182E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0449BDF-4E43-2820-7227-FF7BE62657F8}"/>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6" name="Footer Placeholder 5">
            <a:extLst>
              <a:ext uri="{FF2B5EF4-FFF2-40B4-BE49-F238E27FC236}">
                <a16:creationId xmlns:a16="http://schemas.microsoft.com/office/drawing/2014/main" id="{DC31F820-B2B7-3FFF-546D-364FA3386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1B455-64D5-A455-3CFF-7F05CC555283}"/>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300438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3777-F61B-78E8-0440-76F44BEEB95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EDB7E3-762E-D910-2721-D9111EC8CE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1B4C4E6-5E41-8B6B-5E81-16F95870525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8453BCB-A166-331A-0696-17198E71C3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331F20-6546-BB74-EC9E-4308E0B152C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A419344-8A62-492D-3496-6C8858FB99F5}"/>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8" name="Footer Placeholder 7">
            <a:extLst>
              <a:ext uri="{FF2B5EF4-FFF2-40B4-BE49-F238E27FC236}">
                <a16:creationId xmlns:a16="http://schemas.microsoft.com/office/drawing/2014/main" id="{38C8B000-DBB0-0823-7772-953FE167D1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75899B-A525-25AE-3B6B-934CB7405E50}"/>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118766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B68D-DA39-31C2-0639-A7F273A5FE8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1B7D121-C715-C14E-10B9-B0E73BDD48B0}"/>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4" name="Footer Placeholder 3">
            <a:extLst>
              <a:ext uri="{FF2B5EF4-FFF2-40B4-BE49-F238E27FC236}">
                <a16:creationId xmlns:a16="http://schemas.microsoft.com/office/drawing/2014/main" id="{70BDFBE8-5E2D-F8BB-D86A-6F4C9CB9DB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E961C1-B0CA-F040-F3E4-188117C50208}"/>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112302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5C03B-3B80-46DB-C707-E56259D5C7F5}"/>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3" name="Footer Placeholder 2">
            <a:extLst>
              <a:ext uri="{FF2B5EF4-FFF2-40B4-BE49-F238E27FC236}">
                <a16:creationId xmlns:a16="http://schemas.microsoft.com/office/drawing/2014/main" id="{92718DDB-F404-8D9A-419A-5889F619BF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418846-1028-DC9F-2519-DF99D8D893AF}"/>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433779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BCBC-568B-772A-4A76-7EC8B3D30E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72CE25D-8DBA-AFC9-DD46-F75FD5415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FBBE070-2525-8E49-6528-3B773FE26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B25789-3133-FB5B-290C-0F4A7BA462F2}"/>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6" name="Footer Placeholder 5">
            <a:extLst>
              <a:ext uri="{FF2B5EF4-FFF2-40B4-BE49-F238E27FC236}">
                <a16:creationId xmlns:a16="http://schemas.microsoft.com/office/drawing/2014/main" id="{84F923F0-B955-23FA-076D-47D969F1E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5F42A-BAF2-3B72-DF9A-99594632B341}"/>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406609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B9F2-1F45-B071-423B-65189C7ED8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F41EAAD-4F17-6B4B-26DE-D4ACC9AE36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3D4852-E6C4-03C8-FB66-C95BA3C42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E69C21-3FDD-DD74-16B7-77217570DFDB}"/>
              </a:ext>
            </a:extLst>
          </p:cNvPr>
          <p:cNvSpPr>
            <a:spLocks noGrp="1"/>
          </p:cNvSpPr>
          <p:nvPr>
            <p:ph type="dt" sz="half" idx="10"/>
          </p:nvPr>
        </p:nvSpPr>
        <p:spPr/>
        <p:txBody>
          <a:bodyPr/>
          <a:lstStyle/>
          <a:p>
            <a:fld id="{FF4ED505-4D33-452B-BBBE-A3032539388C}" type="datetimeFigureOut">
              <a:rPr lang="en-US" smtClean="0"/>
              <a:t>10/10/2024</a:t>
            </a:fld>
            <a:endParaRPr lang="en-US"/>
          </a:p>
        </p:txBody>
      </p:sp>
      <p:sp>
        <p:nvSpPr>
          <p:cNvPr id="6" name="Footer Placeholder 5">
            <a:extLst>
              <a:ext uri="{FF2B5EF4-FFF2-40B4-BE49-F238E27FC236}">
                <a16:creationId xmlns:a16="http://schemas.microsoft.com/office/drawing/2014/main" id="{48FA170B-EA20-39A3-BA44-01CD0537F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2A0E1-BA4A-71F2-588E-4ED621B3E12F}"/>
              </a:ext>
            </a:extLst>
          </p:cNvPr>
          <p:cNvSpPr>
            <a:spLocks noGrp="1"/>
          </p:cNvSpPr>
          <p:nvPr>
            <p:ph type="sldNum" sz="quarter" idx="12"/>
          </p:nvPr>
        </p:nvSpPr>
        <p:spPr/>
        <p:txBody>
          <a:bodyPr/>
          <a:lstStyle/>
          <a:p>
            <a:fld id="{7B43B628-4512-470D-99CC-AF787E99F658}" type="slidenum">
              <a:rPr lang="en-US" smtClean="0"/>
              <a:t>‹#›</a:t>
            </a:fld>
            <a:endParaRPr lang="en-US"/>
          </a:p>
        </p:txBody>
      </p:sp>
    </p:spTree>
    <p:extLst>
      <p:ext uri="{BB962C8B-B14F-4D97-AF65-F5344CB8AC3E}">
        <p14:creationId xmlns:p14="http://schemas.microsoft.com/office/powerpoint/2010/main" val="1238718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0D7620-055B-424A-10AC-28990B3A7A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2D25BB-794A-89FA-6DA1-51C988D3FF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BC3B4D-5A71-0AF7-26AD-C9A595831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4ED505-4D33-452B-BBBE-A3032539388C}" type="datetimeFigureOut">
              <a:rPr lang="en-US" smtClean="0"/>
              <a:t>10/10/2024</a:t>
            </a:fld>
            <a:endParaRPr lang="en-US"/>
          </a:p>
        </p:txBody>
      </p:sp>
      <p:sp>
        <p:nvSpPr>
          <p:cNvPr id="5" name="Footer Placeholder 4">
            <a:extLst>
              <a:ext uri="{FF2B5EF4-FFF2-40B4-BE49-F238E27FC236}">
                <a16:creationId xmlns:a16="http://schemas.microsoft.com/office/drawing/2014/main" id="{2262A635-E21A-B65F-3195-BDEC3C4F6A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D536F9-D72D-81C7-2067-016BC074D3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43B628-4512-470D-99CC-AF787E99F658}" type="slidenum">
              <a:rPr lang="en-US" smtClean="0"/>
              <a:t>‹#›</a:t>
            </a:fld>
            <a:endParaRPr lang="en-US"/>
          </a:p>
        </p:txBody>
      </p:sp>
    </p:spTree>
    <p:extLst>
      <p:ext uri="{BB962C8B-B14F-4D97-AF65-F5344CB8AC3E}">
        <p14:creationId xmlns:p14="http://schemas.microsoft.com/office/powerpoint/2010/main" val="182353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17/06/relationships/model3d" Target="../media/model3d1.glb"/></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17/06/relationships/model3d" Target="../media/model3d1.glb"/></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microsoft.com/office/2017/06/relationships/model3d" Target="../media/model3d1.glb"/><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5.png"/><Relationship Id="rId10" Type="http://schemas.microsoft.com/office/2007/relationships/diagramDrawing" Target="../diagrams/drawing2.xml"/><Relationship Id="rId4" Type="http://schemas.microsoft.com/office/2017/06/relationships/model3d" Target="../media/model3d1.glb"/><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jpe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9C2DC89-BA22-77AB-18D6-851EF13CB047}"/>
              </a:ext>
            </a:extLst>
          </p:cNvPr>
          <p:cNvGrpSpPr/>
          <p:nvPr/>
        </p:nvGrpSpPr>
        <p:grpSpPr>
          <a:xfrm>
            <a:off x="-152400" y="-1655762"/>
            <a:ext cx="12436769" cy="10590509"/>
            <a:chOff x="-152400" y="-1655762"/>
            <a:chExt cx="12436769" cy="10590509"/>
          </a:xfrm>
        </p:grpSpPr>
        <p:pic>
          <p:nvPicPr>
            <p:cNvPr id="19" name="Picture 18">
              <a:extLst>
                <a:ext uri="{FF2B5EF4-FFF2-40B4-BE49-F238E27FC236}">
                  <a16:creationId xmlns:a16="http://schemas.microsoft.com/office/drawing/2014/main" id="{B5BFF7A7-3485-DECC-4220-8485F5DDE0FF}"/>
                </a:ext>
              </a:extLst>
            </p:cNvPr>
            <p:cNvPicPr>
              <a:picLocks noChangeAspect="1"/>
            </p:cNvPicPr>
            <p:nvPr/>
          </p:nvPicPr>
          <p:blipFill>
            <a:blip r:embed="rId3"/>
            <a:stretch>
              <a:fillRect/>
            </a:stretch>
          </p:blipFill>
          <p:spPr>
            <a:xfrm>
              <a:off x="-152400" y="-1655762"/>
              <a:ext cx="12424379" cy="10590509"/>
            </a:xfrm>
            <a:prstGeom prst="rect">
              <a:avLst/>
            </a:prstGeom>
          </p:spPr>
        </p:pic>
        <p:sp>
          <p:nvSpPr>
            <p:cNvPr id="20" name="Rectangle 19">
              <a:extLst>
                <a:ext uri="{FF2B5EF4-FFF2-40B4-BE49-F238E27FC236}">
                  <a16:creationId xmlns:a16="http://schemas.microsoft.com/office/drawing/2014/main" id="{85AB213C-2210-412D-655F-857371BB9422}"/>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440180" y="-449987"/>
            <a:ext cx="9006840" cy="2560320"/>
          </a:xfrm>
          <a:noFill/>
          <a:ln>
            <a:noFill/>
          </a:ln>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50" y="-1655762"/>
            <a:ext cx="6134100" cy="1549082"/>
          </a:xfrm>
        </p:spPr>
        <p:txBody>
          <a:bodyPr/>
          <a:lstStyle/>
          <a:p>
            <a:r>
              <a:rPr lang="ar-SA" sz="2400" b="1" i="0" u="none" strike="noStrike" dirty="0">
                <a:solidFill>
                  <a:srgbClr val="C00000"/>
                </a:solidFill>
                <a:effectLst/>
                <a:latin typeface="AGA Arabesque" panose="05010101010101010101" pitchFamily="2" charset="2"/>
              </a:rPr>
              <a:t>القضية المطروحة: </a:t>
            </a:r>
            <a:r>
              <a:rPr lang="ar-SA" sz="2400"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sz="2400" dirty="0">
              <a:solidFill>
                <a:srgbClr val="C00000"/>
              </a:solidFill>
              <a:latin typeface="AGA Arabesque" panose="05010101010101010101" pitchFamily="2" charset="2"/>
            </a:endParaRPr>
          </a:p>
          <a:p>
            <a:endParaRPr lang="en-US" dirty="0"/>
          </a:p>
        </p:txBody>
      </p:sp>
      <mc:AlternateContent xmlns:mc="http://schemas.openxmlformats.org/markup-compatibility/2006">
        <mc:Choice xmlns:am3d="http://schemas.microsoft.com/office/drawing/2017/model3d" Requires="am3d">
          <p:graphicFrame>
            <p:nvGraphicFramePr>
              <p:cNvPr id="4" name="3D Model 3" descr="Earth">
                <a:extLst>
                  <a:ext uri="{FF2B5EF4-FFF2-40B4-BE49-F238E27FC236}">
                    <a16:creationId xmlns:a16="http://schemas.microsoft.com/office/drawing/2014/main" id="{51494E81-44DB-2052-B306-1BA4C6205605}"/>
                  </a:ext>
                </a:extLst>
              </p:cNvPr>
              <p:cNvGraphicFramePr>
                <a:graphicFrameLocks/>
              </p:cNvGraphicFramePr>
              <p:nvPr>
                <p:extLst>
                  <p:ext uri="{D42A27DB-BD31-4B8C-83A1-F6EECF244321}">
                    <p14:modId xmlns:p14="http://schemas.microsoft.com/office/powerpoint/2010/main" val="2342670503"/>
                  </p:ext>
                </p:extLst>
              </p:nvPr>
            </p:nvGraphicFramePr>
            <p:xfrm>
              <a:off x="-9723089" y="-2783190"/>
              <a:ext cx="12424379" cy="12424380"/>
            </p:xfrm>
            <a:graphic>
              <a:graphicData uri="http://schemas.microsoft.com/office/drawing/2017/model3d">
                <am3d:model3d r:embed="rId4">
                  <am3d:spPr>
                    <a:xfrm>
                      <a:off x="0" y="0"/>
                      <a:ext cx="12424379" cy="12424380"/>
                    </a:xfrm>
                    <a:prstGeom prst="rect">
                      <a:avLst/>
                    </a:prstGeom>
                  </am3d:spPr>
                  <am3d:camera>
                    <am3d:pos x="0" y="0" z="81469193"/>
                    <am3d:up dx="0" dy="36000000" dz="0"/>
                    <am3d:lookAt x="0" y="0" z="0"/>
                    <am3d:perspective fov="2618243"/>
                  </am3d:camera>
                  <am3d:trans>
                    <am3d:meterPerModelUnit n="5000000" d="1000000"/>
                    <am3d:preTrans dx="-3" dy="0" dz="-3"/>
                    <am3d:scale>
                      <am3d:sx n="1000000" d="1000000"/>
                      <am3d:sy n="1000000" d="1000000"/>
                      <am3d:sz n="1000000" d="1000000"/>
                    </am3d:scale>
                    <am3d:rot ax="8894332" ay="-132841" az="-10717802"/>
                    <am3d:postTrans dx="0" dy="0" dz="0"/>
                  </am3d:trans>
                  <am3d:raster rName="Office3DRenderer" rVer="16.0.8326">
                    <am3d:blip r:embed="rId5"/>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Earth">
                <a:extLst>
                  <a:ext uri="{FF2B5EF4-FFF2-40B4-BE49-F238E27FC236}">
                    <a16:creationId xmlns:a16="http://schemas.microsoft.com/office/drawing/2014/main" id="{51494E81-44DB-2052-B306-1BA4C6205605}"/>
                  </a:ext>
                </a:extLst>
              </p:cNvPr>
              <p:cNvPicPr>
                <a:picLocks noGrp="1" noRot="1" noChangeAspect="1" noMove="1" noResize="1" noEditPoints="1" noAdjustHandles="1" noChangeArrowheads="1" noChangeShapeType="1" noCrop="1"/>
              </p:cNvPicPr>
              <p:nvPr/>
            </p:nvPicPr>
            <p:blipFill>
              <a:blip r:embed="rId5"/>
              <a:stretch>
                <a:fillRect/>
              </a:stretch>
            </p:blipFill>
            <p:spPr>
              <a:xfrm>
                <a:off x="-9723089" y="-2783190"/>
                <a:ext cx="12424379" cy="12424380"/>
              </a:xfrm>
              <a:prstGeom prst="rect">
                <a:avLst/>
              </a:prstGeom>
            </p:spPr>
          </p:pic>
        </mc:Fallback>
      </mc:AlternateContent>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6"/>
          <a:srcRect l="29186" t="19929" r="29185" b="22737"/>
          <a:stretch/>
        </p:blipFill>
        <p:spPr>
          <a:xfrm>
            <a:off x="3954780" y="2865120"/>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5923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2"/>
          <a:srcRect l="29186" t="19929" r="29185" b="22737"/>
          <a:stretch/>
        </p:blipFill>
        <p:spPr>
          <a:xfrm>
            <a:off x="14202792" y="2325413"/>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574196" y="212301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060DA915-C212-8040-FF57-A0B6B8D76707}"/>
              </a:ext>
            </a:extLst>
          </p:cNvPr>
          <p:cNvSpPr/>
          <p:nvPr/>
        </p:nvSpPr>
        <p:spPr>
          <a:xfrm>
            <a:off x="12423521" y="7912222"/>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950A185-37E3-4B7E-26E5-99A145ABE8ED}"/>
              </a:ext>
            </a:extLst>
          </p:cNvPr>
          <p:cNvSpPr txBox="1"/>
          <p:nvPr/>
        </p:nvSpPr>
        <p:spPr>
          <a:xfrm>
            <a:off x="7184885" y="7681390"/>
            <a:ext cx="2275245" cy="461665"/>
          </a:xfrm>
          <a:prstGeom prst="rect">
            <a:avLst/>
          </a:prstGeom>
          <a:noFill/>
        </p:spPr>
        <p:txBody>
          <a:bodyPr wrap="square">
            <a:spAutoFit/>
          </a:bodyPr>
          <a:lstStyle/>
          <a:p>
            <a:pPr algn="r"/>
            <a:r>
              <a:rPr lang="ar-SA" sz="2400" dirty="0">
                <a:solidFill>
                  <a:schemeClr val="bg1"/>
                </a:solidFill>
              </a:rPr>
              <a:t>وعد بلفور </a:t>
            </a:r>
            <a:r>
              <a:rPr lang="ar-SA" sz="2400" dirty="0">
                <a:solidFill>
                  <a:srgbClr val="C00000"/>
                </a:solidFill>
              </a:rPr>
              <a:t>1917</a:t>
            </a:r>
            <a:endParaRPr lang="en-US" sz="2400" dirty="0">
              <a:solidFill>
                <a:srgbClr val="C00000"/>
              </a:solidFill>
            </a:endParaRPr>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Extract 34">
            <a:extLst>
              <a:ext uri="{FF2B5EF4-FFF2-40B4-BE49-F238E27FC236}">
                <a16:creationId xmlns:a16="http://schemas.microsoft.com/office/drawing/2014/main" id="{85780842-5366-C789-8DB1-751EEED42A23}"/>
              </a:ext>
            </a:extLst>
          </p:cNvPr>
          <p:cNvSpPr/>
          <p:nvPr/>
        </p:nvSpPr>
        <p:spPr>
          <a:xfrm>
            <a:off x="1557459" y="1686782"/>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21090028-529E-EC1B-3780-563A8B10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347091" y="2690906"/>
            <a:ext cx="5213764" cy="3474862"/>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A1AAE77-44E6-6030-1BDE-AA2918D5B920}"/>
              </a:ext>
            </a:extLst>
          </p:cNvPr>
          <p:cNvSpPr txBox="1"/>
          <p:nvPr/>
        </p:nvSpPr>
        <p:spPr>
          <a:xfrm>
            <a:off x="631145" y="2758724"/>
            <a:ext cx="4696756" cy="584775"/>
          </a:xfrm>
          <a:prstGeom prst="rect">
            <a:avLst/>
          </a:prstGeom>
          <a:noFill/>
        </p:spPr>
        <p:txBody>
          <a:bodyPr wrap="square">
            <a:spAutoFit/>
          </a:bodyPr>
          <a:lstStyle/>
          <a:p>
            <a:pPr algn="r"/>
            <a:r>
              <a:rPr lang="ar-SA" sz="3200" dirty="0">
                <a:solidFill>
                  <a:schemeClr val="bg1"/>
                </a:solidFill>
              </a:rPr>
              <a:t>طفرة الاستيطان في الثمانينات</a:t>
            </a:r>
            <a:endParaRPr lang="en-US" sz="3200" dirty="0">
              <a:solidFill>
                <a:schemeClr val="bg1"/>
              </a:solidFill>
            </a:endParaRPr>
          </a:p>
        </p:txBody>
      </p:sp>
      <p:sp>
        <p:nvSpPr>
          <p:cNvPr id="41" name="TextBox 40">
            <a:extLst>
              <a:ext uri="{FF2B5EF4-FFF2-40B4-BE49-F238E27FC236}">
                <a16:creationId xmlns:a16="http://schemas.microsoft.com/office/drawing/2014/main" id="{D76C809A-33D7-C0F5-DA51-2E01261C0492}"/>
              </a:ext>
            </a:extLst>
          </p:cNvPr>
          <p:cNvSpPr txBox="1"/>
          <p:nvPr/>
        </p:nvSpPr>
        <p:spPr>
          <a:xfrm>
            <a:off x="558800" y="3381781"/>
            <a:ext cx="5248673" cy="2862322"/>
          </a:xfrm>
          <a:prstGeom prst="rect">
            <a:avLst/>
          </a:prstGeom>
          <a:noFill/>
        </p:spPr>
        <p:txBody>
          <a:bodyPr wrap="square">
            <a:spAutoFit/>
          </a:bodyPr>
          <a:lstStyle/>
          <a:p>
            <a:pPr algn="r"/>
            <a:r>
              <a:rPr lang="ar-SA" dirty="0">
                <a:solidFill>
                  <a:schemeClr val="bg1"/>
                </a:solidFill>
              </a:rPr>
              <a:t>خلال هذه الفترة، شهدت المستوطنات الإسرائيلية طفرة كبيرة، بدعم من الحكومة الإسرائيلية التي اتبعت سياسة تشجيع الاستيطان كجزء من استراتيجيتها للأمن. تم إنشاء العديد من المستوطنات الجديدة في الضفة الغربية وقطاع غزة، مما أدى إلى توترات متزايدة مع الفلسطينيين الذين شعروا بالتهديد على أراضيهم وحقوقهم. أيضا, خلال الاجتياح الإسرائيلي للبنان، أقيمت بعض المستوطنات في جنوب لبنان، مثل مستوطنة "مكفيه" (أنشئت في 1985)، ولكنها تم إخلاؤها بعد انسحاب إسرائيل عام 2000.</a:t>
            </a:r>
            <a:r>
              <a:rPr lang="ar-SA" b="1" dirty="0">
                <a:solidFill>
                  <a:schemeClr val="bg1"/>
                </a:solidFill>
              </a:rPr>
              <a:t> مستوطنة "</a:t>
            </a:r>
            <a:r>
              <a:rPr lang="ar-SA" b="1" dirty="0" err="1">
                <a:solidFill>
                  <a:schemeClr val="bg1"/>
                </a:solidFill>
              </a:rPr>
              <a:t>ناتيف</a:t>
            </a:r>
            <a:r>
              <a:rPr lang="ar-SA" b="1" dirty="0">
                <a:solidFill>
                  <a:schemeClr val="bg1"/>
                </a:solidFill>
              </a:rPr>
              <a:t> </a:t>
            </a:r>
            <a:r>
              <a:rPr lang="ar-SA" b="1" dirty="0" err="1">
                <a:solidFill>
                  <a:schemeClr val="bg1"/>
                </a:solidFill>
              </a:rPr>
              <a:t>هعسارا</a:t>
            </a:r>
            <a:r>
              <a:rPr lang="ar-SA" b="1" dirty="0">
                <a:solidFill>
                  <a:schemeClr val="bg1"/>
                </a:solidFill>
              </a:rPr>
              <a:t>"</a:t>
            </a:r>
            <a:r>
              <a:rPr lang="ar-SA" dirty="0">
                <a:solidFill>
                  <a:schemeClr val="bg1"/>
                </a:solidFill>
              </a:rPr>
              <a:t>: أنشئت في عام 1980، كانت جزءًا من سياسة الاستيطان الإسرائيلية في سيناء خلال فترة الاحتلال.</a:t>
            </a:r>
            <a:endParaRPr lang="en-US" dirty="0">
              <a:solidFill>
                <a:schemeClr val="bg1"/>
              </a:solidFill>
            </a:endParaRPr>
          </a:p>
        </p:txBody>
      </p:sp>
      <p:grpSp>
        <p:nvGrpSpPr>
          <p:cNvPr id="11" name="Group 10">
            <a:extLst>
              <a:ext uri="{FF2B5EF4-FFF2-40B4-BE49-F238E27FC236}">
                <a16:creationId xmlns:a16="http://schemas.microsoft.com/office/drawing/2014/main" id="{A8EA1DBC-27FD-8574-0378-959733FB1CAA}"/>
              </a:ext>
            </a:extLst>
          </p:cNvPr>
          <p:cNvGrpSpPr/>
          <p:nvPr/>
        </p:nvGrpSpPr>
        <p:grpSpPr>
          <a:xfrm>
            <a:off x="-10472679" y="1122908"/>
            <a:ext cx="21298030" cy="573761"/>
            <a:chOff x="848248" y="1157482"/>
            <a:chExt cx="21298030" cy="573761"/>
          </a:xfrm>
        </p:grpSpPr>
        <p:grpSp>
          <p:nvGrpSpPr>
            <p:cNvPr id="4" name="Group 3">
              <a:extLst>
                <a:ext uri="{FF2B5EF4-FFF2-40B4-BE49-F238E27FC236}">
                  <a16:creationId xmlns:a16="http://schemas.microsoft.com/office/drawing/2014/main" id="{D8799B03-AC19-E9E2-6788-20B14AEEB37F}"/>
                </a:ext>
              </a:extLst>
            </p:cNvPr>
            <p:cNvGrpSpPr/>
            <p:nvPr/>
          </p:nvGrpSpPr>
          <p:grpSpPr>
            <a:xfrm>
              <a:off x="848248" y="1157482"/>
              <a:ext cx="9987737" cy="573761"/>
              <a:chOff x="848248" y="1157482"/>
              <a:chExt cx="9987737" cy="573761"/>
            </a:xfrm>
          </p:grpSpPr>
          <p:sp>
            <p:nvSpPr>
              <p:cNvPr id="32" name="Rectangle 31">
                <a:extLst>
                  <a:ext uri="{FF2B5EF4-FFF2-40B4-BE49-F238E27FC236}">
                    <a16:creationId xmlns:a16="http://schemas.microsoft.com/office/drawing/2014/main" id="{9BCDC8D0-1600-86DC-2CEE-5F47FEE5BB91}"/>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1920-1948</a:t>
                </a:r>
              </a:p>
            </p:txBody>
          </p:sp>
          <p:sp>
            <p:nvSpPr>
              <p:cNvPr id="33" name="Rectangle 32">
                <a:extLst>
                  <a:ext uri="{FF2B5EF4-FFF2-40B4-BE49-F238E27FC236}">
                    <a16:creationId xmlns:a16="http://schemas.microsoft.com/office/drawing/2014/main" id="{66311672-D585-B668-4F08-C27756ED6B8E}"/>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1948</a:t>
                </a:r>
              </a:p>
            </p:txBody>
          </p:sp>
          <p:sp>
            <p:nvSpPr>
              <p:cNvPr id="34" name="Rectangle 33">
                <a:extLst>
                  <a:ext uri="{FF2B5EF4-FFF2-40B4-BE49-F238E27FC236}">
                    <a16:creationId xmlns:a16="http://schemas.microsoft.com/office/drawing/2014/main" id="{AD91A822-F049-E521-3AED-9A097DD7799A}"/>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Aharoni" panose="02010803020104030203" pitchFamily="2" charset="-79"/>
                    <a:cs typeface="Aharoni" panose="02010803020104030203" pitchFamily="2" charset="-79"/>
                  </a:rPr>
                  <a:t>1967</a:t>
                </a:r>
                <a:endParaRPr lang="en-US" sz="3200" b="1" dirty="0">
                  <a:solidFill>
                    <a:schemeClr val="tx1"/>
                  </a:solidFill>
                  <a:latin typeface="Aharoni" panose="02010803020104030203" pitchFamily="2" charset="-79"/>
                  <a:cs typeface="Aharoni" panose="02010803020104030203" pitchFamily="2" charset="-79"/>
                </a:endParaRPr>
              </a:p>
            </p:txBody>
          </p:sp>
        </p:grpSp>
        <p:grpSp>
          <p:nvGrpSpPr>
            <p:cNvPr id="6" name="Group 5">
              <a:extLst>
                <a:ext uri="{FF2B5EF4-FFF2-40B4-BE49-F238E27FC236}">
                  <a16:creationId xmlns:a16="http://schemas.microsoft.com/office/drawing/2014/main" id="{263FECC7-23E6-0EC4-F2AE-D4D58941AC10}"/>
                </a:ext>
              </a:extLst>
            </p:cNvPr>
            <p:cNvGrpSpPr/>
            <p:nvPr/>
          </p:nvGrpSpPr>
          <p:grpSpPr>
            <a:xfrm>
              <a:off x="12158541" y="1157482"/>
              <a:ext cx="9987737" cy="573761"/>
              <a:chOff x="848248" y="1157482"/>
              <a:chExt cx="9987737" cy="573761"/>
            </a:xfrm>
          </p:grpSpPr>
          <p:sp>
            <p:nvSpPr>
              <p:cNvPr id="7" name="Rectangle 6">
                <a:extLst>
                  <a:ext uri="{FF2B5EF4-FFF2-40B4-BE49-F238E27FC236}">
                    <a16:creationId xmlns:a16="http://schemas.microsoft.com/office/drawing/2014/main" id="{506F6AFF-EA85-7F5E-DDC8-616E1E501E63}"/>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haroni" panose="02010803020104030203" pitchFamily="2" charset="-79"/>
                    <a:cs typeface="Aharoni" panose="02010803020104030203" pitchFamily="2" charset="-79"/>
                  </a:rPr>
                  <a:t>1980s</a:t>
                </a:r>
              </a:p>
            </p:txBody>
          </p:sp>
          <p:sp>
            <p:nvSpPr>
              <p:cNvPr id="8" name="Rectangle 7">
                <a:extLst>
                  <a:ext uri="{FF2B5EF4-FFF2-40B4-BE49-F238E27FC236}">
                    <a16:creationId xmlns:a16="http://schemas.microsoft.com/office/drawing/2014/main" id="{7C2DD781-BE3F-9F54-9267-E7B329FCB4D8}"/>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1990s</a:t>
                </a:r>
              </a:p>
            </p:txBody>
          </p:sp>
          <p:sp>
            <p:nvSpPr>
              <p:cNvPr id="9" name="Rectangle 8">
                <a:extLst>
                  <a:ext uri="{FF2B5EF4-FFF2-40B4-BE49-F238E27FC236}">
                    <a16:creationId xmlns:a16="http://schemas.microsoft.com/office/drawing/2014/main" id="{5F3B3A65-F48F-5508-1C0E-0B0757DAFC71}"/>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sp>
            <p:nvSpPr>
              <p:cNvPr id="17" name="Rectangle 16">
                <a:extLst>
                  <a:ext uri="{FF2B5EF4-FFF2-40B4-BE49-F238E27FC236}">
                    <a16:creationId xmlns:a16="http://schemas.microsoft.com/office/drawing/2014/main" id="{B528AAAA-6F4D-001C-C7CD-1C7EFE4040AE}"/>
                  </a:ext>
                </a:extLst>
              </p:cNvPr>
              <p:cNvSpPr/>
              <p:nvPr/>
            </p:nvSpPr>
            <p:spPr>
              <a:xfrm rot="10800000" flipV="1">
                <a:off x="8333141"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2000-2010</a:t>
                </a:r>
              </a:p>
            </p:txBody>
          </p:sp>
        </p:grpSp>
      </p:grpSp>
    </p:spTree>
    <p:extLst>
      <p:ext uri="{BB962C8B-B14F-4D97-AF65-F5344CB8AC3E}">
        <p14:creationId xmlns:p14="http://schemas.microsoft.com/office/powerpoint/2010/main" val="16994057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2"/>
          <a:srcRect l="29186" t="19929" r="29185" b="22737"/>
          <a:stretch/>
        </p:blipFill>
        <p:spPr>
          <a:xfrm>
            <a:off x="14202792" y="2325413"/>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574196" y="212301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060DA915-C212-8040-FF57-A0B6B8D76707}"/>
              </a:ext>
            </a:extLst>
          </p:cNvPr>
          <p:cNvSpPr/>
          <p:nvPr/>
        </p:nvSpPr>
        <p:spPr>
          <a:xfrm>
            <a:off x="12423521" y="7912222"/>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950A185-37E3-4B7E-26E5-99A145ABE8ED}"/>
              </a:ext>
            </a:extLst>
          </p:cNvPr>
          <p:cNvSpPr txBox="1"/>
          <p:nvPr/>
        </p:nvSpPr>
        <p:spPr>
          <a:xfrm>
            <a:off x="7184885" y="7681390"/>
            <a:ext cx="2275245" cy="461665"/>
          </a:xfrm>
          <a:prstGeom prst="rect">
            <a:avLst/>
          </a:prstGeom>
          <a:noFill/>
        </p:spPr>
        <p:txBody>
          <a:bodyPr wrap="square">
            <a:spAutoFit/>
          </a:bodyPr>
          <a:lstStyle/>
          <a:p>
            <a:pPr algn="r"/>
            <a:r>
              <a:rPr lang="ar-SA" sz="2400" dirty="0">
                <a:solidFill>
                  <a:schemeClr val="bg1"/>
                </a:solidFill>
              </a:rPr>
              <a:t>وعد بلفور </a:t>
            </a:r>
            <a:r>
              <a:rPr lang="ar-SA" sz="2400" dirty="0">
                <a:solidFill>
                  <a:srgbClr val="C00000"/>
                </a:solidFill>
              </a:rPr>
              <a:t>1917</a:t>
            </a:r>
            <a:endParaRPr lang="en-US" sz="2400" dirty="0">
              <a:solidFill>
                <a:srgbClr val="C00000"/>
              </a:solidFill>
            </a:endParaRPr>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Extract 34">
            <a:extLst>
              <a:ext uri="{FF2B5EF4-FFF2-40B4-BE49-F238E27FC236}">
                <a16:creationId xmlns:a16="http://schemas.microsoft.com/office/drawing/2014/main" id="{85780842-5366-C789-8DB1-751EEED42A23}"/>
              </a:ext>
            </a:extLst>
          </p:cNvPr>
          <p:cNvSpPr/>
          <p:nvPr/>
        </p:nvSpPr>
        <p:spPr>
          <a:xfrm>
            <a:off x="5446080" y="1693271"/>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a:extLst>
              <a:ext uri="{FF2B5EF4-FFF2-40B4-BE49-F238E27FC236}">
                <a16:creationId xmlns:a16="http://schemas.microsoft.com/office/drawing/2014/main" id="{21090028-529E-EC1B-3780-563A8B10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347091" y="2898017"/>
            <a:ext cx="5213764" cy="3060639"/>
          </a:xfrm>
          <a:prstGeom prst="rect">
            <a:avLst/>
          </a:prstGeom>
          <a:solidFill>
            <a:schemeClr val="tx1"/>
          </a:solidFill>
          <a:effectLst>
            <a:softEdge rad="482600"/>
          </a:effectLst>
        </p:spPr>
      </p:pic>
      <p:sp>
        <p:nvSpPr>
          <p:cNvPr id="37" name="TextBox 36">
            <a:extLst>
              <a:ext uri="{FF2B5EF4-FFF2-40B4-BE49-F238E27FC236}">
                <a16:creationId xmlns:a16="http://schemas.microsoft.com/office/drawing/2014/main" id="{9A1AAE77-44E6-6030-1BDE-AA2918D5B920}"/>
              </a:ext>
            </a:extLst>
          </p:cNvPr>
          <p:cNvSpPr txBox="1"/>
          <p:nvPr/>
        </p:nvSpPr>
        <p:spPr>
          <a:xfrm>
            <a:off x="999674" y="2806305"/>
            <a:ext cx="4435430" cy="584775"/>
          </a:xfrm>
          <a:prstGeom prst="rect">
            <a:avLst/>
          </a:prstGeom>
          <a:noFill/>
        </p:spPr>
        <p:txBody>
          <a:bodyPr wrap="square">
            <a:spAutoFit/>
          </a:bodyPr>
          <a:lstStyle/>
          <a:p>
            <a:pPr algn="r"/>
            <a:r>
              <a:rPr lang="ar-SA" sz="3200" dirty="0">
                <a:solidFill>
                  <a:schemeClr val="bg1"/>
                </a:solidFill>
              </a:rPr>
              <a:t>عملية السلام واتفاقيات أوسلو</a:t>
            </a:r>
            <a:endParaRPr lang="ar-SA" sz="3200" b="1" dirty="0">
              <a:solidFill>
                <a:schemeClr val="bg1"/>
              </a:solidFill>
            </a:endParaRPr>
          </a:p>
        </p:txBody>
      </p:sp>
      <p:sp>
        <p:nvSpPr>
          <p:cNvPr id="41" name="TextBox 40">
            <a:extLst>
              <a:ext uri="{FF2B5EF4-FFF2-40B4-BE49-F238E27FC236}">
                <a16:creationId xmlns:a16="http://schemas.microsoft.com/office/drawing/2014/main" id="{D76C809A-33D7-C0F5-DA51-2E01261C0492}"/>
              </a:ext>
            </a:extLst>
          </p:cNvPr>
          <p:cNvSpPr txBox="1"/>
          <p:nvPr/>
        </p:nvSpPr>
        <p:spPr>
          <a:xfrm>
            <a:off x="558800" y="3381781"/>
            <a:ext cx="5248673" cy="1477328"/>
          </a:xfrm>
          <a:prstGeom prst="rect">
            <a:avLst/>
          </a:prstGeom>
          <a:noFill/>
        </p:spPr>
        <p:txBody>
          <a:bodyPr wrap="square">
            <a:spAutoFit/>
          </a:bodyPr>
          <a:lstStyle/>
          <a:p>
            <a:pPr algn="r"/>
            <a:r>
              <a:rPr lang="ar-SA" dirty="0">
                <a:solidFill>
                  <a:schemeClr val="bg1"/>
                </a:solidFill>
              </a:rPr>
              <a:t>مع توقيع اتفاقيات أوسلو عام 1993، بدأت عملية السلام مع بعض التقدم نحو إقامة حكم ذاتي فلسطيني. ومع ذلك، استمرت الأنشطة الاستيطانية، وخصوصًا في القدس الشرقية، مما أعاق جهود السلام وزاد من إحباط الفلسطينيين. تزامنت هذه الفترة مع زيادة في الاحتجاجات الفلسطينية ضد الاستيطان.</a:t>
            </a:r>
            <a:endParaRPr lang="en-US" dirty="0">
              <a:solidFill>
                <a:schemeClr val="bg1"/>
              </a:solidFill>
            </a:endParaRPr>
          </a:p>
        </p:txBody>
      </p:sp>
      <p:grpSp>
        <p:nvGrpSpPr>
          <p:cNvPr id="23" name="Group 22">
            <a:extLst>
              <a:ext uri="{FF2B5EF4-FFF2-40B4-BE49-F238E27FC236}">
                <a16:creationId xmlns:a16="http://schemas.microsoft.com/office/drawing/2014/main" id="{2CBD7649-76BD-9644-50F3-E0AB9B1466E9}"/>
              </a:ext>
            </a:extLst>
          </p:cNvPr>
          <p:cNvGrpSpPr/>
          <p:nvPr/>
        </p:nvGrpSpPr>
        <p:grpSpPr>
          <a:xfrm>
            <a:off x="-10489415" y="1142582"/>
            <a:ext cx="21298030" cy="573761"/>
            <a:chOff x="848248" y="1157482"/>
            <a:chExt cx="21298030" cy="573761"/>
          </a:xfrm>
        </p:grpSpPr>
        <p:grpSp>
          <p:nvGrpSpPr>
            <p:cNvPr id="26" name="Group 25">
              <a:extLst>
                <a:ext uri="{FF2B5EF4-FFF2-40B4-BE49-F238E27FC236}">
                  <a16:creationId xmlns:a16="http://schemas.microsoft.com/office/drawing/2014/main" id="{0104DCFF-65EF-2842-0B9A-034EF7CAE894}"/>
                </a:ext>
              </a:extLst>
            </p:cNvPr>
            <p:cNvGrpSpPr/>
            <p:nvPr/>
          </p:nvGrpSpPr>
          <p:grpSpPr>
            <a:xfrm>
              <a:off x="848248" y="1157482"/>
              <a:ext cx="9987737" cy="573761"/>
              <a:chOff x="848248" y="1157482"/>
              <a:chExt cx="9987737" cy="573761"/>
            </a:xfrm>
          </p:grpSpPr>
          <p:sp>
            <p:nvSpPr>
              <p:cNvPr id="43" name="Rectangle 42">
                <a:extLst>
                  <a:ext uri="{FF2B5EF4-FFF2-40B4-BE49-F238E27FC236}">
                    <a16:creationId xmlns:a16="http://schemas.microsoft.com/office/drawing/2014/main" id="{6FAD993A-E496-426A-0540-AD149F81F257}"/>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1920-1948</a:t>
                </a:r>
              </a:p>
            </p:txBody>
          </p:sp>
          <p:sp>
            <p:nvSpPr>
              <p:cNvPr id="44" name="Rectangle 43">
                <a:extLst>
                  <a:ext uri="{FF2B5EF4-FFF2-40B4-BE49-F238E27FC236}">
                    <a16:creationId xmlns:a16="http://schemas.microsoft.com/office/drawing/2014/main" id="{5AD6E0C4-A8F6-090B-BD73-2B0C9FB9B89B}"/>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1948</a:t>
                </a:r>
              </a:p>
            </p:txBody>
          </p:sp>
          <p:sp>
            <p:nvSpPr>
              <p:cNvPr id="45" name="Rectangle 44">
                <a:extLst>
                  <a:ext uri="{FF2B5EF4-FFF2-40B4-BE49-F238E27FC236}">
                    <a16:creationId xmlns:a16="http://schemas.microsoft.com/office/drawing/2014/main" id="{010B5ED2-608D-7350-F87B-D57DC629239B}"/>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Aharoni" panose="02010803020104030203" pitchFamily="2" charset="-79"/>
                    <a:cs typeface="Aharoni" panose="02010803020104030203" pitchFamily="2" charset="-79"/>
                  </a:rPr>
                  <a:t>1967</a:t>
                </a:r>
                <a:endParaRPr lang="en-US" sz="3200" b="1" dirty="0">
                  <a:solidFill>
                    <a:schemeClr val="tx1"/>
                  </a:solidFill>
                  <a:latin typeface="Aharoni" panose="02010803020104030203" pitchFamily="2" charset="-79"/>
                  <a:cs typeface="Aharoni" panose="02010803020104030203" pitchFamily="2" charset="-79"/>
                </a:endParaRPr>
              </a:p>
            </p:txBody>
          </p:sp>
        </p:grpSp>
        <p:grpSp>
          <p:nvGrpSpPr>
            <p:cNvPr id="36" name="Group 35">
              <a:extLst>
                <a:ext uri="{FF2B5EF4-FFF2-40B4-BE49-F238E27FC236}">
                  <a16:creationId xmlns:a16="http://schemas.microsoft.com/office/drawing/2014/main" id="{79AF8A80-F790-9EB2-A550-4CFE7670A1BA}"/>
                </a:ext>
              </a:extLst>
            </p:cNvPr>
            <p:cNvGrpSpPr/>
            <p:nvPr/>
          </p:nvGrpSpPr>
          <p:grpSpPr>
            <a:xfrm>
              <a:off x="12158541" y="1157482"/>
              <a:ext cx="9987737" cy="573761"/>
              <a:chOff x="848248" y="1157482"/>
              <a:chExt cx="9987737" cy="573761"/>
            </a:xfrm>
          </p:grpSpPr>
          <p:sp>
            <p:nvSpPr>
              <p:cNvPr id="38" name="Rectangle 37">
                <a:extLst>
                  <a:ext uri="{FF2B5EF4-FFF2-40B4-BE49-F238E27FC236}">
                    <a16:creationId xmlns:a16="http://schemas.microsoft.com/office/drawing/2014/main" id="{E0533C03-FDF9-8F78-B4DC-53137F5FFCCC}"/>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1980s</a:t>
                </a:r>
              </a:p>
            </p:txBody>
          </p:sp>
          <p:sp>
            <p:nvSpPr>
              <p:cNvPr id="39" name="Rectangle 38">
                <a:extLst>
                  <a:ext uri="{FF2B5EF4-FFF2-40B4-BE49-F238E27FC236}">
                    <a16:creationId xmlns:a16="http://schemas.microsoft.com/office/drawing/2014/main" id="{3859644F-CE42-66C6-6471-7639635FCD14}"/>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haroni" panose="02010803020104030203" pitchFamily="2" charset="-79"/>
                    <a:cs typeface="Aharoni" panose="02010803020104030203" pitchFamily="2" charset="-79"/>
                  </a:rPr>
                  <a:t>1990s</a:t>
                </a:r>
              </a:p>
            </p:txBody>
          </p:sp>
          <p:sp>
            <p:nvSpPr>
              <p:cNvPr id="40" name="Rectangle 39">
                <a:extLst>
                  <a:ext uri="{FF2B5EF4-FFF2-40B4-BE49-F238E27FC236}">
                    <a16:creationId xmlns:a16="http://schemas.microsoft.com/office/drawing/2014/main" id="{DDC2B9AF-325E-0E97-1C64-43F2D5B15F20}"/>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sp>
            <p:nvSpPr>
              <p:cNvPr id="42" name="Rectangle 41">
                <a:extLst>
                  <a:ext uri="{FF2B5EF4-FFF2-40B4-BE49-F238E27FC236}">
                    <a16:creationId xmlns:a16="http://schemas.microsoft.com/office/drawing/2014/main" id="{6389635C-55C0-F492-23A9-D758C95BD6FF}"/>
                  </a:ext>
                </a:extLst>
              </p:cNvPr>
              <p:cNvSpPr/>
              <p:nvPr/>
            </p:nvSpPr>
            <p:spPr>
              <a:xfrm rot="10800000" flipV="1">
                <a:off x="8333141"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2000-2010</a:t>
                </a:r>
              </a:p>
            </p:txBody>
          </p:sp>
        </p:grpSp>
      </p:grpSp>
    </p:spTree>
    <p:extLst>
      <p:ext uri="{BB962C8B-B14F-4D97-AF65-F5344CB8AC3E}">
        <p14:creationId xmlns:p14="http://schemas.microsoft.com/office/powerpoint/2010/main" val="41266425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0262837F-6B81-C8ED-B193-FDE0A25DEA2F}"/>
              </a:ext>
            </a:extLst>
          </p:cNvPr>
          <p:cNvGrpSpPr/>
          <p:nvPr/>
        </p:nvGrpSpPr>
        <p:grpSpPr>
          <a:xfrm>
            <a:off x="-10489415" y="1142582"/>
            <a:ext cx="26048928" cy="573761"/>
            <a:chOff x="848248" y="1157482"/>
            <a:chExt cx="26048928" cy="573761"/>
          </a:xfrm>
        </p:grpSpPr>
        <p:grpSp>
          <p:nvGrpSpPr>
            <p:cNvPr id="40" name="Group 39">
              <a:extLst>
                <a:ext uri="{FF2B5EF4-FFF2-40B4-BE49-F238E27FC236}">
                  <a16:creationId xmlns:a16="http://schemas.microsoft.com/office/drawing/2014/main" id="{8D3B05E0-2F57-B249-40DD-15BC74D1B70A}"/>
                </a:ext>
              </a:extLst>
            </p:cNvPr>
            <p:cNvGrpSpPr/>
            <p:nvPr/>
          </p:nvGrpSpPr>
          <p:grpSpPr>
            <a:xfrm>
              <a:off x="848248" y="1157482"/>
              <a:ext cx="9987737" cy="573761"/>
              <a:chOff x="848248" y="1157482"/>
              <a:chExt cx="9987737" cy="573761"/>
            </a:xfrm>
          </p:grpSpPr>
          <p:sp>
            <p:nvSpPr>
              <p:cNvPr id="47" name="Rectangle 46">
                <a:extLst>
                  <a:ext uri="{FF2B5EF4-FFF2-40B4-BE49-F238E27FC236}">
                    <a16:creationId xmlns:a16="http://schemas.microsoft.com/office/drawing/2014/main" id="{86A36ED7-E7CD-5778-806B-001BFB692E43}"/>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1920-1948</a:t>
                </a:r>
              </a:p>
            </p:txBody>
          </p:sp>
          <p:sp>
            <p:nvSpPr>
              <p:cNvPr id="48" name="Rectangle 47">
                <a:extLst>
                  <a:ext uri="{FF2B5EF4-FFF2-40B4-BE49-F238E27FC236}">
                    <a16:creationId xmlns:a16="http://schemas.microsoft.com/office/drawing/2014/main" id="{371D1D10-E068-2C67-857D-2D6EDF892E1B}"/>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1948</a:t>
                </a:r>
              </a:p>
            </p:txBody>
          </p:sp>
          <p:sp>
            <p:nvSpPr>
              <p:cNvPr id="49" name="Rectangle 48">
                <a:extLst>
                  <a:ext uri="{FF2B5EF4-FFF2-40B4-BE49-F238E27FC236}">
                    <a16:creationId xmlns:a16="http://schemas.microsoft.com/office/drawing/2014/main" id="{BB988307-74B5-C4BF-F6D9-FB574FDA0084}"/>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Aharoni" panose="02010803020104030203" pitchFamily="2" charset="-79"/>
                    <a:cs typeface="Aharoni" panose="02010803020104030203" pitchFamily="2" charset="-79"/>
                  </a:rPr>
                  <a:t>1967</a:t>
                </a:r>
                <a:endParaRPr lang="en-US" sz="3200" b="1" dirty="0">
                  <a:solidFill>
                    <a:schemeClr val="tx1"/>
                  </a:solidFill>
                  <a:latin typeface="Aharoni" panose="02010803020104030203" pitchFamily="2" charset="-79"/>
                  <a:cs typeface="Aharoni" panose="02010803020104030203" pitchFamily="2" charset="-79"/>
                </a:endParaRPr>
              </a:p>
            </p:txBody>
          </p:sp>
        </p:grpSp>
        <p:grpSp>
          <p:nvGrpSpPr>
            <p:cNvPr id="42" name="Group 41">
              <a:extLst>
                <a:ext uri="{FF2B5EF4-FFF2-40B4-BE49-F238E27FC236}">
                  <a16:creationId xmlns:a16="http://schemas.microsoft.com/office/drawing/2014/main" id="{4D974581-AF29-288C-3642-F45EBAF24CC2}"/>
                </a:ext>
              </a:extLst>
            </p:cNvPr>
            <p:cNvGrpSpPr/>
            <p:nvPr/>
          </p:nvGrpSpPr>
          <p:grpSpPr>
            <a:xfrm>
              <a:off x="12158541" y="1157482"/>
              <a:ext cx="14738635" cy="573761"/>
              <a:chOff x="848248" y="1157482"/>
              <a:chExt cx="14738635" cy="573761"/>
            </a:xfrm>
          </p:grpSpPr>
          <p:sp>
            <p:nvSpPr>
              <p:cNvPr id="43" name="Rectangle 42">
                <a:extLst>
                  <a:ext uri="{FF2B5EF4-FFF2-40B4-BE49-F238E27FC236}">
                    <a16:creationId xmlns:a16="http://schemas.microsoft.com/office/drawing/2014/main" id="{1B317FC9-6F52-ED19-671B-63958B0D9415}"/>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1980s</a:t>
                </a:r>
              </a:p>
            </p:txBody>
          </p:sp>
          <p:sp>
            <p:nvSpPr>
              <p:cNvPr id="44" name="Rectangle 43">
                <a:extLst>
                  <a:ext uri="{FF2B5EF4-FFF2-40B4-BE49-F238E27FC236}">
                    <a16:creationId xmlns:a16="http://schemas.microsoft.com/office/drawing/2014/main" id="{FFC3F3FB-1A45-332D-F84A-C851D82B76ED}"/>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1990s</a:t>
                </a:r>
              </a:p>
            </p:txBody>
          </p:sp>
          <p:sp>
            <p:nvSpPr>
              <p:cNvPr id="45" name="Rectangle 44">
                <a:extLst>
                  <a:ext uri="{FF2B5EF4-FFF2-40B4-BE49-F238E27FC236}">
                    <a16:creationId xmlns:a16="http://schemas.microsoft.com/office/drawing/2014/main" id="{E653C2D7-D179-96BC-D8F4-4DC3AEDD2EB5}"/>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sp>
            <p:nvSpPr>
              <p:cNvPr id="46" name="Rectangle 45">
                <a:extLst>
                  <a:ext uri="{FF2B5EF4-FFF2-40B4-BE49-F238E27FC236}">
                    <a16:creationId xmlns:a16="http://schemas.microsoft.com/office/drawing/2014/main" id="{9B958BA0-03D8-1607-04E1-70F6C01AA914}"/>
                  </a:ext>
                </a:extLst>
              </p:cNvPr>
              <p:cNvSpPr/>
              <p:nvPr/>
            </p:nvSpPr>
            <p:spPr>
              <a:xfrm rot="10800000" flipV="1">
                <a:off x="8333141"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haroni" panose="02010803020104030203" pitchFamily="2" charset="-79"/>
                    <a:cs typeface="Aharoni" panose="02010803020104030203" pitchFamily="2" charset="-79"/>
                  </a:rPr>
                  <a:t>2000-20</a:t>
                </a:r>
                <a:r>
                  <a:rPr lang="ar-QA" sz="3200" b="1" dirty="0">
                    <a:solidFill>
                      <a:schemeClr val="tx1"/>
                    </a:solidFill>
                    <a:latin typeface="Aharoni" panose="02010803020104030203" pitchFamily="2" charset="-79"/>
                    <a:cs typeface="Aharoni" panose="02010803020104030203" pitchFamily="2" charset="-79"/>
                  </a:rPr>
                  <a:t>08</a:t>
                </a:r>
                <a:endParaRPr lang="en-US" sz="3200" b="1" dirty="0">
                  <a:solidFill>
                    <a:schemeClr val="tx1"/>
                  </a:solidFill>
                  <a:latin typeface="Aharoni" panose="02010803020104030203" pitchFamily="2" charset="-79"/>
                  <a:cs typeface="Aharoni" panose="02010803020104030203" pitchFamily="2" charset="-79"/>
                </a:endParaRPr>
              </a:p>
            </p:txBody>
          </p:sp>
          <p:sp>
            <p:nvSpPr>
              <p:cNvPr id="50" name="Rectangle 49">
                <a:extLst>
                  <a:ext uri="{FF2B5EF4-FFF2-40B4-BE49-F238E27FC236}">
                    <a16:creationId xmlns:a16="http://schemas.microsoft.com/office/drawing/2014/main" id="{E0775BC8-84C4-F654-52BE-F1C5A2CBF530}"/>
                  </a:ext>
                </a:extLst>
              </p:cNvPr>
              <p:cNvSpPr/>
              <p:nvPr/>
            </p:nvSpPr>
            <p:spPr>
              <a:xfrm rot="10800000" flipV="1">
                <a:off x="13219379"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QA" sz="3200" b="1" dirty="0">
                    <a:solidFill>
                      <a:schemeClr val="tx1"/>
                    </a:solidFill>
                    <a:latin typeface="Aharoni" panose="02010803020104030203" pitchFamily="2" charset="-79"/>
                    <a:cs typeface="Aharoni" panose="02010803020104030203" pitchFamily="2" charset="-79"/>
                  </a:rPr>
                  <a:t>2008-2024</a:t>
                </a:r>
                <a:endParaRPr lang="en-US" sz="3200" b="1" dirty="0">
                  <a:solidFill>
                    <a:schemeClr val="tx1"/>
                  </a:solidFill>
                  <a:latin typeface="Aharoni" panose="02010803020104030203" pitchFamily="2" charset="-79"/>
                  <a:cs typeface="Aharoni" panose="02010803020104030203" pitchFamily="2" charset="-79"/>
                </a:endParaRPr>
              </a:p>
            </p:txBody>
          </p:sp>
        </p:grpSp>
      </p:gr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2"/>
          <a:srcRect l="29186" t="19929" r="29185" b="22737"/>
          <a:stretch/>
        </p:blipFill>
        <p:spPr>
          <a:xfrm>
            <a:off x="14202792" y="2325413"/>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574196" y="212301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060DA915-C212-8040-FF57-A0B6B8D76707}"/>
              </a:ext>
            </a:extLst>
          </p:cNvPr>
          <p:cNvSpPr/>
          <p:nvPr/>
        </p:nvSpPr>
        <p:spPr>
          <a:xfrm>
            <a:off x="12423521" y="7912222"/>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950A185-37E3-4B7E-26E5-99A145ABE8ED}"/>
              </a:ext>
            </a:extLst>
          </p:cNvPr>
          <p:cNvSpPr txBox="1"/>
          <p:nvPr/>
        </p:nvSpPr>
        <p:spPr>
          <a:xfrm>
            <a:off x="7184885" y="7681390"/>
            <a:ext cx="2275245" cy="461665"/>
          </a:xfrm>
          <a:prstGeom prst="rect">
            <a:avLst/>
          </a:prstGeom>
          <a:noFill/>
        </p:spPr>
        <p:txBody>
          <a:bodyPr wrap="square">
            <a:spAutoFit/>
          </a:bodyPr>
          <a:lstStyle/>
          <a:p>
            <a:pPr algn="r"/>
            <a:r>
              <a:rPr lang="ar-SA" sz="2400" dirty="0">
                <a:solidFill>
                  <a:schemeClr val="bg1"/>
                </a:solidFill>
              </a:rPr>
              <a:t>وعد بلفور </a:t>
            </a:r>
            <a:r>
              <a:rPr lang="ar-SA" sz="2400" dirty="0">
                <a:solidFill>
                  <a:srgbClr val="C00000"/>
                </a:solidFill>
              </a:rPr>
              <a:t>1917</a:t>
            </a:r>
            <a:endParaRPr lang="en-US" sz="2400" dirty="0">
              <a:solidFill>
                <a:srgbClr val="C00000"/>
              </a:solidFill>
            </a:endParaRPr>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Extract 34">
            <a:extLst>
              <a:ext uri="{FF2B5EF4-FFF2-40B4-BE49-F238E27FC236}">
                <a16:creationId xmlns:a16="http://schemas.microsoft.com/office/drawing/2014/main" id="{85780842-5366-C789-8DB1-751EEED42A23}"/>
              </a:ext>
            </a:extLst>
          </p:cNvPr>
          <p:cNvSpPr/>
          <p:nvPr/>
        </p:nvSpPr>
        <p:spPr>
          <a:xfrm>
            <a:off x="9031718" y="1675634"/>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a:extLst>
              <a:ext uri="{FF2B5EF4-FFF2-40B4-BE49-F238E27FC236}">
                <a16:creationId xmlns:a16="http://schemas.microsoft.com/office/drawing/2014/main" id="{21090028-529E-EC1B-3780-563A8B10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355946" y="2690906"/>
            <a:ext cx="5196054" cy="3474862"/>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A1AAE77-44E6-6030-1BDE-AA2918D5B920}"/>
              </a:ext>
            </a:extLst>
          </p:cNvPr>
          <p:cNvSpPr txBox="1"/>
          <p:nvPr/>
        </p:nvSpPr>
        <p:spPr>
          <a:xfrm>
            <a:off x="1058401" y="2844225"/>
            <a:ext cx="4435430" cy="584775"/>
          </a:xfrm>
          <a:prstGeom prst="rect">
            <a:avLst/>
          </a:prstGeom>
          <a:noFill/>
        </p:spPr>
        <p:txBody>
          <a:bodyPr wrap="square">
            <a:spAutoFit/>
          </a:bodyPr>
          <a:lstStyle/>
          <a:p>
            <a:pPr algn="r"/>
            <a:r>
              <a:rPr lang="ar-SA" sz="3200" dirty="0">
                <a:solidFill>
                  <a:schemeClr val="bg1"/>
                </a:solidFill>
              </a:rPr>
              <a:t>الانتفاضة الثانية وتأزم العلاقات</a:t>
            </a:r>
            <a:endParaRPr lang="ar-SA" sz="3200" b="1" dirty="0">
              <a:solidFill>
                <a:schemeClr val="bg1"/>
              </a:solidFill>
            </a:endParaRPr>
          </a:p>
        </p:txBody>
      </p:sp>
      <p:sp>
        <p:nvSpPr>
          <p:cNvPr id="41" name="TextBox 40">
            <a:extLst>
              <a:ext uri="{FF2B5EF4-FFF2-40B4-BE49-F238E27FC236}">
                <a16:creationId xmlns:a16="http://schemas.microsoft.com/office/drawing/2014/main" id="{D76C809A-33D7-C0F5-DA51-2E01261C0492}"/>
              </a:ext>
            </a:extLst>
          </p:cNvPr>
          <p:cNvSpPr txBox="1"/>
          <p:nvPr/>
        </p:nvSpPr>
        <p:spPr>
          <a:xfrm>
            <a:off x="558800" y="3381781"/>
            <a:ext cx="5248673" cy="1477328"/>
          </a:xfrm>
          <a:prstGeom prst="rect">
            <a:avLst/>
          </a:prstGeom>
          <a:noFill/>
        </p:spPr>
        <p:txBody>
          <a:bodyPr wrap="square">
            <a:spAutoFit/>
          </a:bodyPr>
          <a:lstStyle/>
          <a:p>
            <a:pPr algn="r"/>
            <a:r>
              <a:rPr lang="ar-SA" dirty="0">
                <a:solidFill>
                  <a:schemeClr val="bg1"/>
                </a:solidFill>
              </a:rPr>
              <a:t>مع بدء الانتفاضة الثانية في عام 2000، تصاعدت الأعمال العدائية بشكل كبير. استمرت الأنشطة الاستيطانية دون توقف، وشهدت هذه الفترة تدهورًا كبيرًا في العلاقات بين الفلسطينيين والإسرائيليين. تم بناء جدار الفصل الذي أثر بشكل كبير على الفلسطينيين، حيث تم فصل العديد منهم عن أراضيهم.</a:t>
            </a:r>
            <a:endParaRPr lang="en-US" dirty="0">
              <a:solidFill>
                <a:schemeClr val="bg1"/>
              </a:solidFill>
            </a:endParaRPr>
          </a:p>
        </p:txBody>
      </p:sp>
    </p:spTree>
    <p:extLst>
      <p:ext uri="{BB962C8B-B14F-4D97-AF65-F5344CB8AC3E}">
        <p14:creationId xmlns:p14="http://schemas.microsoft.com/office/powerpoint/2010/main" val="24486272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2B2F36E-903C-5A2E-615A-9DB53591CB09}"/>
              </a:ext>
            </a:extLst>
          </p:cNvPr>
          <p:cNvGrpSpPr/>
          <p:nvPr/>
        </p:nvGrpSpPr>
        <p:grpSpPr>
          <a:xfrm>
            <a:off x="-18686931" y="1174194"/>
            <a:ext cx="26048928" cy="573761"/>
            <a:chOff x="848248" y="1157482"/>
            <a:chExt cx="26048928" cy="573761"/>
          </a:xfrm>
        </p:grpSpPr>
        <p:grpSp>
          <p:nvGrpSpPr>
            <p:cNvPr id="50" name="Group 49">
              <a:extLst>
                <a:ext uri="{FF2B5EF4-FFF2-40B4-BE49-F238E27FC236}">
                  <a16:creationId xmlns:a16="http://schemas.microsoft.com/office/drawing/2014/main" id="{8A7B0399-ABF5-B8D6-DCA9-E92B82EBD2BD}"/>
                </a:ext>
              </a:extLst>
            </p:cNvPr>
            <p:cNvGrpSpPr/>
            <p:nvPr/>
          </p:nvGrpSpPr>
          <p:grpSpPr>
            <a:xfrm>
              <a:off x="848248" y="1157482"/>
              <a:ext cx="9987737" cy="573761"/>
              <a:chOff x="848248" y="1157482"/>
              <a:chExt cx="9987737" cy="573761"/>
            </a:xfrm>
          </p:grpSpPr>
          <p:sp>
            <p:nvSpPr>
              <p:cNvPr id="57" name="Rectangle 56">
                <a:extLst>
                  <a:ext uri="{FF2B5EF4-FFF2-40B4-BE49-F238E27FC236}">
                    <a16:creationId xmlns:a16="http://schemas.microsoft.com/office/drawing/2014/main" id="{5BEEED2B-4ED8-A4B9-6C7F-2CB070209B1C}"/>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1920-1948</a:t>
                </a:r>
              </a:p>
            </p:txBody>
          </p:sp>
          <p:sp>
            <p:nvSpPr>
              <p:cNvPr id="58" name="Rectangle 57">
                <a:extLst>
                  <a:ext uri="{FF2B5EF4-FFF2-40B4-BE49-F238E27FC236}">
                    <a16:creationId xmlns:a16="http://schemas.microsoft.com/office/drawing/2014/main" id="{5167CB93-A3C5-92AA-D0B4-29F4EE4C70C6}"/>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1948</a:t>
                </a:r>
              </a:p>
            </p:txBody>
          </p:sp>
          <p:sp>
            <p:nvSpPr>
              <p:cNvPr id="59" name="Rectangle 58">
                <a:extLst>
                  <a:ext uri="{FF2B5EF4-FFF2-40B4-BE49-F238E27FC236}">
                    <a16:creationId xmlns:a16="http://schemas.microsoft.com/office/drawing/2014/main" id="{954EF4E3-40A2-9A82-F24B-C863CC275B0E}"/>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Aharoni" panose="02010803020104030203" pitchFamily="2" charset="-79"/>
                    <a:cs typeface="Aharoni" panose="02010803020104030203" pitchFamily="2" charset="-79"/>
                  </a:rPr>
                  <a:t>1967</a:t>
                </a:r>
                <a:endParaRPr lang="en-US" sz="3200" b="1" dirty="0">
                  <a:solidFill>
                    <a:schemeClr val="tx1"/>
                  </a:solidFill>
                  <a:latin typeface="Aharoni" panose="02010803020104030203" pitchFamily="2" charset="-79"/>
                  <a:cs typeface="Aharoni" panose="02010803020104030203" pitchFamily="2" charset="-79"/>
                </a:endParaRPr>
              </a:p>
            </p:txBody>
          </p:sp>
        </p:grpSp>
        <p:grpSp>
          <p:nvGrpSpPr>
            <p:cNvPr id="51" name="Group 50">
              <a:extLst>
                <a:ext uri="{FF2B5EF4-FFF2-40B4-BE49-F238E27FC236}">
                  <a16:creationId xmlns:a16="http://schemas.microsoft.com/office/drawing/2014/main" id="{FF7B0326-B911-D938-4AF1-3E39E55C5A8E}"/>
                </a:ext>
              </a:extLst>
            </p:cNvPr>
            <p:cNvGrpSpPr/>
            <p:nvPr/>
          </p:nvGrpSpPr>
          <p:grpSpPr>
            <a:xfrm>
              <a:off x="12158541" y="1157482"/>
              <a:ext cx="14738635" cy="573761"/>
              <a:chOff x="848248" y="1157482"/>
              <a:chExt cx="14738635" cy="573761"/>
            </a:xfrm>
          </p:grpSpPr>
          <p:sp>
            <p:nvSpPr>
              <p:cNvPr id="52" name="Rectangle 51">
                <a:extLst>
                  <a:ext uri="{FF2B5EF4-FFF2-40B4-BE49-F238E27FC236}">
                    <a16:creationId xmlns:a16="http://schemas.microsoft.com/office/drawing/2014/main" id="{B0DEB944-7BD7-A9F6-E5EA-4AC01C8D63EB}"/>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1980s</a:t>
                </a:r>
              </a:p>
            </p:txBody>
          </p:sp>
          <p:sp>
            <p:nvSpPr>
              <p:cNvPr id="53" name="Rectangle 52">
                <a:extLst>
                  <a:ext uri="{FF2B5EF4-FFF2-40B4-BE49-F238E27FC236}">
                    <a16:creationId xmlns:a16="http://schemas.microsoft.com/office/drawing/2014/main" id="{0C93E5C6-5AB0-C1EF-9AE8-E206A9647BD6}"/>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1990s</a:t>
                </a:r>
              </a:p>
            </p:txBody>
          </p:sp>
          <p:sp>
            <p:nvSpPr>
              <p:cNvPr id="54" name="Rectangle 53">
                <a:extLst>
                  <a:ext uri="{FF2B5EF4-FFF2-40B4-BE49-F238E27FC236}">
                    <a16:creationId xmlns:a16="http://schemas.microsoft.com/office/drawing/2014/main" id="{EBFEF4FB-63AF-762D-EA24-144F7D535E1F}"/>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sp>
            <p:nvSpPr>
              <p:cNvPr id="55" name="Rectangle 54">
                <a:extLst>
                  <a:ext uri="{FF2B5EF4-FFF2-40B4-BE49-F238E27FC236}">
                    <a16:creationId xmlns:a16="http://schemas.microsoft.com/office/drawing/2014/main" id="{16788612-8712-1918-3854-54985F5AA6A0}"/>
                  </a:ext>
                </a:extLst>
              </p:cNvPr>
              <p:cNvSpPr/>
              <p:nvPr/>
            </p:nvSpPr>
            <p:spPr>
              <a:xfrm rot="10800000" flipV="1">
                <a:off x="8333141"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2000-20</a:t>
                </a:r>
                <a:r>
                  <a:rPr lang="ar-QA" sz="2000" b="1" dirty="0">
                    <a:solidFill>
                      <a:schemeClr val="tx1">
                        <a:lumMod val="75000"/>
                        <a:lumOff val="25000"/>
                      </a:schemeClr>
                    </a:solidFill>
                    <a:latin typeface="Aharoni" panose="020F0502020204030204" pitchFamily="2" charset="-79"/>
                    <a:cs typeface="Aharoni" panose="020F0502020204030204" pitchFamily="2" charset="-79"/>
                  </a:rPr>
                  <a:t>08</a:t>
                </a: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sp>
            <p:nvSpPr>
              <p:cNvPr id="56" name="Rectangle 55">
                <a:extLst>
                  <a:ext uri="{FF2B5EF4-FFF2-40B4-BE49-F238E27FC236}">
                    <a16:creationId xmlns:a16="http://schemas.microsoft.com/office/drawing/2014/main" id="{6779CAB2-A094-A13B-6FBA-0B6A39FCBCCE}"/>
                  </a:ext>
                </a:extLst>
              </p:cNvPr>
              <p:cNvSpPr/>
              <p:nvPr/>
            </p:nvSpPr>
            <p:spPr>
              <a:xfrm rot="10800000" flipV="1">
                <a:off x="13219379"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QA" sz="4400" b="1" dirty="0">
                    <a:solidFill>
                      <a:schemeClr val="tx1"/>
                    </a:solidFill>
                    <a:latin typeface="Aharoni" panose="02010803020104030203" pitchFamily="2" charset="-79"/>
                    <a:cs typeface="Aharoni" panose="02010803020104030203" pitchFamily="2" charset="-79"/>
                  </a:rPr>
                  <a:t>2008-2024</a:t>
                </a:r>
                <a:endParaRPr lang="en-US" sz="4400" b="1" dirty="0">
                  <a:solidFill>
                    <a:schemeClr val="tx1"/>
                  </a:solidFill>
                  <a:latin typeface="Aharoni" panose="02010803020104030203" pitchFamily="2" charset="-79"/>
                  <a:cs typeface="Aharoni" panose="02010803020104030203" pitchFamily="2" charset="-79"/>
                </a:endParaRPr>
              </a:p>
            </p:txBody>
          </p:sp>
        </p:grpSp>
      </p:gr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2"/>
          <a:srcRect l="29186" t="19929" r="29185" b="22737"/>
          <a:stretch/>
        </p:blipFill>
        <p:spPr>
          <a:xfrm>
            <a:off x="14202792" y="2325413"/>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574196" y="212301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060DA915-C212-8040-FF57-A0B6B8D76707}"/>
              </a:ext>
            </a:extLst>
          </p:cNvPr>
          <p:cNvSpPr/>
          <p:nvPr/>
        </p:nvSpPr>
        <p:spPr>
          <a:xfrm>
            <a:off x="12423521" y="7912222"/>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950A185-37E3-4B7E-26E5-99A145ABE8ED}"/>
              </a:ext>
            </a:extLst>
          </p:cNvPr>
          <p:cNvSpPr txBox="1"/>
          <p:nvPr/>
        </p:nvSpPr>
        <p:spPr>
          <a:xfrm>
            <a:off x="7184885" y="7681390"/>
            <a:ext cx="2275245" cy="461665"/>
          </a:xfrm>
          <a:prstGeom prst="rect">
            <a:avLst/>
          </a:prstGeom>
          <a:noFill/>
        </p:spPr>
        <p:txBody>
          <a:bodyPr wrap="square">
            <a:spAutoFit/>
          </a:bodyPr>
          <a:lstStyle/>
          <a:p>
            <a:pPr algn="r"/>
            <a:r>
              <a:rPr lang="ar-SA" sz="2400" dirty="0">
                <a:solidFill>
                  <a:schemeClr val="bg1"/>
                </a:solidFill>
              </a:rPr>
              <a:t>وعد بلفور </a:t>
            </a:r>
            <a:r>
              <a:rPr lang="ar-SA" sz="2400" dirty="0">
                <a:solidFill>
                  <a:srgbClr val="C00000"/>
                </a:solidFill>
              </a:rPr>
              <a:t>1917</a:t>
            </a:r>
            <a:endParaRPr lang="en-US" sz="2400" dirty="0">
              <a:solidFill>
                <a:srgbClr val="C00000"/>
              </a:solidFill>
            </a:endParaRPr>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Extract 34">
            <a:extLst>
              <a:ext uri="{FF2B5EF4-FFF2-40B4-BE49-F238E27FC236}">
                <a16:creationId xmlns:a16="http://schemas.microsoft.com/office/drawing/2014/main" id="{85780842-5366-C789-8DB1-751EEED42A23}"/>
              </a:ext>
            </a:extLst>
          </p:cNvPr>
          <p:cNvSpPr/>
          <p:nvPr/>
        </p:nvSpPr>
        <p:spPr>
          <a:xfrm>
            <a:off x="5763120" y="1744319"/>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a:extLst>
              <a:ext uri="{FF2B5EF4-FFF2-40B4-BE49-F238E27FC236}">
                <a16:creationId xmlns:a16="http://schemas.microsoft.com/office/drawing/2014/main" id="{21090028-529E-EC1B-3780-563A8B10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355946" y="2701732"/>
            <a:ext cx="5196054" cy="3453210"/>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A1AAE77-44E6-6030-1BDE-AA2918D5B920}"/>
              </a:ext>
            </a:extLst>
          </p:cNvPr>
          <p:cNvSpPr txBox="1"/>
          <p:nvPr/>
        </p:nvSpPr>
        <p:spPr>
          <a:xfrm>
            <a:off x="1193152" y="2281557"/>
            <a:ext cx="4706538" cy="1077218"/>
          </a:xfrm>
          <a:prstGeom prst="rect">
            <a:avLst/>
          </a:prstGeom>
          <a:noFill/>
        </p:spPr>
        <p:txBody>
          <a:bodyPr wrap="square">
            <a:spAutoFit/>
          </a:bodyPr>
          <a:lstStyle/>
          <a:p>
            <a:pPr algn="r"/>
            <a:r>
              <a:rPr lang="ar-SA" sz="3200" b="1" dirty="0">
                <a:solidFill>
                  <a:schemeClr val="bg1"/>
                </a:solidFill>
              </a:rPr>
              <a:t>التصعيدات في الصراع الفلسطيني الإسرائيلي منذ 2008</a:t>
            </a:r>
          </a:p>
        </p:txBody>
      </p:sp>
      <p:sp>
        <p:nvSpPr>
          <p:cNvPr id="41" name="TextBox 40">
            <a:extLst>
              <a:ext uri="{FF2B5EF4-FFF2-40B4-BE49-F238E27FC236}">
                <a16:creationId xmlns:a16="http://schemas.microsoft.com/office/drawing/2014/main" id="{D76C809A-33D7-C0F5-DA51-2E01261C0492}"/>
              </a:ext>
            </a:extLst>
          </p:cNvPr>
          <p:cNvSpPr txBox="1"/>
          <p:nvPr/>
        </p:nvSpPr>
        <p:spPr>
          <a:xfrm>
            <a:off x="558800" y="3381781"/>
            <a:ext cx="5248673" cy="2862322"/>
          </a:xfrm>
          <a:prstGeom prst="rect">
            <a:avLst/>
          </a:prstGeom>
          <a:noFill/>
        </p:spPr>
        <p:txBody>
          <a:bodyPr wrap="square">
            <a:spAutoFit/>
          </a:bodyPr>
          <a:lstStyle/>
          <a:p>
            <a:pPr algn="r"/>
            <a:r>
              <a:rPr lang="ar-SA" dirty="0">
                <a:solidFill>
                  <a:schemeClr val="bg1"/>
                </a:solidFill>
              </a:rPr>
              <a:t>منذ عام 2008، شهدت الحرب الفلسطينية الإسرائيلية عدة جولات من التصعيدات العسكرية، أبرزها ثلاث حروب كبيرة في 2008-2009، 2012، و2014، تسببت في دمار كبير ومقتل آلاف الفلسطينيين وعشرات الإسرائيليين. تتكرر التصعيدات نتيجة التوترات في غزة، القدس الشرقية، والضفة الغربية، خاصة حول المسجد الأقصى والاستيطان الإسرائيلي. رغم الوساطات المصرية لوقف إطلاق النار، لا تزال الأوضاع متوترة، مع غياب حلول سياسية ملموسة واستمرار الاشتباكات المتقطعة حتى اليوم.</a:t>
            </a:r>
            <a:endParaRPr lang="ar-QA" dirty="0">
              <a:solidFill>
                <a:schemeClr val="bg1"/>
              </a:solidFill>
            </a:endParaRPr>
          </a:p>
          <a:p>
            <a:pPr algn="r"/>
            <a:r>
              <a:rPr lang="ar-SA" dirty="0">
                <a:solidFill>
                  <a:schemeClr val="bg1"/>
                </a:solidFill>
              </a:rPr>
              <a:t>أعلنت إدارة ترامب عن "صفقة القرن" في عام 2020، التي شجعت على الاعتراف بالمستوطنات وزيادة الاستثمارات فيها.</a:t>
            </a:r>
            <a:endParaRPr lang="en-US" dirty="0">
              <a:solidFill>
                <a:schemeClr val="bg1"/>
              </a:solidFill>
            </a:endParaRPr>
          </a:p>
        </p:txBody>
      </p:sp>
      <p:sp>
        <p:nvSpPr>
          <p:cNvPr id="2050" name="TextBox 2049">
            <a:extLst>
              <a:ext uri="{FF2B5EF4-FFF2-40B4-BE49-F238E27FC236}">
                <a16:creationId xmlns:a16="http://schemas.microsoft.com/office/drawing/2014/main" id="{DC0C35A1-E594-C9E0-3671-EA1FC1F14B4F}"/>
              </a:ext>
            </a:extLst>
          </p:cNvPr>
          <p:cNvSpPr txBox="1"/>
          <p:nvPr/>
        </p:nvSpPr>
        <p:spPr>
          <a:xfrm>
            <a:off x="14543426" y="3243282"/>
            <a:ext cx="4736123" cy="1569660"/>
          </a:xfrm>
          <a:prstGeom prst="rect">
            <a:avLst/>
          </a:prstGeom>
          <a:noFill/>
        </p:spPr>
        <p:txBody>
          <a:bodyPr wrap="square" rtlCol="0">
            <a:spAutoFit/>
          </a:bodyPr>
          <a:lstStyle/>
          <a:p>
            <a:pPr algn="ctr"/>
            <a:r>
              <a:rPr lang="ar-SA" sz="4800" dirty="0">
                <a:solidFill>
                  <a:schemeClr val="bg1"/>
                </a:solidFill>
              </a:rPr>
              <a:t>الدول والمنظمات التي تساهم سلبا بالقضية.</a:t>
            </a:r>
            <a:endParaRPr lang="en-US" sz="4800" dirty="0">
              <a:solidFill>
                <a:schemeClr val="bg1"/>
              </a:solidFill>
            </a:endParaRPr>
          </a:p>
        </p:txBody>
      </p:sp>
    </p:spTree>
    <p:extLst>
      <p:ext uri="{BB962C8B-B14F-4D97-AF65-F5344CB8AC3E}">
        <p14:creationId xmlns:p14="http://schemas.microsoft.com/office/powerpoint/2010/main" val="8147652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2B2F36E-903C-5A2E-615A-9DB53591CB09}"/>
              </a:ext>
            </a:extLst>
          </p:cNvPr>
          <p:cNvGrpSpPr/>
          <p:nvPr/>
        </p:nvGrpSpPr>
        <p:grpSpPr>
          <a:xfrm>
            <a:off x="-18686931" y="1174194"/>
            <a:ext cx="26048928" cy="573761"/>
            <a:chOff x="848248" y="1157482"/>
            <a:chExt cx="26048928" cy="573761"/>
          </a:xfrm>
        </p:grpSpPr>
        <p:grpSp>
          <p:nvGrpSpPr>
            <p:cNvPr id="50" name="Group 49">
              <a:extLst>
                <a:ext uri="{FF2B5EF4-FFF2-40B4-BE49-F238E27FC236}">
                  <a16:creationId xmlns:a16="http://schemas.microsoft.com/office/drawing/2014/main" id="{8A7B0399-ABF5-B8D6-DCA9-E92B82EBD2BD}"/>
                </a:ext>
              </a:extLst>
            </p:cNvPr>
            <p:cNvGrpSpPr/>
            <p:nvPr/>
          </p:nvGrpSpPr>
          <p:grpSpPr>
            <a:xfrm>
              <a:off x="848248" y="1157482"/>
              <a:ext cx="9987737" cy="573761"/>
              <a:chOff x="848248" y="1157482"/>
              <a:chExt cx="9987737" cy="573761"/>
            </a:xfrm>
          </p:grpSpPr>
          <p:sp>
            <p:nvSpPr>
              <p:cNvPr id="57" name="Rectangle 56">
                <a:extLst>
                  <a:ext uri="{FF2B5EF4-FFF2-40B4-BE49-F238E27FC236}">
                    <a16:creationId xmlns:a16="http://schemas.microsoft.com/office/drawing/2014/main" id="{5BEEED2B-4ED8-A4B9-6C7F-2CB070209B1C}"/>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1920-1948</a:t>
                </a:r>
              </a:p>
            </p:txBody>
          </p:sp>
          <p:sp>
            <p:nvSpPr>
              <p:cNvPr id="58" name="Rectangle 57">
                <a:extLst>
                  <a:ext uri="{FF2B5EF4-FFF2-40B4-BE49-F238E27FC236}">
                    <a16:creationId xmlns:a16="http://schemas.microsoft.com/office/drawing/2014/main" id="{5167CB93-A3C5-92AA-D0B4-29F4EE4C70C6}"/>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1948</a:t>
                </a:r>
              </a:p>
            </p:txBody>
          </p:sp>
          <p:sp>
            <p:nvSpPr>
              <p:cNvPr id="59" name="Rectangle 58">
                <a:extLst>
                  <a:ext uri="{FF2B5EF4-FFF2-40B4-BE49-F238E27FC236}">
                    <a16:creationId xmlns:a16="http://schemas.microsoft.com/office/drawing/2014/main" id="{954EF4E3-40A2-9A82-F24B-C863CC275B0E}"/>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Aharoni" panose="02010803020104030203" pitchFamily="2" charset="-79"/>
                    <a:cs typeface="Aharoni" panose="02010803020104030203" pitchFamily="2" charset="-79"/>
                  </a:rPr>
                  <a:t>1967</a:t>
                </a:r>
                <a:endParaRPr lang="en-US" sz="3200" b="1" dirty="0">
                  <a:solidFill>
                    <a:schemeClr val="tx1"/>
                  </a:solidFill>
                  <a:latin typeface="Aharoni" panose="02010803020104030203" pitchFamily="2" charset="-79"/>
                  <a:cs typeface="Aharoni" panose="02010803020104030203" pitchFamily="2" charset="-79"/>
                </a:endParaRPr>
              </a:p>
            </p:txBody>
          </p:sp>
        </p:grpSp>
        <p:grpSp>
          <p:nvGrpSpPr>
            <p:cNvPr id="51" name="Group 50">
              <a:extLst>
                <a:ext uri="{FF2B5EF4-FFF2-40B4-BE49-F238E27FC236}">
                  <a16:creationId xmlns:a16="http://schemas.microsoft.com/office/drawing/2014/main" id="{FF7B0326-B911-D938-4AF1-3E39E55C5A8E}"/>
                </a:ext>
              </a:extLst>
            </p:cNvPr>
            <p:cNvGrpSpPr/>
            <p:nvPr/>
          </p:nvGrpSpPr>
          <p:grpSpPr>
            <a:xfrm>
              <a:off x="12158541" y="1157482"/>
              <a:ext cx="14738635" cy="573761"/>
              <a:chOff x="848248" y="1157482"/>
              <a:chExt cx="14738635" cy="573761"/>
            </a:xfrm>
          </p:grpSpPr>
          <p:sp>
            <p:nvSpPr>
              <p:cNvPr id="52" name="Rectangle 51">
                <a:extLst>
                  <a:ext uri="{FF2B5EF4-FFF2-40B4-BE49-F238E27FC236}">
                    <a16:creationId xmlns:a16="http://schemas.microsoft.com/office/drawing/2014/main" id="{B0DEB944-7BD7-A9F6-E5EA-4AC01C8D63EB}"/>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1980s</a:t>
                </a:r>
              </a:p>
            </p:txBody>
          </p:sp>
          <p:sp>
            <p:nvSpPr>
              <p:cNvPr id="53" name="Rectangle 52">
                <a:extLst>
                  <a:ext uri="{FF2B5EF4-FFF2-40B4-BE49-F238E27FC236}">
                    <a16:creationId xmlns:a16="http://schemas.microsoft.com/office/drawing/2014/main" id="{0C93E5C6-5AB0-C1EF-9AE8-E206A9647BD6}"/>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1990s</a:t>
                </a:r>
              </a:p>
            </p:txBody>
          </p:sp>
          <p:sp>
            <p:nvSpPr>
              <p:cNvPr id="54" name="Rectangle 53">
                <a:extLst>
                  <a:ext uri="{FF2B5EF4-FFF2-40B4-BE49-F238E27FC236}">
                    <a16:creationId xmlns:a16="http://schemas.microsoft.com/office/drawing/2014/main" id="{EBFEF4FB-63AF-762D-EA24-144F7D535E1F}"/>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sp>
            <p:nvSpPr>
              <p:cNvPr id="55" name="Rectangle 54">
                <a:extLst>
                  <a:ext uri="{FF2B5EF4-FFF2-40B4-BE49-F238E27FC236}">
                    <a16:creationId xmlns:a16="http://schemas.microsoft.com/office/drawing/2014/main" id="{16788612-8712-1918-3854-54985F5AA6A0}"/>
                  </a:ext>
                </a:extLst>
              </p:cNvPr>
              <p:cNvSpPr/>
              <p:nvPr/>
            </p:nvSpPr>
            <p:spPr>
              <a:xfrm rot="10800000" flipV="1">
                <a:off x="8333141"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2000-20</a:t>
                </a:r>
                <a:r>
                  <a:rPr lang="ar-QA" sz="2000" b="1" dirty="0">
                    <a:solidFill>
                      <a:schemeClr val="tx1">
                        <a:lumMod val="75000"/>
                        <a:lumOff val="25000"/>
                      </a:schemeClr>
                    </a:solidFill>
                    <a:latin typeface="Aharoni" panose="020F0502020204030204" pitchFamily="2" charset="-79"/>
                    <a:cs typeface="Aharoni" panose="020F0502020204030204" pitchFamily="2" charset="-79"/>
                  </a:rPr>
                  <a:t>08</a:t>
                </a: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sp>
            <p:nvSpPr>
              <p:cNvPr id="56" name="Rectangle 55">
                <a:extLst>
                  <a:ext uri="{FF2B5EF4-FFF2-40B4-BE49-F238E27FC236}">
                    <a16:creationId xmlns:a16="http://schemas.microsoft.com/office/drawing/2014/main" id="{6779CAB2-A094-A13B-6FBA-0B6A39FCBCCE}"/>
                  </a:ext>
                </a:extLst>
              </p:cNvPr>
              <p:cNvSpPr/>
              <p:nvPr/>
            </p:nvSpPr>
            <p:spPr>
              <a:xfrm rot="10800000" flipV="1">
                <a:off x="13219379"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QA" sz="2000" b="1" dirty="0">
                    <a:solidFill>
                      <a:schemeClr val="tx1">
                        <a:lumMod val="75000"/>
                        <a:lumOff val="25000"/>
                      </a:schemeClr>
                    </a:solidFill>
                    <a:latin typeface="Aharoni" panose="020F0502020204030204" pitchFamily="2" charset="-79"/>
                  </a:rPr>
                  <a:t>2008-2024</a:t>
                </a:r>
                <a:endParaRPr lang="en-US" sz="2000" b="1" dirty="0">
                  <a:solidFill>
                    <a:schemeClr val="tx1">
                      <a:lumMod val="75000"/>
                      <a:lumOff val="25000"/>
                    </a:schemeClr>
                  </a:solidFill>
                  <a:latin typeface="Aharoni" panose="020F0502020204030204" pitchFamily="2" charset="-79"/>
                  <a:cs typeface="Aharoni" panose="020F0502020204030204" pitchFamily="2" charset="-79"/>
                </a:endParaRPr>
              </a:p>
            </p:txBody>
          </p:sp>
        </p:grpSp>
      </p:gr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2"/>
          <a:srcRect l="29186" t="19929" r="29185" b="22737"/>
          <a:stretch/>
        </p:blipFill>
        <p:spPr>
          <a:xfrm>
            <a:off x="14202792" y="2325413"/>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574196" y="212301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060DA915-C212-8040-FF57-A0B6B8D76707}"/>
              </a:ext>
            </a:extLst>
          </p:cNvPr>
          <p:cNvSpPr/>
          <p:nvPr/>
        </p:nvSpPr>
        <p:spPr>
          <a:xfrm>
            <a:off x="12423521" y="7912222"/>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950A185-37E3-4B7E-26E5-99A145ABE8ED}"/>
              </a:ext>
            </a:extLst>
          </p:cNvPr>
          <p:cNvSpPr txBox="1"/>
          <p:nvPr/>
        </p:nvSpPr>
        <p:spPr>
          <a:xfrm>
            <a:off x="7184885" y="7681390"/>
            <a:ext cx="2275245" cy="461665"/>
          </a:xfrm>
          <a:prstGeom prst="rect">
            <a:avLst/>
          </a:prstGeom>
          <a:noFill/>
        </p:spPr>
        <p:txBody>
          <a:bodyPr wrap="square">
            <a:spAutoFit/>
          </a:bodyPr>
          <a:lstStyle/>
          <a:p>
            <a:pPr algn="r"/>
            <a:r>
              <a:rPr lang="ar-SA" sz="2400" dirty="0">
                <a:solidFill>
                  <a:schemeClr val="bg1"/>
                </a:solidFill>
              </a:rPr>
              <a:t>وعد بلفور </a:t>
            </a:r>
            <a:r>
              <a:rPr lang="ar-SA" sz="2400" dirty="0">
                <a:solidFill>
                  <a:srgbClr val="C00000"/>
                </a:solidFill>
              </a:rPr>
              <a:t>1917</a:t>
            </a:r>
            <a:endParaRPr lang="en-US" sz="2400" dirty="0">
              <a:solidFill>
                <a:srgbClr val="C00000"/>
              </a:solidFill>
            </a:endParaRPr>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Extract 34">
            <a:extLst>
              <a:ext uri="{FF2B5EF4-FFF2-40B4-BE49-F238E27FC236}">
                <a16:creationId xmlns:a16="http://schemas.microsoft.com/office/drawing/2014/main" id="{85780842-5366-C789-8DB1-751EEED42A23}"/>
              </a:ext>
            </a:extLst>
          </p:cNvPr>
          <p:cNvSpPr/>
          <p:nvPr/>
        </p:nvSpPr>
        <p:spPr>
          <a:xfrm>
            <a:off x="5763120" y="1973394"/>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9A1AAE77-44E6-6030-1BDE-AA2918D5B920}"/>
              </a:ext>
            </a:extLst>
          </p:cNvPr>
          <p:cNvSpPr txBox="1"/>
          <p:nvPr/>
        </p:nvSpPr>
        <p:spPr>
          <a:xfrm>
            <a:off x="359301" y="2255506"/>
            <a:ext cx="11389370" cy="3046988"/>
          </a:xfrm>
          <a:prstGeom prst="rect">
            <a:avLst/>
          </a:prstGeom>
          <a:noFill/>
        </p:spPr>
        <p:txBody>
          <a:bodyPr wrap="square">
            <a:spAutoFit/>
          </a:bodyPr>
          <a:lstStyle/>
          <a:p>
            <a:pPr algn="ctr"/>
            <a:r>
              <a:rPr lang="ar-SA" sz="3200" b="1" dirty="0">
                <a:solidFill>
                  <a:srgbClr val="FF0000"/>
                </a:solidFill>
              </a:rPr>
              <a:t>وجب التنويه</a:t>
            </a:r>
          </a:p>
          <a:p>
            <a:pPr algn="r"/>
            <a:endParaRPr lang="ar-SA" sz="3200" b="1" dirty="0">
              <a:solidFill>
                <a:srgbClr val="FF0000"/>
              </a:solidFill>
            </a:endParaRPr>
          </a:p>
          <a:p>
            <a:pPr algn="r"/>
            <a:r>
              <a:rPr lang="ar-SA" sz="3200" b="1" dirty="0">
                <a:solidFill>
                  <a:srgbClr val="FF0000"/>
                </a:solidFill>
              </a:rPr>
              <a:t>إن ما ذكر من مستوطنات إسرائيلية انما ذكر كمثال وليس على سبيل الحصر، إن  المستوطنات الإسرائيلية قد تعددت على مر العقود منذ بداية الأنشطة الإسرائيلية الاستيطانية؛ وذلك بسبب الانتهاكات الإسرائيلية المستمرة للمعاهدات الدولية، مسببة نزوح ولجوء الاف المواطنين والسكان الأصليين من أراضيهم.</a:t>
            </a:r>
          </a:p>
        </p:txBody>
      </p:sp>
      <p:sp>
        <p:nvSpPr>
          <p:cNvPr id="2050" name="TextBox 2049">
            <a:extLst>
              <a:ext uri="{FF2B5EF4-FFF2-40B4-BE49-F238E27FC236}">
                <a16:creationId xmlns:a16="http://schemas.microsoft.com/office/drawing/2014/main" id="{DC0C35A1-E594-C9E0-3671-EA1FC1F14B4F}"/>
              </a:ext>
            </a:extLst>
          </p:cNvPr>
          <p:cNvSpPr txBox="1"/>
          <p:nvPr/>
        </p:nvSpPr>
        <p:spPr>
          <a:xfrm>
            <a:off x="14543426" y="3243282"/>
            <a:ext cx="4736123" cy="1569660"/>
          </a:xfrm>
          <a:prstGeom prst="rect">
            <a:avLst/>
          </a:prstGeom>
          <a:noFill/>
        </p:spPr>
        <p:txBody>
          <a:bodyPr wrap="square" rtlCol="0">
            <a:spAutoFit/>
          </a:bodyPr>
          <a:lstStyle/>
          <a:p>
            <a:pPr algn="ctr"/>
            <a:r>
              <a:rPr lang="ar-SA" sz="4800" dirty="0">
                <a:solidFill>
                  <a:schemeClr val="bg1"/>
                </a:solidFill>
              </a:rPr>
              <a:t>الدول والمنظمات التي تساهم سلبا بالقضية.</a:t>
            </a:r>
            <a:endParaRPr lang="en-US" sz="4800" dirty="0">
              <a:solidFill>
                <a:schemeClr val="bg1"/>
              </a:solidFill>
            </a:endParaRPr>
          </a:p>
        </p:txBody>
      </p:sp>
    </p:spTree>
    <p:extLst>
      <p:ext uri="{BB962C8B-B14F-4D97-AF65-F5344CB8AC3E}">
        <p14:creationId xmlns:p14="http://schemas.microsoft.com/office/powerpoint/2010/main" val="26899885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0806"/>
        </a:solidFill>
        <a:effectLst/>
      </p:bgPr>
    </p:bg>
    <p:spTree>
      <p:nvGrpSpPr>
        <p:cNvPr id="1" name=""/>
        <p:cNvGrpSpPr/>
        <p:nvPr/>
      </p:nvGrpSpPr>
      <p:grpSpPr>
        <a:xfrm>
          <a:off x="0" y="0"/>
          <a:ext cx="0" cy="0"/>
          <a:chOff x="0" y="0"/>
          <a:chExt cx="0" cy="0"/>
        </a:xfrm>
      </p:grpSpPr>
      <p:sp>
        <p:nvSpPr>
          <p:cNvPr id="11" name="6">
            <a:extLst>
              <a:ext uri="{FF2B5EF4-FFF2-40B4-BE49-F238E27FC236}">
                <a16:creationId xmlns:a16="http://schemas.microsoft.com/office/drawing/2014/main" id="{9741CE4D-B976-3F80-8977-27F28CF4C5EE}"/>
              </a:ext>
            </a:extLst>
          </p:cNvPr>
          <p:cNvSpPr/>
          <p:nvPr/>
        </p:nvSpPr>
        <p:spPr>
          <a:xfrm rot="376099">
            <a:off x="1787384" y="1014045"/>
            <a:ext cx="3470031" cy="4829908"/>
          </a:xfrm>
          <a:prstGeom prst="roundRect">
            <a:avLst>
              <a:gd name="adj" fmla="val 11262"/>
            </a:avLst>
          </a:prstGeom>
          <a:solidFill>
            <a:srgbClr val="B10E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وسائل الإعلام</a:t>
            </a:r>
            <a:endParaRPr lang="ar-QA" sz="4000" dirty="0"/>
          </a:p>
          <a:p>
            <a:pPr algn="ctr"/>
            <a:endParaRPr lang="ar-QA" sz="4000" dirty="0"/>
          </a:p>
          <a:p>
            <a:pPr algn="r"/>
            <a:r>
              <a:rPr lang="ar-SA" b="1" dirty="0"/>
              <a:t>تغطية غير متوازنة</a:t>
            </a:r>
            <a:r>
              <a:rPr lang="ar-SA" dirty="0"/>
              <a:t>: بعض وسائل الإعلام تُعطي أولوية للتغطية الإيجابية لإسرائيل، مما يؤدي إلى إغفال معاناة الفلسطينيين.</a:t>
            </a:r>
            <a:endParaRPr lang="ar-QA" dirty="0"/>
          </a:p>
          <a:p>
            <a:pPr algn="r"/>
            <a:r>
              <a:rPr lang="ar-SA" b="1" dirty="0"/>
              <a:t>الأجندات السياسية</a:t>
            </a:r>
            <a:r>
              <a:rPr lang="ar-SA" dirty="0"/>
              <a:t>: قد تتبنى بعض وسائل الإعلام أجندات سياسية معينة تُؤثر على الطريقة التي تُعرض بها القضايا المتعلقة بالاستيطان.</a:t>
            </a:r>
            <a:endParaRPr lang="en-US" dirty="0"/>
          </a:p>
        </p:txBody>
      </p:sp>
      <p:sp>
        <p:nvSpPr>
          <p:cNvPr id="12" name="5">
            <a:extLst>
              <a:ext uri="{FF2B5EF4-FFF2-40B4-BE49-F238E27FC236}">
                <a16:creationId xmlns:a16="http://schemas.microsoft.com/office/drawing/2014/main" id="{05B4C777-21F0-C904-A3C7-AEDD375E770B}"/>
              </a:ext>
            </a:extLst>
          </p:cNvPr>
          <p:cNvSpPr/>
          <p:nvPr/>
        </p:nvSpPr>
        <p:spPr>
          <a:xfrm rot="468226">
            <a:off x="1787384" y="1014045"/>
            <a:ext cx="3470031" cy="4829908"/>
          </a:xfrm>
          <a:prstGeom prst="roundRect">
            <a:avLst>
              <a:gd name="adj" fmla="val 11262"/>
            </a:avLst>
          </a:prstGeom>
          <a:solidFill>
            <a:srgbClr val="950D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تأثير الدول السلبى</a:t>
            </a:r>
          </a:p>
          <a:p>
            <a:pPr algn="ctr"/>
            <a:endParaRPr lang="ar-QA" sz="4000" dirty="0"/>
          </a:p>
          <a:p>
            <a:pPr algn="r"/>
            <a:r>
              <a:rPr lang="ar-SA" dirty="0"/>
              <a:t>تُساهم عدة دول في تعزيز الاستيطان الإسرائيلي بشكل سلبي، منها </a:t>
            </a:r>
            <a:r>
              <a:rPr lang="ar-SA" b="1" dirty="0"/>
              <a:t>دول عربية</a:t>
            </a:r>
            <a:r>
              <a:rPr lang="ar-SA" dirty="0"/>
              <a:t> مثل الإمارات التي تُطبع علاقاتها مع إسرائيل، مما يُضعف الموقف الفلسطيني. </a:t>
            </a:r>
            <a:r>
              <a:rPr lang="ar-SA" b="1" dirty="0"/>
              <a:t>دول مثل كندا</a:t>
            </a:r>
            <a:r>
              <a:rPr lang="ar-SA" dirty="0"/>
              <a:t> تُنتقد لتقديمها دعمًا لإسرائيل دون الضغط الكافي لوقف الأنشطة الاستيطانية. </a:t>
            </a:r>
            <a:r>
              <a:rPr lang="ar-SA" b="1" dirty="0"/>
              <a:t>البرازيل</a:t>
            </a:r>
            <a:r>
              <a:rPr lang="ar-SA" dirty="0"/>
              <a:t> و</a:t>
            </a:r>
            <a:r>
              <a:rPr lang="ar-SA" b="1" dirty="0"/>
              <a:t>الأرجنتين</a:t>
            </a:r>
            <a:r>
              <a:rPr lang="ar-SA" dirty="0"/>
              <a:t>، رغم اعترافهما بدولة فلسطين، أحيانًا تظهران مواقف تُعتبر غير متوازنة تجاه القضايا المرتبطة بالاحتلال.</a:t>
            </a:r>
            <a:endParaRPr lang="en-US" dirty="0"/>
          </a:p>
        </p:txBody>
      </p:sp>
      <p:sp>
        <p:nvSpPr>
          <p:cNvPr id="10" name="4">
            <a:extLst>
              <a:ext uri="{FF2B5EF4-FFF2-40B4-BE49-F238E27FC236}">
                <a16:creationId xmlns:a16="http://schemas.microsoft.com/office/drawing/2014/main" id="{EE6A0CE9-C943-0D29-D02F-E4BFADBD0B9C}"/>
              </a:ext>
            </a:extLst>
          </p:cNvPr>
          <p:cNvSpPr/>
          <p:nvPr/>
        </p:nvSpPr>
        <p:spPr>
          <a:xfrm rot="796457">
            <a:off x="1787384" y="1149216"/>
            <a:ext cx="3470031" cy="4829908"/>
          </a:xfrm>
          <a:prstGeom prst="roundRect">
            <a:avLst>
              <a:gd name="adj" fmla="val 11262"/>
            </a:avLst>
          </a:prstGeom>
          <a:solidFill>
            <a:srgbClr val="7C0B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منظمات دولية</a:t>
            </a:r>
            <a:endParaRPr lang="ar-QA" sz="4000" dirty="0"/>
          </a:p>
          <a:p>
            <a:pPr algn="ctr"/>
            <a:endParaRPr lang="ar-QA" sz="4000" dirty="0"/>
          </a:p>
          <a:p>
            <a:pPr algn="r"/>
            <a:r>
              <a:rPr lang="ar-SA" b="1" dirty="0"/>
              <a:t>عدم التوافق في القرارات</a:t>
            </a:r>
            <a:r>
              <a:rPr lang="ar-SA" dirty="0"/>
              <a:t>: بعض المنظمات الدولية قد تتجنب اتخاذ مواقف صارمة أو تقديم حلول فعالة، مما يُساهم في استمرار الاستيطان.</a:t>
            </a:r>
            <a:endParaRPr lang="ar-QA" dirty="0"/>
          </a:p>
          <a:p>
            <a:pPr algn="r"/>
            <a:r>
              <a:rPr lang="ar-SA" b="1" dirty="0"/>
              <a:t>تقارير غير دقيقة</a:t>
            </a:r>
            <a:r>
              <a:rPr lang="ar-SA" dirty="0"/>
              <a:t>: في بعض الأحيان، قد تصدر تقارير غير دقيقة تُقلل من أهمية التهديدات التي يشكلها الاستيطان على حقوق الفلسطينيين.</a:t>
            </a:r>
            <a:endParaRPr lang="en-US" dirty="0"/>
          </a:p>
        </p:txBody>
      </p:sp>
      <p:sp>
        <p:nvSpPr>
          <p:cNvPr id="9" name="3">
            <a:extLst>
              <a:ext uri="{FF2B5EF4-FFF2-40B4-BE49-F238E27FC236}">
                <a16:creationId xmlns:a16="http://schemas.microsoft.com/office/drawing/2014/main" id="{995933CD-2FC2-D282-E2A0-EF6558765A9C}"/>
              </a:ext>
            </a:extLst>
          </p:cNvPr>
          <p:cNvSpPr/>
          <p:nvPr/>
        </p:nvSpPr>
        <p:spPr>
          <a:xfrm rot="745574">
            <a:off x="1787384" y="1014045"/>
            <a:ext cx="3470031" cy="4829908"/>
          </a:xfrm>
          <a:prstGeom prst="roundRect">
            <a:avLst>
              <a:gd name="adj" fmla="val 11262"/>
            </a:avLst>
          </a:prstGeom>
          <a:solidFill>
            <a:srgbClr val="5F09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b="1" dirty="0"/>
              <a:t>دول عربية</a:t>
            </a:r>
            <a:endParaRPr lang="ar-QA" sz="4000" b="1" dirty="0"/>
          </a:p>
          <a:p>
            <a:pPr algn="ctr"/>
            <a:endParaRPr lang="ar-QA" sz="4000" b="1" dirty="0"/>
          </a:p>
          <a:p>
            <a:pPr algn="r"/>
            <a:r>
              <a:rPr lang="ar-SA" b="1" dirty="0"/>
              <a:t>لتطبيع مع إسرائيل</a:t>
            </a:r>
            <a:r>
              <a:rPr lang="ar-SA" dirty="0"/>
              <a:t>: بعض الدول العربية، مثل الإمارات والبحرين، وقعت اتفاقيات تطبيع مع إسرائيل، مما يُنظر إليه على أنه </a:t>
            </a:r>
            <a:r>
              <a:rPr lang="ar-SA" dirty="0" err="1"/>
              <a:t>شرعنة</a:t>
            </a:r>
            <a:r>
              <a:rPr lang="ar-SA" dirty="0"/>
              <a:t> للاحتلال والاستيطان.</a:t>
            </a:r>
            <a:endParaRPr lang="ar-QA" dirty="0"/>
          </a:p>
          <a:p>
            <a:pPr algn="r"/>
            <a:r>
              <a:rPr lang="ar-SA" b="1" dirty="0"/>
              <a:t>عدم دعم القضية الفلسطينية</a:t>
            </a:r>
            <a:r>
              <a:rPr lang="ar-SA" dirty="0"/>
              <a:t>: قد تؤدي هذه العلاقات إلى تقليل الضغط على إسرائيل بشأن الاستيطان.</a:t>
            </a:r>
            <a:endParaRPr lang="en-US" dirty="0"/>
          </a:p>
        </p:txBody>
      </p:sp>
      <p:sp>
        <p:nvSpPr>
          <p:cNvPr id="8" name="2">
            <a:extLst>
              <a:ext uri="{FF2B5EF4-FFF2-40B4-BE49-F238E27FC236}">
                <a16:creationId xmlns:a16="http://schemas.microsoft.com/office/drawing/2014/main" id="{901A3E4A-B7A3-31FB-2B25-4ED067B67D08}"/>
              </a:ext>
            </a:extLst>
          </p:cNvPr>
          <p:cNvSpPr/>
          <p:nvPr/>
        </p:nvSpPr>
        <p:spPr>
          <a:xfrm rot="391688">
            <a:off x="1787384" y="1149218"/>
            <a:ext cx="3470031" cy="4829908"/>
          </a:xfrm>
          <a:prstGeom prst="roundRect">
            <a:avLst>
              <a:gd name="adj" fmla="val 11262"/>
            </a:avLst>
          </a:prstGeom>
          <a:solidFill>
            <a:srgbClr val="460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b="1" dirty="0"/>
              <a:t>الاتحاد الأوروبي</a:t>
            </a:r>
            <a:endParaRPr lang="ar-QA" sz="4000" b="1" dirty="0"/>
          </a:p>
          <a:p>
            <a:pPr algn="ctr"/>
            <a:endParaRPr lang="ar-QA" sz="4000" b="1" dirty="0"/>
          </a:p>
          <a:p>
            <a:pPr algn="r"/>
            <a:r>
              <a:rPr lang="ar-SA" b="1" dirty="0"/>
              <a:t>سياسات غير فعالة</a:t>
            </a:r>
            <a:r>
              <a:rPr lang="ar-SA" dirty="0"/>
              <a:t>: رغم دعمه لحل الدولتين، غالبًا ما تكون إجراءات الاتحاد الأوروبي غير كافية للتأثير على الواقع، مثل عدم تطبيق عقوبات صارمة على إسرائيل.</a:t>
            </a:r>
            <a:endParaRPr lang="ar-QA" dirty="0"/>
          </a:p>
          <a:p>
            <a:pPr algn="r"/>
            <a:r>
              <a:rPr lang="ar-SA" b="1" dirty="0"/>
              <a:t>علاقات تجارية</a:t>
            </a:r>
            <a:r>
              <a:rPr lang="ar-SA" dirty="0"/>
              <a:t>: تواصل بعض الدول الأعضاء التجارة مع المستوطنات، مما يُعتبر دعمًا للاقتصاد الإسرائيلي في الأراضي المحتلة.</a:t>
            </a:r>
            <a:endParaRPr lang="en-US" dirty="0"/>
          </a:p>
        </p:txBody>
      </p:sp>
      <p:sp>
        <p:nvSpPr>
          <p:cNvPr id="7" name="1">
            <a:extLst>
              <a:ext uri="{FF2B5EF4-FFF2-40B4-BE49-F238E27FC236}">
                <a16:creationId xmlns:a16="http://schemas.microsoft.com/office/drawing/2014/main" id="{66DBFF06-2443-3880-7FE0-B1AA396B7676}"/>
              </a:ext>
            </a:extLst>
          </p:cNvPr>
          <p:cNvSpPr/>
          <p:nvPr/>
        </p:nvSpPr>
        <p:spPr>
          <a:xfrm>
            <a:off x="1787384" y="1149217"/>
            <a:ext cx="3470031" cy="4829908"/>
          </a:xfrm>
          <a:prstGeom prst="roundRect">
            <a:avLst>
              <a:gd name="adj" fmla="val 11262"/>
            </a:avLst>
          </a:prstGeom>
          <a:solidFill>
            <a:srgbClr val="2B08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الولايات المتحدة الأمريكية</a:t>
            </a:r>
            <a:endParaRPr lang="ar-QA" sz="4000" dirty="0"/>
          </a:p>
          <a:p>
            <a:pPr algn="ctr"/>
            <a:endParaRPr lang="ar-QA" sz="4000" dirty="0"/>
          </a:p>
          <a:p>
            <a:pPr algn="r"/>
            <a:r>
              <a:rPr lang="ar-SA" b="1" dirty="0"/>
              <a:t>الدعم العسكري والسياسي</a:t>
            </a:r>
            <a:r>
              <a:rPr lang="ar-SA" dirty="0"/>
              <a:t>: تُعتبر الولايات المتحدة من أكبر الممولين لإسرائيل، مما يُعزز قدرتها على الاستمرار في الأنشطة الاستيطانية.</a:t>
            </a:r>
            <a:r>
              <a:rPr lang="ar-SA" b="1" dirty="0"/>
              <a:t> </a:t>
            </a:r>
            <a:endParaRPr lang="ar-QA" b="1" dirty="0"/>
          </a:p>
          <a:p>
            <a:pPr algn="r"/>
            <a:r>
              <a:rPr lang="ar-SA" b="1" dirty="0"/>
              <a:t>الفيتو في مجلس الأمن</a:t>
            </a:r>
            <a:r>
              <a:rPr lang="ar-SA" dirty="0"/>
              <a:t>: تستخدم الولايات المتحدة حق النقض (الفيتو) ضد القرارات التي تدين الاستيطان، مما يُعطي إسرائيل حرية أكبر في تنفيذ مشاريعها الاستيطانية.</a:t>
            </a:r>
            <a:endParaRPr lang="en-US" dirty="0"/>
          </a:p>
        </p:txBody>
      </p:sp>
      <p:sp>
        <p:nvSpPr>
          <p:cNvPr id="16" name="TextBox 15">
            <a:extLst>
              <a:ext uri="{FF2B5EF4-FFF2-40B4-BE49-F238E27FC236}">
                <a16:creationId xmlns:a16="http://schemas.microsoft.com/office/drawing/2014/main" id="{83B2ECC3-8580-202B-FAB8-E56FC08062D0}"/>
              </a:ext>
            </a:extLst>
          </p:cNvPr>
          <p:cNvSpPr txBox="1"/>
          <p:nvPr/>
        </p:nvSpPr>
        <p:spPr>
          <a:xfrm>
            <a:off x="6869723" y="2644169"/>
            <a:ext cx="4736123" cy="1569660"/>
          </a:xfrm>
          <a:prstGeom prst="rect">
            <a:avLst/>
          </a:prstGeom>
          <a:noFill/>
        </p:spPr>
        <p:txBody>
          <a:bodyPr wrap="square" rtlCol="0">
            <a:spAutoFit/>
          </a:bodyPr>
          <a:lstStyle/>
          <a:p>
            <a:pPr algn="ctr"/>
            <a:r>
              <a:rPr lang="ar-SA" sz="4800" dirty="0">
                <a:solidFill>
                  <a:schemeClr val="bg1"/>
                </a:solidFill>
              </a:rPr>
              <a:t>الدول والمنظمات التي تساهم سلبا بالقضية.</a:t>
            </a:r>
            <a:endParaRPr lang="en-US" sz="4800" dirty="0">
              <a:solidFill>
                <a:schemeClr val="bg1"/>
              </a:solidFill>
            </a:endParaRPr>
          </a:p>
        </p:txBody>
      </p:sp>
      <p:sp>
        <p:nvSpPr>
          <p:cNvPr id="17" name="TextBox 16">
            <a:extLst>
              <a:ext uri="{FF2B5EF4-FFF2-40B4-BE49-F238E27FC236}">
                <a16:creationId xmlns:a16="http://schemas.microsoft.com/office/drawing/2014/main" id="{CB79A9F9-8303-8A22-0BF7-C5BF7C1E75F3}"/>
              </a:ext>
            </a:extLst>
          </p:cNvPr>
          <p:cNvSpPr txBox="1"/>
          <p:nvPr/>
        </p:nvSpPr>
        <p:spPr>
          <a:xfrm>
            <a:off x="13547862" y="2779340"/>
            <a:ext cx="5869419" cy="1569660"/>
          </a:xfrm>
          <a:prstGeom prst="rect">
            <a:avLst/>
          </a:prstGeom>
          <a:noFill/>
        </p:spPr>
        <p:txBody>
          <a:bodyPr wrap="square" rtlCol="0">
            <a:spAutoFit/>
          </a:bodyPr>
          <a:lstStyle/>
          <a:p>
            <a:pPr algn="ctr"/>
            <a:r>
              <a:rPr lang="ar-SA" sz="4800" dirty="0">
                <a:solidFill>
                  <a:schemeClr val="bg1"/>
                </a:solidFill>
              </a:rPr>
              <a:t>الدول والمنظمات التي تساهم بشكل إيجابي بالقضية.</a:t>
            </a:r>
            <a:endParaRPr lang="en-US" sz="4800" dirty="0">
              <a:solidFill>
                <a:schemeClr val="bg1"/>
              </a:solidFill>
            </a:endParaRPr>
          </a:p>
        </p:txBody>
      </p:sp>
    </p:spTree>
    <p:extLst>
      <p:ext uri="{BB962C8B-B14F-4D97-AF65-F5344CB8AC3E}">
        <p14:creationId xmlns:p14="http://schemas.microsoft.com/office/powerpoint/2010/main" val="2992442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1" fill="hold" grpId="0" nodeType="clickEffect">
                                  <p:stCondLst>
                                    <p:cond delay="0"/>
                                  </p:stCondLst>
                                  <p:childTnLst>
                                    <p:anim calcmode="lin" valueType="num">
                                      <p:cBhvr additive="base">
                                        <p:cTn id="32" dur="1250"/>
                                        <p:tgtEl>
                                          <p:spTgt spid="7"/>
                                        </p:tgtEl>
                                        <p:attrNameLst>
                                          <p:attrName>ppt_x</p:attrName>
                                        </p:attrNameLst>
                                      </p:cBhvr>
                                      <p:tavLst>
                                        <p:tav tm="0">
                                          <p:val>
                                            <p:strVal val="ppt_x"/>
                                          </p:val>
                                        </p:tav>
                                        <p:tav tm="100000">
                                          <p:val>
                                            <p:strVal val="ppt_x"/>
                                          </p:val>
                                        </p:tav>
                                      </p:tavLst>
                                    </p:anim>
                                    <p:anim calcmode="lin" valueType="num">
                                      <p:cBhvr additive="base">
                                        <p:cTn id="33" dur="1250"/>
                                        <p:tgtEl>
                                          <p:spTgt spid="7"/>
                                        </p:tgtEl>
                                        <p:attrNameLst>
                                          <p:attrName>ppt_y</p:attrName>
                                        </p:attrNameLst>
                                      </p:cBhvr>
                                      <p:tavLst>
                                        <p:tav tm="0">
                                          <p:val>
                                            <p:strVal val="ppt_y"/>
                                          </p:val>
                                        </p:tav>
                                        <p:tav tm="100000">
                                          <p:val>
                                            <p:strVal val="0-ppt_h/2"/>
                                          </p:val>
                                        </p:tav>
                                      </p:tavLst>
                                    </p:anim>
                                    <p:set>
                                      <p:cBhvr>
                                        <p:cTn id="34" dur="1" fill="hold">
                                          <p:stCondLst>
                                            <p:cond delay="124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1" fill="hold" grpId="0" nodeType="clickEffect">
                                  <p:stCondLst>
                                    <p:cond delay="0"/>
                                  </p:stCondLst>
                                  <p:childTnLst>
                                    <p:anim calcmode="lin" valueType="num">
                                      <p:cBhvr additive="base">
                                        <p:cTn id="38" dur="1250"/>
                                        <p:tgtEl>
                                          <p:spTgt spid="8"/>
                                        </p:tgtEl>
                                        <p:attrNameLst>
                                          <p:attrName>ppt_x</p:attrName>
                                        </p:attrNameLst>
                                      </p:cBhvr>
                                      <p:tavLst>
                                        <p:tav tm="0">
                                          <p:val>
                                            <p:strVal val="ppt_x"/>
                                          </p:val>
                                        </p:tav>
                                        <p:tav tm="100000">
                                          <p:val>
                                            <p:strVal val="ppt_x"/>
                                          </p:val>
                                        </p:tav>
                                      </p:tavLst>
                                    </p:anim>
                                    <p:anim calcmode="lin" valueType="num">
                                      <p:cBhvr additive="base">
                                        <p:cTn id="39" dur="1250"/>
                                        <p:tgtEl>
                                          <p:spTgt spid="8"/>
                                        </p:tgtEl>
                                        <p:attrNameLst>
                                          <p:attrName>ppt_y</p:attrName>
                                        </p:attrNameLst>
                                      </p:cBhvr>
                                      <p:tavLst>
                                        <p:tav tm="0">
                                          <p:val>
                                            <p:strVal val="ppt_y"/>
                                          </p:val>
                                        </p:tav>
                                        <p:tav tm="100000">
                                          <p:val>
                                            <p:strVal val="0-ppt_h/2"/>
                                          </p:val>
                                        </p:tav>
                                      </p:tavLst>
                                    </p:anim>
                                    <p:set>
                                      <p:cBhvr>
                                        <p:cTn id="40" dur="1" fill="hold">
                                          <p:stCondLst>
                                            <p:cond delay="124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1" fill="hold" grpId="0" nodeType="clickEffect">
                                  <p:stCondLst>
                                    <p:cond delay="0"/>
                                  </p:stCondLst>
                                  <p:childTnLst>
                                    <p:anim calcmode="lin" valueType="num">
                                      <p:cBhvr additive="base">
                                        <p:cTn id="44" dur="1250"/>
                                        <p:tgtEl>
                                          <p:spTgt spid="9"/>
                                        </p:tgtEl>
                                        <p:attrNameLst>
                                          <p:attrName>ppt_x</p:attrName>
                                        </p:attrNameLst>
                                      </p:cBhvr>
                                      <p:tavLst>
                                        <p:tav tm="0">
                                          <p:val>
                                            <p:strVal val="ppt_x"/>
                                          </p:val>
                                        </p:tav>
                                        <p:tav tm="100000">
                                          <p:val>
                                            <p:strVal val="ppt_x"/>
                                          </p:val>
                                        </p:tav>
                                      </p:tavLst>
                                    </p:anim>
                                    <p:anim calcmode="lin" valueType="num">
                                      <p:cBhvr additive="base">
                                        <p:cTn id="45" dur="1250"/>
                                        <p:tgtEl>
                                          <p:spTgt spid="9"/>
                                        </p:tgtEl>
                                        <p:attrNameLst>
                                          <p:attrName>ppt_y</p:attrName>
                                        </p:attrNameLst>
                                      </p:cBhvr>
                                      <p:tavLst>
                                        <p:tav tm="0">
                                          <p:val>
                                            <p:strVal val="ppt_y"/>
                                          </p:val>
                                        </p:tav>
                                        <p:tav tm="100000">
                                          <p:val>
                                            <p:strVal val="0-ppt_h/2"/>
                                          </p:val>
                                        </p:tav>
                                      </p:tavLst>
                                    </p:anim>
                                    <p:set>
                                      <p:cBhvr>
                                        <p:cTn id="46" dur="1" fill="hold">
                                          <p:stCondLst>
                                            <p:cond delay="124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1" fill="hold" grpId="0" nodeType="clickEffect">
                                  <p:stCondLst>
                                    <p:cond delay="0"/>
                                  </p:stCondLst>
                                  <p:childTnLst>
                                    <p:anim calcmode="lin" valueType="num">
                                      <p:cBhvr additive="base">
                                        <p:cTn id="50" dur="1250"/>
                                        <p:tgtEl>
                                          <p:spTgt spid="10"/>
                                        </p:tgtEl>
                                        <p:attrNameLst>
                                          <p:attrName>ppt_x</p:attrName>
                                        </p:attrNameLst>
                                      </p:cBhvr>
                                      <p:tavLst>
                                        <p:tav tm="0">
                                          <p:val>
                                            <p:strVal val="ppt_x"/>
                                          </p:val>
                                        </p:tav>
                                        <p:tav tm="100000">
                                          <p:val>
                                            <p:strVal val="ppt_x"/>
                                          </p:val>
                                        </p:tav>
                                      </p:tavLst>
                                    </p:anim>
                                    <p:anim calcmode="lin" valueType="num">
                                      <p:cBhvr additive="base">
                                        <p:cTn id="51" dur="1250"/>
                                        <p:tgtEl>
                                          <p:spTgt spid="10"/>
                                        </p:tgtEl>
                                        <p:attrNameLst>
                                          <p:attrName>ppt_y</p:attrName>
                                        </p:attrNameLst>
                                      </p:cBhvr>
                                      <p:tavLst>
                                        <p:tav tm="0">
                                          <p:val>
                                            <p:strVal val="ppt_y"/>
                                          </p:val>
                                        </p:tav>
                                        <p:tav tm="100000">
                                          <p:val>
                                            <p:strVal val="0-ppt_h/2"/>
                                          </p:val>
                                        </p:tav>
                                      </p:tavLst>
                                    </p:anim>
                                    <p:set>
                                      <p:cBhvr>
                                        <p:cTn id="52" dur="1" fill="hold">
                                          <p:stCondLst>
                                            <p:cond delay="124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1" fill="hold" grpId="0" nodeType="clickEffect">
                                  <p:stCondLst>
                                    <p:cond delay="0"/>
                                  </p:stCondLst>
                                  <p:childTnLst>
                                    <p:anim calcmode="lin" valueType="num">
                                      <p:cBhvr additive="base">
                                        <p:cTn id="56" dur="1250"/>
                                        <p:tgtEl>
                                          <p:spTgt spid="12"/>
                                        </p:tgtEl>
                                        <p:attrNameLst>
                                          <p:attrName>ppt_x</p:attrName>
                                        </p:attrNameLst>
                                      </p:cBhvr>
                                      <p:tavLst>
                                        <p:tav tm="0">
                                          <p:val>
                                            <p:strVal val="ppt_x"/>
                                          </p:val>
                                        </p:tav>
                                        <p:tav tm="100000">
                                          <p:val>
                                            <p:strVal val="ppt_x"/>
                                          </p:val>
                                        </p:tav>
                                      </p:tavLst>
                                    </p:anim>
                                    <p:anim calcmode="lin" valueType="num">
                                      <p:cBhvr additive="base">
                                        <p:cTn id="57" dur="1250"/>
                                        <p:tgtEl>
                                          <p:spTgt spid="12"/>
                                        </p:tgtEl>
                                        <p:attrNameLst>
                                          <p:attrName>ppt_y</p:attrName>
                                        </p:attrNameLst>
                                      </p:cBhvr>
                                      <p:tavLst>
                                        <p:tav tm="0">
                                          <p:val>
                                            <p:strVal val="ppt_y"/>
                                          </p:val>
                                        </p:tav>
                                        <p:tav tm="100000">
                                          <p:val>
                                            <p:strVal val="0-ppt_h/2"/>
                                          </p:val>
                                        </p:tav>
                                      </p:tavLst>
                                    </p:anim>
                                    <p:set>
                                      <p:cBhvr>
                                        <p:cTn id="58" dur="1" fill="hold">
                                          <p:stCondLst>
                                            <p:cond delay="124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1" fill="hold" grpId="0" nodeType="clickEffect">
                                  <p:stCondLst>
                                    <p:cond delay="0"/>
                                  </p:stCondLst>
                                  <p:childTnLst>
                                    <p:anim calcmode="lin" valueType="num">
                                      <p:cBhvr additive="base">
                                        <p:cTn id="62" dur="1250"/>
                                        <p:tgtEl>
                                          <p:spTgt spid="11"/>
                                        </p:tgtEl>
                                        <p:attrNameLst>
                                          <p:attrName>ppt_x</p:attrName>
                                        </p:attrNameLst>
                                      </p:cBhvr>
                                      <p:tavLst>
                                        <p:tav tm="0">
                                          <p:val>
                                            <p:strVal val="ppt_x"/>
                                          </p:val>
                                        </p:tav>
                                        <p:tav tm="100000">
                                          <p:val>
                                            <p:strVal val="ppt_x"/>
                                          </p:val>
                                        </p:tav>
                                      </p:tavLst>
                                    </p:anim>
                                    <p:anim calcmode="lin" valueType="num">
                                      <p:cBhvr additive="base">
                                        <p:cTn id="63" dur="1250"/>
                                        <p:tgtEl>
                                          <p:spTgt spid="11"/>
                                        </p:tgtEl>
                                        <p:attrNameLst>
                                          <p:attrName>ppt_y</p:attrName>
                                        </p:attrNameLst>
                                      </p:cBhvr>
                                      <p:tavLst>
                                        <p:tav tm="0">
                                          <p:val>
                                            <p:strVal val="ppt_y"/>
                                          </p:val>
                                        </p:tav>
                                        <p:tav tm="100000">
                                          <p:val>
                                            <p:strVal val="0-ppt_h/2"/>
                                          </p:val>
                                        </p:tav>
                                      </p:tavLst>
                                    </p:anim>
                                    <p:set>
                                      <p:cBhvr>
                                        <p:cTn id="64" dur="1" fill="hold">
                                          <p:stCondLst>
                                            <p:cond delay="1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0" grpId="0" animBg="1"/>
      <p:bldP spid="10" grpId="1" animBg="1"/>
      <p:bldP spid="9" grpId="0" animBg="1"/>
      <p:bldP spid="9" grpId="1" animBg="1"/>
      <p:bldP spid="8" grpId="0" animBg="1"/>
      <p:bldP spid="8"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2C25"/>
        </a:solidFill>
        <a:effectLst/>
      </p:bgPr>
    </p:bg>
    <p:spTree>
      <p:nvGrpSpPr>
        <p:cNvPr id="1" name=""/>
        <p:cNvGrpSpPr/>
        <p:nvPr/>
      </p:nvGrpSpPr>
      <p:grpSpPr>
        <a:xfrm>
          <a:off x="0" y="0"/>
          <a:ext cx="0" cy="0"/>
          <a:chOff x="0" y="0"/>
          <a:chExt cx="0" cy="0"/>
        </a:xfrm>
      </p:grpSpPr>
      <p:sp>
        <p:nvSpPr>
          <p:cNvPr id="11" name="6">
            <a:extLst>
              <a:ext uri="{FF2B5EF4-FFF2-40B4-BE49-F238E27FC236}">
                <a16:creationId xmlns:a16="http://schemas.microsoft.com/office/drawing/2014/main" id="{9741CE4D-B976-3F80-8977-27F28CF4C5EE}"/>
              </a:ext>
            </a:extLst>
          </p:cNvPr>
          <p:cNvSpPr/>
          <p:nvPr/>
        </p:nvSpPr>
        <p:spPr>
          <a:xfrm rot="357706">
            <a:off x="1787384" y="1014045"/>
            <a:ext cx="3470031" cy="4829908"/>
          </a:xfrm>
          <a:prstGeom prst="roundRect">
            <a:avLst>
              <a:gd name="adj" fmla="val 11262"/>
            </a:avLst>
          </a:prstGeom>
          <a:solidFill>
            <a:srgbClr val="455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الدول الداعمة</a:t>
            </a:r>
          </a:p>
          <a:p>
            <a:pPr algn="ctr"/>
            <a:endParaRPr lang="ar-QA" sz="4000" dirty="0"/>
          </a:p>
          <a:p>
            <a:pPr algn="r"/>
            <a:r>
              <a:rPr lang="ar-SA" dirty="0"/>
              <a:t>تساهم دول مثل </a:t>
            </a:r>
            <a:r>
              <a:rPr lang="ar-SA" b="1" dirty="0"/>
              <a:t>تركيا</a:t>
            </a:r>
            <a:r>
              <a:rPr lang="ar-SA" dirty="0"/>
              <a:t>  في دعم الفلسطينيين من خلال المساعدات المالية والمشاريع التنموية. </a:t>
            </a:r>
            <a:r>
              <a:rPr lang="ar-SA" b="1" dirty="0"/>
              <a:t>السعودية</a:t>
            </a:r>
            <a:r>
              <a:rPr lang="ar-SA" dirty="0"/>
              <a:t> تُعبر عن دعمها المستمر، بينما </a:t>
            </a:r>
            <a:r>
              <a:rPr lang="ar-SA" b="1" dirty="0"/>
              <a:t>إندونيسيا</a:t>
            </a:r>
            <a:r>
              <a:rPr lang="ar-SA" dirty="0"/>
              <a:t> و</a:t>
            </a:r>
            <a:r>
              <a:rPr lang="ar-SA" b="1" dirty="0"/>
              <a:t>جنوب أفريقيا</a:t>
            </a:r>
            <a:r>
              <a:rPr lang="ar-SA" dirty="0"/>
              <a:t> تُظهران تضامنًا قويًا. </a:t>
            </a:r>
            <a:r>
              <a:rPr lang="ar-SA" b="1" dirty="0"/>
              <a:t>ماليزيا</a:t>
            </a:r>
            <a:r>
              <a:rPr lang="ar-SA" dirty="0"/>
              <a:t> تدعم الحقوق الفلسطينية، و</a:t>
            </a:r>
            <a:r>
              <a:rPr lang="ar-SA" b="1" dirty="0"/>
              <a:t>البرازيل</a:t>
            </a:r>
            <a:r>
              <a:rPr lang="ar-SA" dirty="0"/>
              <a:t> و</a:t>
            </a:r>
            <a:r>
              <a:rPr lang="ar-SA" b="1" dirty="0"/>
              <a:t>الأرجنتين</a:t>
            </a:r>
            <a:r>
              <a:rPr lang="ar-SA" dirty="0"/>
              <a:t> تعترفان بدولة فلسطين.</a:t>
            </a:r>
            <a:endParaRPr lang="en-US" dirty="0"/>
          </a:p>
        </p:txBody>
      </p:sp>
      <p:sp>
        <p:nvSpPr>
          <p:cNvPr id="12" name="5">
            <a:extLst>
              <a:ext uri="{FF2B5EF4-FFF2-40B4-BE49-F238E27FC236}">
                <a16:creationId xmlns:a16="http://schemas.microsoft.com/office/drawing/2014/main" id="{05B4C777-21F0-C904-A3C7-AEDD375E770B}"/>
              </a:ext>
            </a:extLst>
          </p:cNvPr>
          <p:cNvSpPr/>
          <p:nvPr/>
        </p:nvSpPr>
        <p:spPr>
          <a:xfrm rot="419434">
            <a:off x="1787384" y="1014045"/>
            <a:ext cx="3470031" cy="4829908"/>
          </a:xfrm>
          <a:prstGeom prst="roundRect">
            <a:avLst>
              <a:gd name="adj" fmla="val 11262"/>
            </a:avLst>
          </a:prstGeom>
          <a:solidFill>
            <a:srgbClr val="306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قطر</a:t>
            </a:r>
            <a:endParaRPr lang="ar-QA" sz="4000" dirty="0"/>
          </a:p>
          <a:p>
            <a:pPr algn="ctr"/>
            <a:endParaRPr lang="ar-QA" sz="4000" dirty="0"/>
          </a:p>
          <a:p>
            <a:pPr algn="r"/>
            <a:r>
              <a:rPr lang="ar-SA" b="1" dirty="0"/>
              <a:t>الدعم المالي والإنساني</a:t>
            </a:r>
            <a:r>
              <a:rPr lang="ar-SA" dirty="0"/>
              <a:t>: تقدم قطر مساعدات مالية كبيرة للمشاريع التنموية في قطاع غزة، بما في ذلك دعم البنية التحتية وتوفير الاحتياجات الأساسية.</a:t>
            </a:r>
          </a:p>
          <a:p>
            <a:pPr algn="r"/>
            <a:r>
              <a:rPr lang="ar-SA" b="1" dirty="0"/>
              <a:t>الدفاع عن الحقوق الفلسطينية</a:t>
            </a:r>
            <a:r>
              <a:rPr lang="ar-SA" dirty="0"/>
              <a:t>: تعمل قطر على تعزيز الموقف الفلسطيني في المحافل الدولية، وتدعو إلى إنهاء الاحتلال والاستيطان، مشددة على أهمية تحقيق السلام العادل.</a:t>
            </a:r>
            <a:endParaRPr lang="en-US" dirty="0"/>
          </a:p>
        </p:txBody>
      </p:sp>
      <p:sp>
        <p:nvSpPr>
          <p:cNvPr id="10" name="4">
            <a:extLst>
              <a:ext uri="{FF2B5EF4-FFF2-40B4-BE49-F238E27FC236}">
                <a16:creationId xmlns:a16="http://schemas.microsoft.com/office/drawing/2014/main" id="{EE6A0CE9-C943-0D29-D02F-E4BFADBD0B9C}"/>
              </a:ext>
            </a:extLst>
          </p:cNvPr>
          <p:cNvSpPr/>
          <p:nvPr/>
        </p:nvSpPr>
        <p:spPr>
          <a:xfrm rot="961864">
            <a:off x="1787384" y="1149216"/>
            <a:ext cx="3470031" cy="4829908"/>
          </a:xfrm>
          <a:prstGeom prst="roundRect">
            <a:avLst>
              <a:gd name="adj" fmla="val 11262"/>
            </a:avLst>
          </a:prstGeom>
          <a:solidFill>
            <a:srgbClr val="235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الدول الأوروبية</a:t>
            </a:r>
          </a:p>
          <a:p>
            <a:pPr algn="ctr"/>
            <a:endParaRPr lang="ar-QA" sz="4000" dirty="0"/>
          </a:p>
          <a:p>
            <a:pPr algn="r"/>
            <a:r>
              <a:rPr lang="ar-SA" b="1" dirty="0"/>
              <a:t>دول مثل السويد</a:t>
            </a:r>
            <a:r>
              <a:rPr lang="ar-SA" dirty="0"/>
              <a:t>: تعترف بدولة فلسطين وتدعم حقوق الفلسطينيين في المحافل الدولية.</a:t>
            </a:r>
          </a:p>
          <a:p>
            <a:pPr algn="r"/>
            <a:r>
              <a:rPr lang="ar-SA" b="1" dirty="0"/>
              <a:t>الاتحاد الأوروبي</a:t>
            </a:r>
            <a:r>
              <a:rPr lang="ar-SA" dirty="0"/>
              <a:t>: يمارس ضغوطًا سياسية على إسرائيل، ويشترط بعض المساعدات بوقف الأنشطة الاستيطانية، مما يُعتبر خطوة إيجابية.</a:t>
            </a:r>
            <a:endParaRPr lang="en-US" dirty="0"/>
          </a:p>
        </p:txBody>
      </p:sp>
      <p:sp>
        <p:nvSpPr>
          <p:cNvPr id="9" name="3">
            <a:extLst>
              <a:ext uri="{FF2B5EF4-FFF2-40B4-BE49-F238E27FC236}">
                <a16:creationId xmlns:a16="http://schemas.microsoft.com/office/drawing/2014/main" id="{995933CD-2FC2-D282-E2A0-EF6558765A9C}"/>
              </a:ext>
            </a:extLst>
          </p:cNvPr>
          <p:cNvSpPr/>
          <p:nvPr/>
        </p:nvSpPr>
        <p:spPr>
          <a:xfrm rot="745574">
            <a:off x="1787384" y="1014045"/>
            <a:ext cx="3470031" cy="4829908"/>
          </a:xfrm>
          <a:prstGeom prst="roundRect">
            <a:avLst>
              <a:gd name="adj" fmla="val 11262"/>
            </a:avLst>
          </a:prstGeom>
          <a:solidFill>
            <a:srgbClr val="1638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منظمات حقوق الإنسان</a:t>
            </a:r>
          </a:p>
          <a:p>
            <a:pPr algn="ctr"/>
            <a:endParaRPr lang="ar-QA" sz="4000" b="1" dirty="0"/>
          </a:p>
          <a:p>
            <a:pPr algn="r"/>
            <a:r>
              <a:rPr lang="ar-SA" b="1" dirty="0"/>
              <a:t>منظمة العفو الدولية</a:t>
            </a:r>
            <a:r>
              <a:rPr lang="ar-SA" dirty="0"/>
              <a:t>: تُصدر تقارير تسلط الضوء على الانتهاكات الحقوقية الناتجة عن الاستيطان، مما يعزز الضغط على إسرائيل.</a:t>
            </a:r>
          </a:p>
          <a:p>
            <a:pPr algn="r"/>
            <a:r>
              <a:rPr lang="ar-SA" b="1" dirty="0" err="1"/>
              <a:t>هيومن</a:t>
            </a:r>
            <a:r>
              <a:rPr lang="ar-SA" b="1" dirty="0"/>
              <a:t> </a:t>
            </a:r>
            <a:r>
              <a:rPr lang="ar-SA" b="1" dirty="0" err="1"/>
              <a:t>رايتس</a:t>
            </a:r>
            <a:r>
              <a:rPr lang="ar-SA" b="1" dirty="0"/>
              <a:t> </a:t>
            </a:r>
            <a:r>
              <a:rPr lang="ar-SA" b="1" dirty="0" err="1"/>
              <a:t>ووتش</a:t>
            </a:r>
            <a:r>
              <a:rPr lang="ar-SA" dirty="0"/>
              <a:t>: توثق الانتهاكات وتدعو إلى اتخاذ إجراءات دولية ضد الاستيطان.</a:t>
            </a:r>
            <a:endParaRPr lang="en-US" dirty="0"/>
          </a:p>
        </p:txBody>
      </p:sp>
      <p:sp>
        <p:nvSpPr>
          <p:cNvPr id="8" name="2">
            <a:extLst>
              <a:ext uri="{FF2B5EF4-FFF2-40B4-BE49-F238E27FC236}">
                <a16:creationId xmlns:a16="http://schemas.microsoft.com/office/drawing/2014/main" id="{901A3E4A-B7A3-31FB-2B25-4ED067B67D08}"/>
              </a:ext>
            </a:extLst>
          </p:cNvPr>
          <p:cNvSpPr/>
          <p:nvPr/>
        </p:nvSpPr>
        <p:spPr>
          <a:xfrm rot="391688">
            <a:off x="1787384" y="1149218"/>
            <a:ext cx="3470031" cy="4829908"/>
          </a:xfrm>
          <a:prstGeom prst="roundRect">
            <a:avLst>
              <a:gd name="adj" fmla="val 11262"/>
            </a:avLst>
          </a:prstGeom>
          <a:solidFill>
            <a:srgbClr val="0B2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dirty="0"/>
              <a:t>منظمة التعاون الإسلامي</a:t>
            </a:r>
            <a:endParaRPr lang="ar-QA" sz="4000" b="1" dirty="0"/>
          </a:p>
          <a:p>
            <a:pPr algn="r"/>
            <a:r>
              <a:rPr lang="ar-SA" b="1" dirty="0"/>
              <a:t>الدعم السياسي والدبلوماسي</a:t>
            </a:r>
            <a:r>
              <a:rPr lang="ar-SA" dirty="0"/>
              <a:t>: تسعى منظمة التعاون الإسلامي إلى حشد الدعم الدولي للحقوق الفلسطينية من خلال مواقف موحدة، والضغط على المجتمع الدولي، والتعاون مع الأمم المتحدة.</a:t>
            </a:r>
          </a:p>
          <a:p>
            <a:pPr algn="r"/>
            <a:r>
              <a:rPr lang="ar-SA" b="1" dirty="0"/>
              <a:t>المساعدات الإنسانية والتنموية</a:t>
            </a:r>
            <a:r>
              <a:rPr lang="ar-SA" dirty="0"/>
              <a:t>: تقدم المنظمة المساعدات الإنسانية للفلسطينيين وتدعم المشاريع التنموية في المناطق الفلسطينية لتعزيز صمود الشعب الفلسطيني.</a:t>
            </a:r>
            <a:endParaRPr lang="en-US" dirty="0"/>
          </a:p>
        </p:txBody>
      </p:sp>
      <p:sp>
        <p:nvSpPr>
          <p:cNvPr id="7" name="1">
            <a:extLst>
              <a:ext uri="{FF2B5EF4-FFF2-40B4-BE49-F238E27FC236}">
                <a16:creationId xmlns:a16="http://schemas.microsoft.com/office/drawing/2014/main" id="{66DBFF06-2443-3880-7FE0-B1AA396B7676}"/>
              </a:ext>
            </a:extLst>
          </p:cNvPr>
          <p:cNvSpPr/>
          <p:nvPr/>
        </p:nvSpPr>
        <p:spPr>
          <a:xfrm>
            <a:off x="1787384" y="1149217"/>
            <a:ext cx="3470031" cy="4829908"/>
          </a:xfrm>
          <a:prstGeom prst="roundRect">
            <a:avLst>
              <a:gd name="adj" fmla="val 11262"/>
            </a:avLst>
          </a:prstGeom>
          <a:solidFill>
            <a:srgbClr val="05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000" b="1" dirty="0"/>
              <a:t>الدول العربية</a:t>
            </a:r>
          </a:p>
          <a:p>
            <a:pPr algn="ctr"/>
            <a:endParaRPr lang="ar-QA" sz="4000" dirty="0"/>
          </a:p>
          <a:p>
            <a:pPr algn="r"/>
            <a:r>
              <a:rPr lang="ar-SA" b="1" dirty="0"/>
              <a:t>الأردن</a:t>
            </a:r>
            <a:r>
              <a:rPr lang="ar-SA" dirty="0"/>
              <a:t>: تدعو إلى حماية الحقوق الفلسطينية وتؤكد على أهمية حل الدولتين، وتسعى لتعزيز المواقف العربية في المحافل الدولية.</a:t>
            </a:r>
          </a:p>
          <a:p>
            <a:pPr algn="r"/>
            <a:r>
              <a:rPr lang="ar-SA" b="1" dirty="0"/>
              <a:t>مصر</a:t>
            </a:r>
            <a:r>
              <a:rPr lang="ar-SA" dirty="0"/>
              <a:t>: تلعب دورًا هامًا في المفاوضات وتوفير الدعم السياسي للقضية الفلسطينية، مما يعكس التزامها بموقف عربي موحد.</a:t>
            </a:r>
            <a:endParaRPr lang="en-US" dirty="0"/>
          </a:p>
        </p:txBody>
      </p:sp>
      <p:sp>
        <p:nvSpPr>
          <p:cNvPr id="16" name="TextBox 15">
            <a:extLst>
              <a:ext uri="{FF2B5EF4-FFF2-40B4-BE49-F238E27FC236}">
                <a16:creationId xmlns:a16="http://schemas.microsoft.com/office/drawing/2014/main" id="{83B2ECC3-8580-202B-FAB8-E56FC08062D0}"/>
              </a:ext>
            </a:extLst>
          </p:cNvPr>
          <p:cNvSpPr txBox="1"/>
          <p:nvPr/>
        </p:nvSpPr>
        <p:spPr>
          <a:xfrm>
            <a:off x="5977283" y="2644169"/>
            <a:ext cx="5869419" cy="1569660"/>
          </a:xfrm>
          <a:prstGeom prst="rect">
            <a:avLst/>
          </a:prstGeom>
          <a:noFill/>
        </p:spPr>
        <p:txBody>
          <a:bodyPr wrap="square" rtlCol="0">
            <a:spAutoFit/>
          </a:bodyPr>
          <a:lstStyle/>
          <a:p>
            <a:pPr algn="ctr"/>
            <a:r>
              <a:rPr lang="ar-SA" sz="4800" dirty="0">
                <a:solidFill>
                  <a:schemeClr val="bg1"/>
                </a:solidFill>
              </a:rPr>
              <a:t>الدول والمنظمات التي تساهم بشكل إيجابي بالقضية.</a:t>
            </a:r>
            <a:endParaRPr lang="en-US" sz="4800" dirty="0">
              <a:solidFill>
                <a:schemeClr val="bg1"/>
              </a:solidFill>
            </a:endParaRPr>
          </a:p>
        </p:txBody>
      </p:sp>
      <p:pic>
        <p:nvPicPr>
          <p:cNvPr id="15362" name="Picture 2" descr="‪Dark Green Color Palette‬‏">
            <a:extLst>
              <a:ext uri="{FF2B5EF4-FFF2-40B4-BE49-F238E27FC236}">
                <a16:creationId xmlns:a16="http://schemas.microsoft.com/office/drawing/2014/main" id="{EE649815-67A6-7494-C8F7-E7C10CF6B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0153" y="51460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ark Forest Greens Color Scheme » Green » SchemeColor.com‬‏">
            <a:extLst>
              <a:ext uri="{FF2B5EF4-FFF2-40B4-BE49-F238E27FC236}">
                <a16:creationId xmlns:a16="http://schemas.microsoft.com/office/drawing/2014/main" id="{11CF9392-25BF-6A9E-0C6C-97BF25454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3465" y="3564170"/>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513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1" fill="hold" grpId="0" nodeType="clickEffect">
                                  <p:stCondLst>
                                    <p:cond delay="0"/>
                                  </p:stCondLst>
                                  <p:childTnLst>
                                    <p:anim calcmode="lin" valueType="num">
                                      <p:cBhvr additive="base">
                                        <p:cTn id="32" dur="1250"/>
                                        <p:tgtEl>
                                          <p:spTgt spid="7"/>
                                        </p:tgtEl>
                                        <p:attrNameLst>
                                          <p:attrName>ppt_x</p:attrName>
                                        </p:attrNameLst>
                                      </p:cBhvr>
                                      <p:tavLst>
                                        <p:tav tm="0">
                                          <p:val>
                                            <p:strVal val="ppt_x"/>
                                          </p:val>
                                        </p:tav>
                                        <p:tav tm="100000">
                                          <p:val>
                                            <p:strVal val="ppt_x"/>
                                          </p:val>
                                        </p:tav>
                                      </p:tavLst>
                                    </p:anim>
                                    <p:anim calcmode="lin" valueType="num">
                                      <p:cBhvr additive="base">
                                        <p:cTn id="33" dur="1250"/>
                                        <p:tgtEl>
                                          <p:spTgt spid="7"/>
                                        </p:tgtEl>
                                        <p:attrNameLst>
                                          <p:attrName>ppt_y</p:attrName>
                                        </p:attrNameLst>
                                      </p:cBhvr>
                                      <p:tavLst>
                                        <p:tav tm="0">
                                          <p:val>
                                            <p:strVal val="ppt_y"/>
                                          </p:val>
                                        </p:tav>
                                        <p:tav tm="100000">
                                          <p:val>
                                            <p:strVal val="0-ppt_h/2"/>
                                          </p:val>
                                        </p:tav>
                                      </p:tavLst>
                                    </p:anim>
                                    <p:set>
                                      <p:cBhvr>
                                        <p:cTn id="34" dur="1" fill="hold">
                                          <p:stCondLst>
                                            <p:cond delay="124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1" fill="hold" grpId="0" nodeType="clickEffect">
                                  <p:stCondLst>
                                    <p:cond delay="0"/>
                                  </p:stCondLst>
                                  <p:childTnLst>
                                    <p:anim calcmode="lin" valueType="num">
                                      <p:cBhvr additive="base">
                                        <p:cTn id="38" dur="1250"/>
                                        <p:tgtEl>
                                          <p:spTgt spid="8"/>
                                        </p:tgtEl>
                                        <p:attrNameLst>
                                          <p:attrName>ppt_x</p:attrName>
                                        </p:attrNameLst>
                                      </p:cBhvr>
                                      <p:tavLst>
                                        <p:tav tm="0">
                                          <p:val>
                                            <p:strVal val="ppt_x"/>
                                          </p:val>
                                        </p:tav>
                                        <p:tav tm="100000">
                                          <p:val>
                                            <p:strVal val="ppt_x"/>
                                          </p:val>
                                        </p:tav>
                                      </p:tavLst>
                                    </p:anim>
                                    <p:anim calcmode="lin" valueType="num">
                                      <p:cBhvr additive="base">
                                        <p:cTn id="39" dur="1250"/>
                                        <p:tgtEl>
                                          <p:spTgt spid="8"/>
                                        </p:tgtEl>
                                        <p:attrNameLst>
                                          <p:attrName>ppt_y</p:attrName>
                                        </p:attrNameLst>
                                      </p:cBhvr>
                                      <p:tavLst>
                                        <p:tav tm="0">
                                          <p:val>
                                            <p:strVal val="ppt_y"/>
                                          </p:val>
                                        </p:tav>
                                        <p:tav tm="100000">
                                          <p:val>
                                            <p:strVal val="0-ppt_h/2"/>
                                          </p:val>
                                        </p:tav>
                                      </p:tavLst>
                                    </p:anim>
                                    <p:set>
                                      <p:cBhvr>
                                        <p:cTn id="40" dur="1" fill="hold">
                                          <p:stCondLst>
                                            <p:cond delay="124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1" fill="hold" grpId="0" nodeType="clickEffect">
                                  <p:stCondLst>
                                    <p:cond delay="0"/>
                                  </p:stCondLst>
                                  <p:childTnLst>
                                    <p:anim calcmode="lin" valueType="num">
                                      <p:cBhvr additive="base">
                                        <p:cTn id="44" dur="1250"/>
                                        <p:tgtEl>
                                          <p:spTgt spid="9"/>
                                        </p:tgtEl>
                                        <p:attrNameLst>
                                          <p:attrName>ppt_x</p:attrName>
                                        </p:attrNameLst>
                                      </p:cBhvr>
                                      <p:tavLst>
                                        <p:tav tm="0">
                                          <p:val>
                                            <p:strVal val="ppt_x"/>
                                          </p:val>
                                        </p:tav>
                                        <p:tav tm="100000">
                                          <p:val>
                                            <p:strVal val="ppt_x"/>
                                          </p:val>
                                        </p:tav>
                                      </p:tavLst>
                                    </p:anim>
                                    <p:anim calcmode="lin" valueType="num">
                                      <p:cBhvr additive="base">
                                        <p:cTn id="45" dur="1250"/>
                                        <p:tgtEl>
                                          <p:spTgt spid="9"/>
                                        </p:tgtEl>
                                        <p:attrNameLst>
                                          <p:attrName>ppt_y</p:attrName>
                                        </p:attrNameLst>
                                      </p:cBhvr>
                                      <p:tavLst>
                                        <p:tav tm="0">
                                          <p:val>
                                            <p:strVal val="ppt_y"/>
                                          </p:val>
                                        </p:tav>
                                        <p:tav tm="100000">
                                          <p:val>
                                            <p:strVal val="0-ppt_h/2"/>
                                          </p:val>
                                        </p:tav>
                                      </p:tavLst>
                                    </p:anim>
                                    <p:set>
                                      <p:cBhvr>
                                        <p:cTn id="46" dur="1" fill="hold">
                                          <p:stCondLst>
                                            <p:cond delay="124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1" fill="hold" grpId="0" nodeType="clickEffect">
                                  <p:stCondLst>
                                    <p:cond delay="0"/>
                                  </p:stCondLst>
                                  <p:childTnLst>
                                    <p:anim calcmode="lin" valueType="num">
                                      <p:cBhvr additive="base">
                                        <p:cTn id="50" dur="1250"/>
                                        <p:tgtEl>
                                          <p:spTgt spid="10"/>
                                        </p:tgtEl>
                                        <p:attrNameLst>
                                          <p:attrName>ppt_x</p:attrName>
                                        </p:attrNameLst>
                                      </p:cBhvr>
                                      <p:tavLst>
                                        <p:tav tm="0">
                                          <p:val>
                                            <p:strVal val="ppt_x"/>
                                          </p:val>
                                        </p:tav>
                                        <p:tav tm="100000">
                                          <p:val>
                                            <p:strVal val="ppt_x"/>
                                          </p:val>
                                        </p:tav>
                                      </p:tavLst>
                                    </p:anim>
                                    <p:anim calcmode="lin" valueType="num">
                                      <p:cBhvr additive="base">
                                        <p:cTn id="51" dur="1250"/>
                                        <p:tgtEl>
                                          <p:spTgt spid="10"/>
                                        </p:tgtEl>
                                        <p:attrNameLst>
                                          <p:attrName>ppt_y</p:attrName>
                                        </p:attrNameLst>
                                      </p:cBhvr>
                                      <p:tavLst>
                                        <p:tav tm="0">
                                          <p:val>
                                            <p:strVal val="ppt_y"/>
                                          </p:val>
                                        </p:tav>
                                        <p:tav tm="100000">
                                          <p:val>
                                            <p:strVal val="0-ppt_h/2"/>
                                          </p:val>
                                        </p:tav>
                                      </p:tavLst>
                                    </p:anim>
                                    <p:set>
                                      <p:cBhvr>
                                        <p:cTn id="52" dur="1" fill="hold">
                                          <p:stCondLst>
                                            <p:cond delay="124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1" fill="hold" grpId="0" nodeType="clickEffect">
                                  <p:stCondLst>
                                    <p:cond delay="0"/>
                                  </p:stCondLst>
                                  <p:childTnLst>
                                    <p:anim calcmode="lin" valueType="num">
                                      <p:cBhvr additive="base">
                                        <p:cTn id="56" dur="1250"/>
                                        <p:tgtEl>
                                          <p:spTgt spid="12"/>
                                        </p:tgtEl>
                                        <p:attrNameLst>
                                          <p:attrName>ppt_x</p:attrName>
                                        </p:attrNameLst>
                                      </p:cBhvr>
                                      <p:tavLst>
                                        <p:tav tm="0">
                                          <p:val>
                                            <p:strVal val="ppt_x"/>
                                          </p:val>
                                        </p:tav>
                                        <p:tav tm="100000">
                                          <p:val>
                                            <p:strVal val="ppt_x"/>
                                          </p:val>
                                        </p:tav>
                                      </p:tavLst>
                                    </p:anim>
                                    <p:anim calcmode="lin" valueType="num">
                                      <p:cBhvr additive="base">
                                        <p:cTn id="57" dur="1250"/>
                                        <p:tgtEl>
                                          <p:spTgt spid="12"/>
                                        </p:tgtEl>
                                        <p:attrNameLst>
                                          <p:attrName>ppt_y</p:attrName>
                                        </p:attrNameLst>
                                      </p:cBhvr>
                                      <p:tavLst>
                                        <p:tav tm="0">
                                          <p:val>
                                            <p:strVal val="ppt_y"/>
                                          </p:val>
                                        </p:tav>
                                        <p:tav tm="100000">
                                          <p:val>
                                            <p:strVal val="0-ppt_h/2"/>
                                          </p:val>
                                        </p:tav>
                                      </p:tavLst>
                                    </p:anim>
                                    <p:set>
                                      <p:cBhvr>
                                        <p:cTn id="58" dur="1" fill="hold">
                                          <p:stCondLst>
                                            <p:cond delay="124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1" fill="hold" grpId="0" nodeType="clickEffect">
                                  <p:stCondLst>
                                    <p:cond delay="0"/>
                                  </p:stCondLst>
                                  <p:childTnLst>
                                    <p:anim calcmode="lin" valueType="num">
                                      <p:cBhvr additive="base">
                                        <p:cTn id="62" dur="1250"/>
                                        <p:tgtEl>
                                          <p:spTgt spid="11"/>
                                        </p:tgtEl>
                                        <p:attrNameLst>
                                          <p:attrName>ppt_x</p:attrName>
                                        </p:attrNameLst>
                                      </p:cBhvr>
                                      <p:tavLst>
                                        <p:tav tm="0">
                                          <p:val>
                                            <p:strVal val="ppt_x"/>
                                          </p:val>
                                        </p:tav>
                                        <p:tav tm="100000">
                                          <p:val>
                                            <p:strVal val="ppt_x"/>
                                          </p:val>
                                        </p:tav>
                                      </p:tavLst>
                                    </p:anim>
                                    <p:anim calcmode="lin" valueType="num">
                                      <p:cBhvr additive="base">
                                        <p:cTn id="63" dur="1250"/>
                                        <p:tgtEl>
                                          <p:spTgt spid="11"/>
                                        </p:tgtEl>
                                        <p:attrNameLst>
                                          <p:attrName>ppt_y</p:attrName>
                                        </p:attrNameLst>
                                      </p:cBhvr>
                                      <p:tavLst>
                                        <p:tav tm="0">
                                          <p:val>
                                            <p:strVal val="ppt_y"/>
                                          </p:val>
                                        </p:tav>
                                        <p:tav tm="100000">
                                          <p:val>
                                            <p:strVal val="0-ppt_h/2"/>
                                          </p:val>
                                        </p:tav>
                                      </p:tavLst>
                                    </p:anim>
                                    <p:set>
                                      <p:cBhvr>
                                        <p:cTn id="64" dur="1" fill="hold">
                                          <p:stCondLst>
                                            <p:cond delay="1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0" grpId="0" animBg="1"/>
      <p:bldP spid="10" grpId="1" animBg="1"/>
      <p:bldP spid="9" grpId="0" animBg="1"/>
      <p:bldP spid="9" grpId="1" animBg="1"/>
      <p:bldP spid="8" grpId="0" animBg="1"/>
      <p:bldP spid="8" grpId="1" animBg="1"/>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9610E-08B1-C576-2A7B-702D9BB4F405}"/>
              </a:ext>
            </a:extLst>
          </p:cNvPr>
          <p:cNvGrpSpPr/>
          <p:nvPr/>
        </p:nvGrpSpPr>
        <p:grpSpPr>
          <a:xfrm>
            <a:off x="-152400" y="-1655762"/>
            <a:ext cx="12436769" cy="10590509"/>
            <a:chOff x="-152400" y="-1655762"/>
            <a:chExt cx="12436769" cy="10590509"/>
          </a:xfrm>
        </p:grpSpPr>
        <p:pic>
          <p:nvPicPr>
            <p:cNvPr id="5" name="Picture 4">
              <a:extLst>
                <a:ext uri="{FF2B5EF4-FFF2-40B4-BE49-F238E27FC236}">
                  <a16:creationId xmlns:a16="http://schemas.microsoft.com/office/drawing/2014/main" id="{99BBEE8E-812E-5033-95CF-8E0DC65D086E}"/>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6" name="Rectangle 5">
              <a:extLst>
                <a:ext uri="{FF2B5EF4-FFF2-40B4-BE49-F238E27FC236}">
                  <a16:creationId xmlns:a16="http://schemas.microsoft.com/office/drawing/2014/main" id="{0110EE7A-9480-BCEA-A393-A214D53DFFA9}"/>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E84BAD0-080B-F992-0927-6C226444F28E}"/>
              </a:ext>
            </a:extLst>
          </p:cNvPr>
          <p:cNvSpPr>
            <a:spLocks noGrp="1"/>
          </p:cNvSpPr>
          <p:nvPr>
            <p:ph type="title"/>
          </p:nvPr>
        </p:nvSpPr>
        <p:spPr>
          <a:xfrm>
            <a:off x="838200" y="248857"/>
            <a:ext cx="10515600" cy="618723"/>
          </a:xfrm>
        </p:spPr>
        <p:txBody>
          <a:bodyPr>
            <a:normAutofit fontScale="90000"/>
          </a:bodyPr>
          <a:lstStyle/>
          <a:p>
            <a:pPr algn="r"/>
            <a:r>
              <a:rPr lang="ar-SA" dirty="0">
                <a:solidFill>
                  <a:schemeClr val="bg1"/>
                </a:solidFill>
                <a:highlight>
                  <a:srgbClr val="800000"/>
                </a:highlight>
              </a:rPr>
              <a:t>القرارات الدولية ومعاهدات السلام التي انتهكتها إسرائيل.</a:t>
            </a:r>
            <a:endParaRPr lang="en-US" dirty="0">
              <a:solidFill>
                <a:schemeClr val="bg1"/>
              </a:solidFill>
              <a:highlight>
                <a:srgbClr val="800000"/>
              </a:highlight>
            </a:endParaRPr>
          </a:p>
        </p:txBody>
      </p:sp>
      <p:sp>
        <p:nvSpPr>
          <p:cNvPr id="3" name="Content Placeholder 2">
            <a:extLst>
              <a:ext uri="{FF2B5EF4-FFF2-40B4-BE49-F238E27FC236}">
                <a16:creationId xmlns:a16="http://schemas.microsoft.com/office/drawing/2014/main" id="{B6882967-E3E9-0BE1-98A2-A68BD71008A1}"/>
              </a:ext>
            </a:extLst>
          </p:cNvPr>
          <p:cNvSpPr>
            <a:spLocks noGrp="1"/>
          </p:cNvSpPr>
          <p:nvPr>
            <p:ph idx="1"/>
          </p:nvPr>
        </p:nvSpPr>
        <p:spPr>
          <a:xfrm>
            <a:off x="0" y="1134318"/>
            <a:ext cx="12192000" cy="5474825"/>
          </a:xfrm>
        </p:spPr>
        <p:txBody>
          <a:bodyPr>
            <a:noAutofit/>
          </a:bodyPr>
          <a:lstStyle/>
          <a:p>
            <a:pPr algn="r"/>
            <a:r>
              <a:rPr lang="ar-SA" sz="1800" b="1" dirty="0">
                <a:solidFill>
                  <a:schemeClr val="bg1"/>
                </a:solidFill>
              </a:rPr>
              <a:t>1. قرار 242 (1967)</a:t>
            </a:r>
          </a:p>
          <a:p>
            <a:pPr algn="r">
              <a:buFont typeface="Arial" panose="020B0604020202020204" pitchFamily="34" charset="0"/>
              <a:buChar char="•"/>
            </a:pPr>
            <a:r>
              <a:rPr lang="ar-SA" sz="1800" dirty="0">
                <a:solidFill>
                  <a:schemeClr val="bg1"/>
                </a:solidFill>
              </a:rPr>
              <a:t>دعا إلى الانسحاب الإسرائيلي من الأراضي التي احتلت خلال حرب 1967، لكنه لم يُنفذ بشكل كامل، واستمرت إسرائيل في توسيع المستوطنات.</a:t>
            </a:r>
          </a:p>
          <a:p>
            <a:pPr algn="r"/>
            <a:r>
              <a:rPr lang="ar-SA" sz="1800" b="1" dirty="0">
                <a:solidFill>
                  <a:schemeClr val="bg1"/>
                </a:solidFill>
              </a:rPr>
              <a:t>2. اتفاقيات أوسلو (1993 و1995)</a:t>
            </a:r>
          </a:p>
          <a:p>
            <a:pPr algn="r">
              <a:buFont typeface="Arial" panose="020B0604020202020204" pitchFamily="34" charset="0"/>
              <a:buChar char="•"/>
            </a:pPr>
            <a:r>
              <a:rPr lang="ar-SA" sz="1800" dirty="0">
                <a:solidFill>
                  <a:schemeClr val="bg1"/>
                </a:solidFill>
              </a:rPr>
              <a:t>تم التوقيع عليها بين منظمة التحرير الفلسطينية وإسرائيل، تضمنت إقامة حكم ذاتي فلسطيني، ولكن إسرائيل استمرت في بناء المستوطنات والانتهاكات في الضفة الغربية.</a:t>
            </a:r>
          </a:p>
          <a:p>
            <a:pPr algn="r"/>
            <a:r>
              <a:rPr lang="ar-SA" sz="1800" b="1" dirty="0">
                <a:solidFill>
                  <a:schemeClr val="bg1"/>
                </a:solidFill>
              </a:rPr>
              <a:t>3. خطة خارطة الطريق (2003)</a:t>
            </a:r>
          </a:p>
          <a:p>
            <a:pPr algn="r">
              <a:buFont typeface="Arial" panose="020B0604020202020204" pitchFamily="34" charset="0"/>
              <a:buChar char="•"/>
            </a:pPr>
            <a:r>
              <a:rPr lang="ar-SA" sz="1800" dirty="0">
                <a:solidFill>
                  <a:schemeClr val="bg1"/>
                </a:solidFill>
              </a:rPr>
              <a:t>وضعت خطة للسلام تتطلب وقف العنف وإقامة دولة فلسطينية، لكن التصعيدات والعمليات العسكرية الإسرائيلية عطلت التنفيذ.</a:t>
            </a:r>
          </a:p>
          <a:p>
            <a:pPr algn="r"/>
            <a:r>
              <a:rPr lang="ar-SA" sz="1800" b="1" dirty="0">
                <a:solidFill>
                  <a:schemeClr val="bg1"/>
                </a:solidFill>
              </a:rPr>
              <a:t>4. قرار 194 (1948)</a:t>
            </a:r>
          </a:p>
          <a:p>
            <a:pPr algn="r">
              <a:buFont typeface="Arial" panose="020B0604020202020204" pitchFamily="34" charset="0"/>
              <a:buChar char="•"/>
            </a:pPr>
            <a:r>
              <a:rPr lang="ar-SA" sz="1800" dirty="0">
                <a:solidFill>
                  <a:schemeClr val="bg1"/>
                </a:solidFill>
              </a:rPr>
              <a:t>ينص على حق العودة للاجئين الفلسطينيين، ولكن لم يتم الالتزام بهذا الحق من قبل إسرائيل.</a:t>
            </a:r>
          </a:p>
          <a:p>
            <a:pPr algn="r"/>
            <a:r>
              <a:rPr lang="ar-SA" sz="1800" b="1" dirty="0">
                <a:solidFill>
                  <a:schemeClr val="bg1"/>
                </a:solidFill>
              </a:rPr>
              <a:t>5. قرار 338 (1973)</a:t>
            </a:r>
          </a:p>
          <a:p>
            <a:pPr algn="r">
              <a:buFont typeface="Arial" panose="020B0604020202020204" pitchFamily="34" charset="0"/>
              <a:buChar char="•"/>
            </a:pPr>
            <a:r>
              <a:rPr lang="ar-SA" sz="1800" dirty="0">
                <a:solidFill>
                  <a:schemeClr val="bg1"/>
                </a:solidFill>
              </a:rPr>
              <a:t>دعا إلى تنفيذ قرار 242 ووقف إطلاق النار، لكن إسرائيل واصلت العمليات العسكرية في الأراضي المحتلة.</a:t>
            </a:r>
          </a:p>
          <a:p>
            <a:pPr algn="r"/>
            <a:r>
              <a:rPr lang="ar-SA" sz="1800" b="1" dirty="0">
                <a:solidFill>
                  <a:schemeClr val="bg1"/>
                </a:solidFill>
              </a:rPr>
              <a:t>6. اتفاقيات وادي عربة (1994)</a:t>
            </a:r>
          </a:p>
          <a:p>
            <a:pPr algn="r">
              <a:buFont typeface="Arial" panose="020B0604020202020204" pitchFamily="34" charset="0"/>
              <a:buChar char="•"/>
            </a:pPr>
            <a:r>
              <a:rPr lang="ar-SA" sz="1800" dirty="0">
                <a:solidFill>
                  <a:schemeClr val="bg1"/>
                </a:solidFill>
              </a:rPr>
              <a:t>اتفاق سلام مع الأردن، لم يمنع التصعيدات العسكرية في الأراضي الفلسطينية، وخصوصًا بعد بناء المستوطنات.</a:t>
            </a:r>
          </a:p>
          <a:p>
            <a:pPr algn="r"/>
            <a:r>
              <a:rPr lang="ar-SA" sz="1800" b="1" dirty="0">
                <a:solidFill>
                  <a:schemeClr val="bg1"/>
                </a:solidFill>
              </a:rPr>
              <a:t>7. مبادرة السلام العربية (2002)</a:t>
            </a:r>
          </a:p>
          <a:p>
            <a:pPr algn="r">
              <a:buFont typeface="Arial" panose="020B0604020202020204" pitchFamily="34" charset="0"/>
              <a:buChar char="•"/>
            </a:pPr>
            <a:r>
              <a:rPr lang="ar-SA" sz="1800" dirty="0">
                <a:solidFill>
                  <a:schemeClr val="bg1"/>
                </a:solidFill>
              </a:rPr>
              <a:t>اقترحت تطبيع العلاقات العربية مع إسرائيل مقابل انسحابها من الأراضي المحتلة، لكن إسرائيل لم تستجب بشكل فعال لهذه المبادرة.</a:t>
            </a:r>
          </a:p>
          <a:p>
            <a:pPr algn="r"/>
            <a:endParaRPr lang="en-US" sz="1800" dirty="0">
              <a:solidFill>
                <a:schemeClr val="bg1"/>
              </a:solidFill>
            </a:endParaRPr>
          </a:p>
        </p:txBody>
      </p:sp>
    </p:spTree>
    <p:extLst>
      <p:ext uri="{BB962C8B-B14F-4D97-AF65-F5344CB8AC3E}">
        <p14:creationId xmlns:p14="http://schemas.microsoft.com/office/powerpoint/2010/main" val="240890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C7928603-11C0-A8DB-6D02-7FEFFABC6B40}"/>
              </a:ext>
            </a:extLst>
          </p:cNvPr>
          <p:cNvGrpSpPr/>
          <p:nvPr/>
        </p:nvGrpSpPr>
        <p:grpSpPr>
          <a:xfrm>
            <a:off x="-152400" y="-1655762"/>
            <a:ext cx="12436769" cy="10590509"/>
            <a:chOff x="-152400" y="-1655762"/>
            <a:chExt cx="12436769" cy="10590509"/>
          </a:xfrm>
        </p:grpSpPr>
        <p:pic>
          <p:nvPicPr>
            <p:cNvPr id="103" name="Picture 102">
              <a:extLst>
                <a:ext uri="{FF2B5EF4-FFF2-40B4-BE49-F238E27FC236}">
                  <a16:creationId xmlns:a16="http://schemas.microsoft.com/office/drawing/2014/main" id="{241E3C94-8EE0-E768-E723-6B6E55ADC111}"/>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104" name="Rectangle 103">
              <a:extLst>
                <a:ext uri="{FF2B5EF4-FFF2-40B4-BE49-F238E27FC236}">
                  <a16:creationId xmlns:a16="http://schemas.microsoft.com/office/drawing/2014/main" id="{A2E4D047-73A2-A1ED-CDA7-645C696A6461}"/>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E84BAD0-080B-F992-0927-6C226444F28E}"/>
              </a:ext>
            </a:extLst>
          </p:cNvPr>
          <p:cNvSpPr>
            <a:spLocks noGrp="1"/>
          </p:cNvSpPr>
          <p:nvPr>
            <p:ph type="title"/>
          </p:nvPr>
        </p:nvSpPr>
        <p:spPr>
          <a:xfrm>
            <a:off x="611880" y="-1554993"/>
            <a:ext cx="10515600" cy="618723"/>
          </a:xfrm>
        </p:spPr>
        <p:txBody>
          <a:bodyPr>
            <a:normAutofit fontScale="90000"/>
          </a:bodyPr>
          <a:lstStyle/>
          <a:p>
            <a:pPr algn="r"/>
            <a:r>
              <a:rPr lang="ar-SA" dirty="0">
                <a:solidFill>
                  <a:schemeClr val="bg1"/>
                </a:solidFill>
                <a:highlight>
                  <a:srgbClr val="800000"/>
                </a:highlight>
              </a:rPr>
              <a:t>القرارات الدولية ومعاهدات السلام التي انتهكتها إسرائيل.</a:t>
            </a:r>
            <a:endParaRPr lang="en-US" dirty="0">
              <a:solidFill>
                <a:schemeClr val="bg1"/>
              </a:solidFill>
              <a:highlight>
                <a:srgbClr val="800000"/>
              </a:highlight>
            </a:endParaRPr>
          </a:p>
        </p:txBody>
      </p:sp>
      <p:sp>
        <p:nvSpPr>
          <p:cNvPr id="3" name="Content Placeholder 2">
            <a:extLst>
              <a:ext uri="{FF2B5EF4-FFF2-40B4-BE49-F238E27FC236}">
                <a16:creationId xmlns:a16="http://schemas.microsoft.com/office/drawing/2014/main" id="{B6882967-E3E9-0BE1-98A2-A68BD71008A1}"/>
              </a:ext>
            </a:extLst>
          </p:cNvPr>
          <p:cNvSpPr>
            <a:spLocks noGrp="1"/>
          </p:cNvSpPr>
          <p:nvPr>
            <p:ph idx="1"/>
          </p:nvPr>
        </p:nvSpPr>
        <p:spPr>
          <a:xfrm>
            <a:off x="12192000" y="1383175"/>
            <a:ext cx="12192000" cy="5474825"/>
          </a:xfrm>
        </p:spPr>
        <p:txBody>
          <a:bodyPr>
            <a:noAutofit/>
          </a:bodyPr>
          <a:lstStyle/>
          <a:p>
            <a:pPr algn="r"/>
            <a:r>
              <a:rPr lang="ar-SA" sz="1800" b="1" dirty="0">
                <a:solidFill>
                  <a:schemeClr val="bg1"/>
                </a:solidFill>
              </a:rPr>
              <a:t>1. قرار 242 (1967)</a:t>
            </a:r>
          </a:p>
          <a:p>
            <a:pPr algn="r">
              <a:buFont typeface="Arial" panose="020B0604020202020204" pitchFamily="34" charset="0"/>
              <a:buChar char="•"/>
            </a:pPr>
            <a:r>
              <a:rPr lang="ar-SA" sz="1800" dirty="0">
                <a:solidFill>
                  <a:schemeClr val="bg1"/>
                </a:solidFill>
              </a:rPr>
              <a:t>دعا إلى الانسحاب الإسرائيلي من الأراضي التي احتلت خلال حرب 1967، لكنه لم يُنفذ بشكل كامل، واستمرت إسرائيل في توسيع المستوطنات.</a:t>
            </a:r>
          </a:p>
          <a:p>
            <a:pPr algn="r"/>
            <a:r>
              <a:rPr lang="ar-SA" sz="1800" b="1" dirty="0">
                <a:solidFill>
                  <a:schemeClr val="bg1"/>
                </a:solidFill>
              </a:rPr>
              <a:t>2. اتفاقيات أوسلو (1993 و1995)</a:t>
            </a:r>
          </a:p>
          <a:p>
            <a:pPr algn="r">
              <a:buFont typeface="Arial" panose="020B0604020202020204" pitchFamily="34" charset="0"/>
              <a:buChar char="•"/>
            </a:pPr>
            <a:r>
              <a:rPr lang="ar-SA" sz="1800" dirty="0">
                <a:solidFill>
                  <a:schemeClr val="bg1"/>
                </a:solidFill>
              </a:rPr>
              <a:t>تم التوقيع عليها بين منظمة التحرير الفلسطينية وإسرائيل، تضمنت إقامة حكم ذاتي فلسطيني، ولكن إسرائيل استمرت في بناء المستوطنات والانتهاكات في الضفة الغربية.</a:t>
            </a:r>
          </a:p>
          <a:p>
            <a:pPr algn="r"/>
            <a:r>
              <a:rPr lang="ar-SA" sz="1800" b="1" dirty="0">
                <a:solidFill>
                  <a:schemeClr val="bg1"/>
                </a:solidFill>
              </a:rPr>
              <a:t>3. خطة خارطة الطريق (2003)</a:t>
            </a:r>
          </a:p>
          <a:p>
            <a:pPr algn="r">
              <a:buFont typeface="Arial" panose="020B0604020202020204" pitchFamily="34" charset="0"/>
              <a:buChar char="•"/>
            </a:pPr>
            <a:r>
              <a:rPr lang="ar-SA" sz="1800" dirty="0">
                <a:solidFill>
                  <a:schemeClr val="bg1"/>
                </a:solidFill>
              </a:rPr>
              <a:t>وضعت خطة للسلام تتطلب وقف العنف وإقامة دولة فلسطينية، لكن التصعيدات والعمليات العسكرية الإسرائيلية عطلت التنفيذ.</a:t>
            </a:r>
          </a:p>
          <a:p>
            <a:pPr algn="r"/>
            <a:r>
              <a:rPr lang="ar-SA" sz="1800" b="1" dirty="0">
                <a:solidFill>
                  <a:schemeClr val="bg1"/>
                </a:solidFill>
              </a:rPr>
              <a:t>4. قرار 194 (1948)</a:t>
            </a:r>
          </a:p>
          <a:p>
            <a:pPr algn="r">
              <a:buFont typeface="Arial" panose="020B0604020202020204" pitchFamily="34" charset="0"/>
              <a:buChar char="•"/>
            </a:pPr>
            <a:r>
              <a:rPr lang="ar-SA" sz="1800" dirty="0">
                <a:solidFill>
                  <a:schemeClr val="bg1"/>
                </a:solidFill>
              </a:rPr>
              <a:t>ينص على حق العودة للاجئين الفلسطينيين، ولكن لم يتم الالتزام بهذا الحق من قبل إسرائيل.</a:t>
            </a:r>
          </a:p>
          <a:p>
            <a:pPr algn="r"/>
            <a:r>
              <a:rPr lang="ar-SA" sz="1800" b="1" dirty="0">
                <a:solidFill>
                  <a:schemeClr val="bg1"/>
                </a:solidFill>
              </a:rPr>
              <a:t>5. قرار 338 (1973)</a:t>
            </a:r>
          </a:p>
          <a:p>
            <a:pPr algn="r">
              <a:buFont typeface="Arial" panose="020B0604020202020204" pitchFamily="34" charset="0"/>
              <a:buChar char="•"/>
            </a:pPr>
            <a:r>
              <a:rPr lang="ar-SA" sz="1800" dirty="0">
                <a:solidFill>
                  <a:schemeClr val="bg1"/>
                </a:solidFill>
              </a:rPr>
              <a:t>دعا إلى تنفيذ قرار 242 ووقف إطلاق النار، لكن إسرائيل واصلت العمليات العسكرية في الأراضي المحتلة.</a:t>
            </a:r>
          </a:p>
          <a:p>
            <a:pPr algn="r"/>
            <a:r>
              <a:rPr lang="ar-SA" sz="1800" b="1" dirty="0">
                <a:solidFill>
                  <a:schemeClr val="bg1"/>
                </a:solidFill>
              </a:rPr>
              <a:t>6. اتفاقيات وادي عربة (1994)</a:t>
            </a:r>
          </a:p>
          <a:p>
            <a:pPr algn="r">
              <a:buFont typeface="Arial" panose="020B0604020202020204" pitchFamily="34" charset="0"/>
              <a:buChar char="•"/>
            </a:pPr>
            <a:r>
              <a:rPr lang="ar-SA" sz="1800" dirty="0">
                <a:solidFill>
                  <a:schemeClr val="bg1"/>
                </a:solidFill>
              </a:rPr>
              <a:t>اتفاق سلام مع الأردن، لم يمنع التصعيدات العسكرية في الأراضي الفلسطينية، وخصوصًا بعد بناء المستوطنات.</a:t>
            </a:r>
          </a:p>
          <a:p>
            <a:pPr algn="r"/>
            <a:r>
              <a:rPr lang="ar-SA" sz="1800" b="1" dirty="0">
                <a:solidFill>
                  <a:schemeClr val="bg1"/>
                </a:solidFill>
              </a:rPr>
              <a:t>7. مبادرة السلام العربية (2002)</a:t>
            </a:r>
          </a:p>
          <a:p>
            <a:pPr algn="r">
              <a:buFont typeface="Arial" panose="020B0604020202020204" pitchFamily="34" charset="0"/>
              <a:buChar char="•"/>
            </a:pPr>
            <a:r>
              <a:rPr lang="ar-SA" sz="1800" dirty="0">
                <a:solidFill>
                  <a:schemeClr val="bg1"/>
                </a:solidFill>
              </a:rPr>
              <a:t>اقترحت تطبيع العلاقات العربية مع إسرائيل مقابل انسحابها من الأراضي المحتلة، لكن إسرائيل لم تستجب بشكل فعال لهذه المبادرة.</a:t>
            </a:r>
          </a:p>
          <a:p>
            <a:pPr algn="r"/>
            <a:endParaRPr lang="en-US" sz="1800" dirty="0">
              <a:solidFill>
                <a:schemeClr val="bg1"/>
              </a:solidFill>
            </a:endParaRPr>
          </a:p>
        </p:txBody>
      </p:sp>
      <p:grpSp>
        <p:nvGrpSpPr>
          <p:cNvPr id="23" name="Group 22">
            <a:extLst>
              <a:ext uri="{FF2B5EF4-FFF2-40B4-BE49-F238E27FC236}">
                <a16:creationId xmlns:a16="http://schemas.microsoft.com/office/drawing/2014/main" id="{CCBF8EE1-C9B0-2ADD-3B00-C478A26C2F96}"/>
              </a:ext>
            </a:extLst>
          </p:cNvPr>
          <p:cNvGrpSpPr/>
          <p:nvPr/>
        </p:nvGrpSpPr>
        <p:grpSpPr>
          <a:xfrm>
            <a:off x="-2765188" y="-3084628"/>
            <a:ext cx="21726201" cy="14920686"/>
            <a:chOff x="-3777911" y="-3875679"/>
            <a:chExt cx="24209232" cy="16732736"/>
          </a:xfrm>
        </p:grpSpPr>
        <p:sp>
          <p:nvSpPr>
            <p:cNvPr id="6" name="Free-form: Shape 5">
              <a:extLst>
                <a:ext uri="{FF2B5EF4-FFF2-40B4-BE49-F238E27FC236}">
                  <a16:creationId xmlns:a16="http://schemas.microsoft.com/office/drawing/2014/main" id="{0677D1E0-6A99-7A66-DA6A-3B899DD18326}"/>
                </a:ext>
              </a:extLst>
            </p:cNvPr>
            <p:cNvSpPr/>
            <p:nvPr/>
          </p:nvSpPr>
          <p:spPr>
            <a:xfrm rot="5400000">
              <a:off x="11683618" y="-3875679"/>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03313"/>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27A352B9-992D-E1EC-D00E-C5A404496262}"/>
                </a:ext>
              </a:extLst>
            </p:cNvPr>
            <p:cNvSpPr/>
            <p:nvPr/>
          </p:nvSpPr>
          <p:spPr>
            <a:xfrm rot="8149111">
              <a:off x="16268302" y="-218766"/>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0341A"/>
            </a:solidFill>
            <a:effectLst>
              <a:outerShdw blurRad="139700" dist="38100" dir="10800000" sx="110000" sy="110000" algn="r"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B18F1340-1C09-861A-8BAD-94EDA1D08C28}"/>
                </a:ext>
              </a:extLst>
            </p:cNvPr>
            <p:cNvSpPr/>
            <p:nvPr/>
          </p:nvSpPr>
          <p:spPr>
            <a:xfrm rot="10800000">
              <a:off x="17688121" y="6458799"/>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727"/>
            </a:solidFill>
            <a:effectLst>
              <a:outerShdw blurRad="139700" dist="38100" dir="10800000" sx="111000" sy="111000" algn="r"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EFAE90E-EA99-3C14-84C3-553870DFFFC5}"/>
                </a:ext>
              </a:extLst>
            </p:cNvPr>
            <p:cNvSpPr/>
            <p:nvPr/>
          </p:nvSpPr>
          <p:spPr>
            <a:xfrm rot="13524105">
              <a:off x="7317805" y="10066668"/>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30"/>
            </a:solidFill>
            <a:effectLst>
              <a:outerShdw blurRad="127000" dist="38100" sx="110000" sy="110000"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27B62D8D-06E0-1D78-CF9B-229CB046B179}"/>
                </a:ext>
              </a:extLst>
            </p:cNvPr>
            <p:cNvSpPr/>
            <p:nvPr/>
          </p:nvSpPr>
          <p:spPr>
            <a:xfrm rot="16200000">
              <a:off x="3047351" y="10113857"/>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3F"/>
            </a:solidFill>
            <a:effectLst>
              <a:outerShdw blurRad="127000" dist="38100" sx="110000" sy="110000" algn="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47700A9-96B8-5A98-228E-DBA5F2C0EF69}"/>
                </a:ext>
              </a:extLst>
            </p:cNvPr>
            <p:cNvSpPr/>
            <p:nvPr/>
          </p:nvSpPr>
          <p:spPr>
            <a:xfrm rot="18933183">
              <a:off x="-2068298" y="9322946"/>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51"/>
            </a:solidFill>
            <a:effectLst>
              <a:outerShdw blurRad="127000" dist="38100" dir="2700000" sx="110000" sy="11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5414AA84-DD12-835F-57A5-93DC8D9B4AB1}"/>
                </a:ext>
              </a:extLst>
            </p:cNvPr>
            <p:cNvSpPr/>
            <p:nvPr/>
          </p:nvSpPr>
          <p:spPr>
            <a:xfrm>
              <a:off x="-3777911" y="-1001793"/>
              <a:ext cx="2743201"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2E60"/>
            </a:solidFill>
            <a:effectLst>
              <a:outerShdw blurRad="127000" dir="2700000" sx="110000" sy="11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5" name="Graphic 24" descr="Link outline">
            <a:extLst>
              <a:ext uri="{FF2B5EF4-FFF2-40B4-BE49-F238E27FC236}">
                <a16:creationId xmlns:a16="http://schemas.microsoft.com/office/drawing/2014/main" id="{07B0BAFF-6678-5F15-00F8-FF58C4763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3247" y="8441587"/>
            <a:ext cx="1097280" cy="1097280"/>
          </a:xfrm>
          <a:prstGeom prst="rect">
            <a:avLst/>
          </a:prstGeom>
        </p:spPr>
      </p:pic>
      <p:pic>
        <p:nvPicPr>
          <p:cNvPr id="74" name="Graphic 73" descr="Gavel outline">
            <a:extLst>
              <a:ext uri="{FF2B5EF4-FFF2-40B4-BE49-F238E27FC236}">
                <a16:creationId xmlns:a16="http://schemas.microsoft.com/office/drawing/2014/main" id="{10A75605-89A3-1B46-9837-D0C48F9AC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1277" y="10272189"/>
            <a:ext cx="914400" cy="914400"/>
          </a:xfrm>
          <a:prstGeom prst="rect">
            <a:avLst/>
          </a:prstGeom>
        </p:spPr>
      </p:pic>
      <p:pic>
        <p:nvPicPr>
          <p:cNvPr id="76" name="Graphic 75" descr="Clenched Fist outline">
            <a:extLst>
              <a:ext uri="{FF2B5EF4-FFF2-40B4-BE49-F238E27FC236}">
                <a16:creationId xmlns:a16="http://schemas.microsoft.com/office/drawing/2014/main" id="{7C6430FD-47B2-0685-0A45-BCE94422A2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81736" y="11341997"/>
            <a:ext cx="914400" cy="914400"/>
          </a:xfrm>
          <a:prstGeom prst="rect">
            <a:avLst/>
          </a:prstGeom>
        </p:spPr>
      </p:pic>
      <p:pic>
        <p:nvPicPr>
          <p:cNvPr id="78" name="Graphic 77" descr="Eye Scan outline">
            <a:extLst>
              <a:ext uri="{FF2B5EF4-FFF2-40B4-BE49-F238E27FC236}">
                <a16:creationId xmlns:a16="http://schemas.microsoft.com/office/drawing/2014/main" id="{C931D911-B40A-E1BB-43E1-2A40C61780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6463" y="11236031"/>
            <a:ext cx="914400" cy="914400"/>
          </a:xfrm>
          <a:prstGeom prst="rect">
            <a:avLst/>
          </a:prstGeom>
        </p:spPr>
      </p:pic>
      <p:pic>
        <p:nvPicPr>
          <p:cNvPr id="82" name="Graphic 81" descr="Dove outline">
            <a:extLst>
              <a:ext uri="{FF2B5EF4-FFF2-40B4-BE49-F238E27FC236}">
                <a16:creationId xmlns:a16="http://schemas.microsoft.com/office/drawing/2014/main" id="{8A764EF8-730E-3586-5994-A9E77133CF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8723" y="9912594"/>
            <a:ext cx="914400" cy="914400"/>
          </a:xfrm>
          <a:prstGeom prst="rect">
            <a:avLst/>
          </a:prstGeom>
        </p:spPr>
      </p:pic>
      <p:pic>
        <p:nvPicPr>
          <p:cNvPr id="84" name="Graphic 83" descr="User network outline">
            <a:extLst>
              <a:ext uri="{FF2B5EF4-FFF2-40B4-BE49-F238E27FC236}">
                <a16:creationId xmlns:a16="http://schemas.microsoft.com/office/drawing/2014/main" id="{2BC5220D-C981-7447-05E1-140E3A8F12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80352" y="8163517"/>
            <a:ext cx="914400" cy="914400"/>
          </a:xfrm>
          <a:prstGeom prst="rect">
            <a:avLst/>
          </a:prstGeom>
        </p:spPr>
      </p:pic>
      <p:pic>
        <p:nvPicPr>
          <p:cNvPr id="86" name="Graphic 85" descr="Satellite dish outline">
            <a:extLst>
              <a:ext uri="{FF2B5EF4-FFF2-40B4-BE49-F238E27FC236}">
                <a16:creationId xmlns:a16="http://schemas.microsoft.com/office/drawing/2014/main" id="{2DEDF5C8-F062-8F86-1000-FE020B0F883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59263" y="7208990"/>
            <a:ext cx="914400" cy="914400"/>
          </a:xfrm>
          <a:prstGeom prst="rect">
            <a:avLst/>
          </a:prstGeom>
        </p:spPr>
      </p:pic>
      <p:sp>
        <p:nvSpPr>
          <p:cNvPr id="87" name="TextBox 86">
            <a:extLst>
              <a:ext uri="{FF2B5EF4-FFF2-40B4-BE49-F238E27FC236}">
                <a16:creationId xmlns:a16="http://schemas.microsoft.com/office/drawing/2014/main" id="{2296BEC9-4A0D-52FA-0A82-E60D2DB86804}"/>
              </a:ext>
            </a:extLst>
          </p:cNvPr>
          <p:cNvSpPr txBox="1"/>
          <p:nvPr/>
        </p:nvSpPr>
        <p:spPr>
          <a:xfrm>
            <a:off x="3869964" y="2663244"/>
            <a:ext cx="4124788" cy="923330"/>
          </a:xfrm>
          <a:prstGeom prst="rect">
            <a:avLst/>
          </a:prstGeom>
          <a:noFill/>
        </p:spPr>
        <p:txBody>
          <a:bodyPr wrap="square" rtlCol="0">
            <a:spAutoFit/>
          </a:bodyPr>
          <a:lstStyle/>
          <a:p>
            <a:pPr algn="r"/>
            <a:r>
              <a:rPr lang="ar-QA" sz="5400" dirty="0">
                <a:solidFill>
                  <a:schemeClr val="bg1"/>
                </a:solidFill>
              </a:rPr>
              <a:t>الحلول المقترحة</a:t>
            </a:r>
            <a:endParaRPr lang="ar-SA" sz="5400" dirty="0">
              <a:solidFill>
                <a:schemeClr val="bg1"/>
              </a:solidFill>
            </a:endParaRPr>
          </a:p>
        </p:txBody>
      </p:sp>
      <p:sp>
        <p:nvSpPr>
          <p:cNvPr id="88" name="TextBox 87">
            <a:extLst>
              <a:ext uri="{FF2B5EF4-FFF2-40B4-BE49-F238E27FC236}">
                <a16:creationId xmlns:a16="http://schemas.microsoft.com/office/drawing/2014/main" id="{F86B2BE4-0430-C9CD-1A31-0C69EB265BDE}"/>
              </a:ext>
            </a:extLst>
          </p:cNvPr>
          <p:cNvSpPr txBox="1"/>
          <p:nvPr/>
        </p:nvSpPr>
        <p:spPr>
          <a:xfrm>
            <a:off x="2756868" y="-2845460"/>
            <a:ext cx="655949" cy="1107996"/>
          </a:xfrm>
          <a:prstGeom prst="rect">
            <a:avLst/>
          </a:prstGeom>
          <a:noFill/>
        </p:spPr>
        <p:txBody>
          <a:bodyPr wrap="none" rtlCol="0">
            <a:spAutoFit/>
          </a:bodyPr>
          <a:lstStyle/>
          <a:p>
            <a:r>
              <a:rPr lang="ar-QA" sz="6600" dirty="0">
                <a:solidFill>
                  <a:srgbClr val="032E60"/>
                </a:solidFill>
              </a:rPr>
              <a:t>1</a:t>
            </a:r>
            <a:endParaRPr lang="en-US" sz="6600" dirty="0">
              <a:solidFill>
                <a:srgbClr val="032E60"/>
              </a:solidFill>
            </a:endParaRPr>
          </a:p>
        </p:txBody>
      </p:sp>
      <p:sp>
        <p:nvSpPr>
          <p:cNvPr id="89" name="TextBox 88">
            <a:extLst>
              <a:ext uri="{FF2B5EF4-FFF2-40B4-BE49-F238E27FC236}">
                <a16:creationId xmlns:a16="http://schemas.microsoft.com/office/drawing/2014/main" id="{14C8CF73-8EB7-9517-99B9-70680137BD2C}"/>
              </a:ext>
            </a:extLst>
          </p:cNvPr>
          <p:cNvSpPr txBox="1"/>
          <p:nvPr/>
        </p:nvSpPr>
        <p:spPr>
          <a:xfrm>
            <a:off x="-3991030" y="1072072"/>
            <a:ext cx="2393078" cy="1754326"/>
          </a:xfrm>
          <a:prstGeom prst="rect">
            <a:avLst/>
          </a:prstGeom>
          <a:noFill/>
        </p:spPr>
        <p:txBody>
          <a:bodyPr wrap="square" rtlCol="0">
            <a:spAutoFit/>
          </a:bodyPr>
          <a:lstStyle/>
          <a:p>
            <a:pPr algn="r"/>
            <a:r>
              <a:rPr lang="ar-SA" b="1" dirty="0">
                <a:solidFill>
                  <a:srgbClr val="032E60"/>
                </a:solidFill>
              </a:rPr>
              <a:t>إقامة دولتين ذات سيادة</a:t>
            </a:r>
            <a:r>
              <a:rPr lang="ar-SA" dirty="0">
                <a:solidFill>
                  <a:srgbClr val="032E60"/>
                </a:solidFill>
              </a:rPr>
              <a:t>: إقامة دولة فلسطينية بجوار دولة إسرائيل على أساس حدود 1967، مع تبادل أراضٍ متفق عليه لضمان الأمن وحقوق الشعبين.</a:t>
            </a:r>
            <a:endParaRPr lang="en-US" dirty="0">
              <a:solidFill>
                <a:srgbClr val="032E60"/>
              </a:solidFill>
            </a:endParaRPr>
          </a:p>
        </p:txBody>
      </p:sp>
      <p:sp>
        <p:nvSpPr>
          <p:cNvPr id="90" name="TextBox 89">
            <a:extLst>
              <a:ext uri="{FF2B5EF4-FFF2-40B4-BE49-F238E27FC236}">
                <a16:creationId xmlns:a16="http://schemas.microsoft.com/office/drawing/2014/main" id="{BC74DD04-3DC3-ABF2-3581-F79E9734B6B4}"/>
              </a:ext>
            </a:extLst>
          </p:cNvPr>
          <p:cNvSpPr txBox="1"/>
          <p:nvPr/>
        </p:nvSpPr>
        <p:spPr>
          <a:xfrm>
            <a:off x="2711586" y="-1443641"/>
            <a:ext cx="655949" cy="1107996"/>
          </a:xfrm>
          <a:prstGeom prst="rect">
            <a:avLst/>
          </a:prstGeom>
          <a:noFill/>
        </p:spPr>
        <p:txBody>
          <a:bodyPr wrap="none" rtlCol="0">
            <a:spAutoFit/>
          </a:bodyPr>
          <a:lstStyle/>
          <a:p>
            <a:r>
              <a:rPr lang="ar-QA" sz="6600" dirty="0">
                <a:solidFill>
                  <a:srgbClr val="033351"/>
                </a:solidFill>
              </a:rPr>
              <a:t>2</a:t>
            </a:r>
            <a:endParaRPr lang="en-US" sz="6600" dirty="0">
              <a:solidFill>
                <a:srgbClr val="033351"/>
              </a:solidFill>
            </a:endParaRPr>
          </a:p>
        </p:txBody>
      </p:sp>
      <p:sp>
        <p:nvSpPr>
          <p:cNvPr id="91" name="TextBox 90">
            <a:extLst>
              <a:ext uri="{FF2B5EF4-FFF2-40B4-BE49-F238E27FC236}">
                <a16:creationId xmlns:a16="http://schemas.microsoft.com/office/drawing/2014/main" id="{23D734E1-5E17-A264-098A-2653B7A70C59}"/>
              </a:ext>
            </a:extLst>
          </p:cNvPr>
          <p:cNvSpPr txBox="1"/>
          <p:nvPr/>
        </p:nvSpPr>
        <p:spPr>
          <a:xfrm>
            <a:off x="-4478298" y="3558953"/>
            <a:ext cx="2393078" cy="1477328"/>
          </a:xfrm>
          <a:prstGeom prst="rect">
            <a:avLst/>
          </a:prstGeom>
          <a:noFill/>
        </p:spPr>
        <p:txBody>
          <a:bodyPr wrap="square" rtlCol="0">
            <a:spAutoFit/>
          </a:bodyPr>
          <a:lstStyle/>
          <a:p>
            <a:pPr algn="r"/>
            <a:r>
              <a:rPr lang="ar-SA" b="1" dirty="0">
                <a:solidFill>
                  <a:srgbClr val="033351"/>
                </a:solidFill>
              </a:rPr>
              <a:t>منح الفلسطينيين حكما ذاتيا كاملا</a:t>
            </a:r>
            <a:r>
              <a:rPr lang="ar-SA" dirty="0">
                <a:solidFill>
                  <a:srgbClr val="033351"/>
                </a:solidFill>
              </a:rPr>
              <a:t>: إنشاء حكومة فلسطينية ذات سيادة كاملة على جميع أراضي الضفة الغربية وقطاع غزة،</a:t>
            </a:r>
            <a:endParaRPr lang="en-US" dirty="0">
              <a:solidFill>
                <a:srgbClr val="033351"/>
              </a:solidFill>
            </a:endParaRPr>
          </a:p>
        </p:txBody>
      </p:sp>
      <p:sp>
        <p:nvSpPr>
          <p:cNvPr id="92" name="TextBox 91">
            <a:extLst>
              <a:ext uri="{FF2B5EF4-FFF2-40B4-BE49-F238E27FC236}">
                <a16:creationId xmlns:a16="http://schemas.microsoft.com/office/drawing/2014/main" id="{4F81249B-D545-F453-C635-F2FCDC06F4E7}"/>
              </a:ext>
            </a:extLst>
          </p:cNvPr>
          <p:cNvSpPr txBox="1"/>
          <p:nvPr/>
        </p:nvSpPr>
        <p:spPr>
          <a:xfrm>
            <a:off x="2704089" y="-1179740"/>
            <a:ext cx="655949" cy="1107996"/>
          </a:xfrm>
          <a:prstGeom prst="rect">
            <a:avLst/>
          </a:prstGeom>
          <a:noFill/>
        </p:spPr>
        <p:txBody>
          <a:bodyPr wrap="none" rtlCol="0">
            <a:spAutoFit/>
          </a:bodyPr>
          <a:lstStyle/>
          <a:p>
            <a:r>
              <a:rPr lang="ar-QA" sz="6600" dirty="0">
                <a:solidFill>
                  <a:srgbClr val="03333F"/>
                </a:solidFill>
              </a:rPr>
              <a:t>3</a:t>
            </a:r>
            <a:endParaRPr lang="en-US" sz="6600" dirty="0">
              <a:solidFill>
                <a:srgbClr val="03333F"/>
              </a:solidFill>
            </a:endParaRPr>
          </a:p>
        </p:txBody>
      </p:sp>
      <p:sp>
        <p:nvSpPr>
          <p:cNvPr id="93" name="TextBox 92">
            <a:extLst>
              <a:ext uri="{FF2B5EF4-FFF2-40B4-BE49-F238E27FC236}">
                <a16:creationId xmlns:a16="http://schemas.microsoft.com/office/drawing/2014/main" id="{B17A5CC0-9432-A78C-9C83-882B4C9FA415}"/>
              </a:ext>
            </a:extLst>
          </p:cNvPr>
          <p:cNvSpPr txBox="1"/>
          <p:nvPr/>
        </p:nvSpPr>
        <p:spPr>
          <a:xfrm>
            <a:off x="-4008097" y="8172638"/>
            <a:ext cx="3095314" cy="1200329"/>
          </a:xfrm>
          <a:prstGeom prst="rect">
            <a:avLst/>
          </a:prstGeom>
          <a:noFill/>
        </p:spPr>
        <p:txBody>
          <a:bodyPr wrap="square" rtlCol="0">
            <a:spAutoFit/>
          </a:bodyPr>
          <a:lstStyle/>
          <a:p>
            <a:pPr algn="r"/>
            <a:r>
              <a:rPr lang="ar-SA" b="1" dirty="0">
                <a:solidFill>
                  <a:srgbClr val="03333F"/>
                </a:solidFill>
              </a:rPr>
              <a:t>تطبيق حق العودة</a:t>
            </a:r>
            <a:r>
              <a:rPr lang="ar-SA" dirty="0">
                <a:solidFill>
                  <a:srgbClr val="03333F"/>
                </a:solidFill>
              </a:rPr>
              <a:t>: ضمان حق العودة للاجئين الفلسطينيين إلى أراضيهم الأصلية، مع تقديم تعويضات مناسبة للأفراد الذين لا يرغبون في العودة.</a:t>
            </a:r>
            <a:endParaRPr lang="en-US" dirty="0">
              <a:solidFill>
                <a:srgbClr val="03333F"/>
              </a:solidFill>
            </a:endParaRPr>
          </a:p>
        </p:txBody>
      </p:sp>
      <p:sp>
        <p:nvSpPr>
          <p:cNvPr id="94" name="TextBox 93">
            <a:extLst>
              <a:ext uri="{FF2B5EF4-FFF2-40B4-BE49-F238E27FC236}">
                <a16:creationId xmlns:a16="http://schemas.microsoft.com/office/drawing/2014/main" id="{DEB906B2-5467-90DC-FDA7-E87C72D080C9}"/>
              </a:ext>
            </a:extLst>
          </p:cNvPr>
          <p:cNvSpPr txBox="1"/>
          <p:nvPr/>
        </p:nvSpPr>
        <p:spPr>
          <a:xfrm>
            <a:off x="9750195" y="-5547508"/>
            <a:ext cx="655949" cy="1107996"/>
          </a:xfrm>
          <a:prstGeom prst="rect">
            <a:avLst/>
          </a:prstGeom>
          <a:noFill/>
        </p:spPr>
        <p:txBody>
          <a:bodyPr wrap="square" rtlCol="0">
            <a:spAutoFit/>
          </a:bodyPr>
          <a:lstStyle/>
          <a:p>
            <a:r>
              <a:rPr lang="ar-QA" sz="6600" dirty="0">
                <a:solidFill>
                  <a:srgbClr val="003313"/>
                </a:solidFill>
              </a:rPr>
              <a:t>7</a:t>
            </a:r>
            <a:endParaRPr lang="en-US" sz="6600" dirty="0">
              <a:solidFill>
                <a:srgbClr val="003313"/>
              </a:solidFill>
            </a:endParaRPr>
          </a:p>
        </p:txBody>
      </p:sp>
      <p:sp>
        <p:nvSpPr>
          <p:cNvPr id="95" name="TextBox 94">
            <a:extLst>
              <a:ext uri="{FF2B5EF4-FFF2-40B4-BE49-F238E27FC236}">
                <a16:creationId xmlns:a16="http://schemas.microsoft.com/office/drawing/2014/main" id="{51E7CA9F-30F8-53A7-080E-FCD076C0B767}"/>
              </a:ext>
            </a:extLst>
          </p:cNvPr>
          <p:cNvSpPr txBox="1"/>
          <p:nvPr/>
        </p:nvSpPr>
        <p:spPr>
          <a:xfrm>
            <a:off x="9515030" y="-3638627"/>
            <a:ext cx="655949" cy="1107996"/>
          </a:xfrm>
          <a:prstGeom prst="rect">
            <a:avLst/>
          </a:prstGeom>
          <a:noFill/>
        </p:spPr>
        <p:txBody>
          <a:bodyPr wrap="square" rtlCol="0">
            <a:spAutoFit/>
          </a:bodyPr>
          <a:lstStyle/>
          <a:p>
            <a:r>
              <a:rPr lang="ar-QA" sz="6600" dirty="0">
                <a:solidFill>
                  <a:srgbClr val="033330"/>
                </a:solidFill>
              </a:rPr>
              <a:t>4</a:t>
            </a:r>
            <a:endParaRPr lang="en-US" sz="6600" dirty="0">
              <a:solidFill>
                <a:srgbClr val="033330"/>
              </a:solidFill>
            </a:endParaRPr>
          </a:p>
        </p:txBody>
      </p:sp>
      <p:sp>
        <p:nvSpPr>
          <p:cNvPr id="96" name="TextBox 95">
            <a:extLst>
              <a:ext uri="{FF2B5EF4-FFF2-40B4-BE49-F238E27FC236}">
                <a16:creationId xmlns:a16="http://schemas.microsoft.com/office/drawing/2014/main" id="{61564BB4-C52C-6C3D-F647-5EA5A7A722FB}"/>
              </a:ext>
            </a:extLst>
          </p:cNvPr>
          <p:cNvSpPr txBox="1"/>
          <p:nvPr/>
        </p:nvSpPr>
        <p:spPr>
          <a:xfrm>
            <a:off x="9974142" y="9133537"/>
            <a:ext cx="3470453" cy="1200329"/>
          </a:xfrm>
          <a:prstGeom prst="rect">
            <a:avLst/>
          </a:prstGeom>
          <a:noFill/>
        </p:spPr>
        <p:txBody>
          <a:bodyPr wrap="square" rtlCol="0">
            <a:spAutoFit/>
          </a:bodyPr>
          <a:lstStyle/>
          <a:p>
            <a:pPr algn="r"/>
            <a:r>
              <a:rPr lang="ar-SA" b="1" dirty="0">
                <a:solidFill>
                  <a:srgbClr val="033330"/>
                </a:solidFill>
              </a:rPr>
              <a:t>تأسيس هيئة مراقبة دولية</a:t>
            </a:r>
            <a:r>
              <a:rPr lang="ar-SA" dirty="0">
                <a:solidFill>
                  <a:srgbClr val="033330"/>
                </a:solidFill>
              </a:rPr>
              <a:t>: إنشاء هيئة دولية مستقلة لمراقبة تنفيذ أي اتفاقية بين الطرفين، مع فرض عقوبات على أي طرف يخالف الاتفاق.</a:t>
            </a:r>
            <a:endParaRPr lang="en-US" dirty="0">
              <a:solidFill>
                <a:srgbClr val="033330"/>
              </a:solidFill>
            </a:endParaRPr>
          </a:p>
        </p:txBody>
      </p:sp>
      <p:sp>
        <p:nvSpPr>
          <p:cNvPr id="97" name="TextBox 96">
            <a:extLst>
              <a:ext uri="{FF2B5EF4-FFF2-40B4-BE49-F238E27FC236}">
                <a16:creationId xmlns:a16="http://schemas.microsoft.com/office/drawing/2014/main" id="{13B65B61-1BFF-05EE-7A19-E0C639A58EE6}"/>
              </a:ext>
            </a:extLst>
          </p:cNvPr>
          <p:cNvSpPr txBox="1"/>
          <p:nvPr/>
        </p:nvSpPr>
        <p:spPr>
          <a:xfrm>
            <a:off x="9496739" y="-4439512"/>
            <a:ext cx="655949" cy="1107996"/>
          </a:xfrm>
          <a:prstGeom prst="rect">
            <a:avLst/>
          </a:prstGeom>
          <a:noFill/>
        </p:spPr>
        <p:txBody>
          <a:bodyPr wrap="square" rtlCol="0">
            <a:spAutoFit/>
          </a:bodyPr>
          <a:lstStyle/>
          <a:p>
            <a:r>
              <a:rPr lang="ar-QA" sz="6600" dirty="0">
                <a:solidFill>
                  <a:srgbClr val="033727"/>
                </a:solidFill>
              </a:rPr>
              <a:t>5</a:t>
            </a:r>
            <a:endParaRPr lang="en-US" sz="6600" dirty="0">
              <a:solidFill>
                <a:srgbClr val="033727"/>
              </a:solidFill>
            </a:endParaRPr>
          </a:p>
        </p:txBody>
      </p:sp>
      <p:sp>
        <p:nvSpPr>
          <p:cNvPr id="98" name="TextBox 97">
            <a:extLst>
              <a:ext uri="{FF2B5EF4-FFF2-40B4-BE49-F238E27FC236}">
                <a16:creationId xmlns:a16="http://schemas.microsoft.com/office/drawing/2014/main" id="{E58800D2-C76D-90EA-F2B0-7FEA2D8E5938}"/>
              </a:ext>
            </a:extLst>
          </p:cNvPr>
          <p:cNvSpPr txBox="1"/>
          <p:nvPr/>
        </p:nvSpPr>
        <p:spPr>
          <a:xfrm>
            <a:off x="15337913" y="3325238"/>
            <a:ext cx="2393078" cy="2308324"/>
          </a:xfrm>
          <a:prstGeom prst="rect">
            <a:avLst/>
          </a:prstGeom>
          <a:noFill/>
        </p:spPr>
        <p:txBody>
          <a:bodyPr wrap="square" rtlCol="0">
            <a:spAutoFit/>
          </a:bodyPr>
          <a:lstStyle/>
          <a:p>
            <a:pPr algn="r"/>
            <a:r>
              <a:rPr lang="ar-SA" b="1" dirty="0">
                <a:solidFill>
                  <a:srgbClr val="033727"/>
                </a:solidFill>
              </a:rPr>
              <a:t>مفاوضات شاملة برعاية دولية</a:t>
            </a:r>
            <a:r>
              <a:rPr lang="ar-SA" dirty="0">
                <a:solidFill>
                  <a:srgbClr val="033727"/>
                </a:solidFill>
              </a:rPr>
              <a:t>: إشراك كل من إسرائيل وفلسطين والدول العربية والدول الكبرى في مبادرة سلام شاملة تهدف إلى تحقيق تسوية نهائية تشمل جميع القضايا الأساسية</a:t>
            </a:r>
            <a:r>
              <a:rPr lang="ar-QA" dirty="0">
                <a:solidFill>
                  <a:srgbClr val="033727"/>
                </a:solidFill>
              </a:rPr>
              <a:t>.</a:t>
            </a:r>
          </a:p>
          <a:p>
            <a:pPr algn="r"/>
            <a:endParaRPr lang="en-US" dirty="0">
              <a:solidFill>
                <a:srgbClr val="033727"/>
              </a:solidFill>
            </a:endParaRPr>
          </a:p>
        </p:txBody>
      </p:sp>
      <p:sp>
        <p:nvSpPr>
          <p:cNvPr id="99" name="TextBox 98">
            <a:extLst>
              <a:ext uri="{FF2B5EF4-FFF2-40B4-BE49-F238E27FC236}">
                <a16:creationId xmlns:a16="http://schemas.microsoft.com/office/drawing/2014/main" id="{7B4B8160-2ACF-BE88-BF43-7AF994E239CE}"/>
              </a:ext>
            </a:extLst>
          </p:cNvPr>
          <p:cNvSpPr txBox="1"/>
          <p:nvPr/>
        </p:nvSpPr>
        <p:spPr>
          <a:xfrm>
            <a:off x="9786557" y="-5557928"/>
            <a:ext cx="655949" cy="1107996"/>
          </a:xfrm>
          <a:prstGeom prst="rect">
            <a:avLst/>
          </a:prstGeom>
          <a:noFill/>
        </p:spPr>
        <p:txBody>
          <a:bodyPr wrap="square" rtlCol="0">
            <a:spAutoFit/>
          </a:bodyPr>
          <a:lstStyle/>
          <a:p>
            <a:r>
              <a:rPr lang="ar-QA" sz="6600" dirty="0">
                <a:solidFill>
                  <a:srgbClr val="00341A"/>
                </a:solidFill>
              </a:rPr>
              <a:t>6</a:t>
            </a:r>
            <a:endParaRPr lang="en-US" sz="6600" dirty="0">
              <a:solidFill>
                <a:srgbClr val="00341A"/>
              </a:solidFill>
            </a:endParaRPr>
          </a:p>
        </p:txBody>
      </p:sp>
      <p:sp>
        <p:nvSpPr>
          <p:cNvPr id="100" name="TextBox 99">
            <a:extLst>
              <a:ext uri="{FF2B5EF4-FFF2-40B4-BE49-F238E27FC236}">
                <a16:creationId xmlns:a16="http://schemas.microsoft.com/office/drawing/2014/main" id="{4A91EE8E-ED55-FFE0-E5B4-4CE1F8F66CFE}"/>
              </a:ext>
            </a:extLst>
          </p:cNvPr>
          <p:cNvSpPr txBox="1"/>
          <p:nvPr/>
        </p:nvSpPr>
        <p:spPr>
          <a:xfrm>
            <a:off x="16774240" y="2169563"/>
            <a:ext cx="2393078" cy="2031325"/>
          </a:xfrm>
          <a:prstGeom prst="rect">
            <a:avLst/>
          </a:prstGeom>
          <a:noFill/>
        </p:spPr>
        <p:txBody>
          <a:bodyPr wrap="square" rtlCol="0">
            <a:spAutoFit/>
          </a:bodyPr>
          <a:lstStyle/>
          <a:p>
            <a:pPr algn="r"/>
            <a:r>
              <a:rPr lang="ar-SA" b="1" dirty="0">
                <a:solidFill>
                  <a:srgbClr val="00341A"/>
                </a:solidFill>
              </a:rPr>
              <a:t>دمج السكان في دولة واحدة</a:t>
            </a:r>
            <a:r>
              <a:rPr lang="ar-SA" dirty="0">
                <a:solidFill>
                  <a:srgbClr val="00341A"/>
                </a:solidFill>
              </a:rPr>
              <a:t>: تأسيس دولة ثنائية القومية تضم الفلسطينيين والإسرائيليين كمواطنين متساوين في الحقوق، مع ضمان حقوقهم السياسية والثقافية، مما يعزز التعايش السلمي.</a:t>
            </a:r>
            <a:endParaRPr lang="en-US" dirty="0">
              <a:solidFill>
                <a:srgbClr val="00341A"/>
              </a:solidFill>
            </a:endParaRPr>
          </a:p>
        </p:txBody>
      </p:sp>
      <p:sp>
        <p:nvSpPr>
          <p:cNvPr id="101" name="TextBox 100">
            <a:extLst>
              <a:ext uri="{FF2B5EF4-FFF2-40B4-BE49-F238E27FC236}">
                <a16:creationId xmlns:a16="http://schemas.microsoft.com/office/drawing/2014/main" id="{2BECD468-235C-2569-ECF9-7D88F802C185}"/>
              </a:ext>
            </a:extLst>
          </p:cNvPr>
          <p:cNvSpPr txBox="1"/>
          <p:nvPr/>
        </p:nvSpPr>
        <p:spPr>
          <a:xfrm>
            <a:off x="13963230" y="-1812973"/>
            <a:ext cx="3904998" cy="1477328"/>
          </a:xfrm>
          <a:prstGeom prst="rect">
            <a:avLst/>
          </a:prstGeom>
          <a:noFill/>
        </p:spPr>
        <p:txBody>
          <a:bodyPr wrap="square" rtlCol="0">
            <a:spAutoFit/>
          </a:bodyPr>
          <a:lstStyle/>
          <a:p>
            <a:pPr algn="r"/>
            <a:r>
              <a:rPr lang="ar-SA" b="1" dirty="0">
                <a:solidFill>
                  <a:srgbClr val="003313"/>
                </a:solidFill>
              </a:rPr>
              <a:t>مفاوضات مع الدول المجاورة</a:t>
            </a:r>
            <a:r>
              <a:rPr lang="ar-SA" dirty="0">
                <a:solidFill>
                  <a:srgbClr val="003313"/>
                </a:solidFill>
              </a:rPr>
              <a:t>: إشراك الدول المجاورة في مبادرة سلام شاملة تهدف إلى معالجة القضايا الإقليمية والأمنية، مما يساعد على دعم استقرار المنطقة ويعزز فرص السلام بين الإسرائيليين والفلسطينيين.</a:t>
            </a:r>
            <a:endParaRPr lang="en-US" dirty="0">
              <a:solidFill>
                <a:srgbClr val="003313"/>
              </a:solidFill>
            </a:endParaRPr>
          </a:p>
        </p:txBody>
      </p:sp>
    </p:spTree>
    <p:extLst>
      <p:ext uri="{BB962C8B-B14F-4D97-AF65-F5344CB8AC3E}">
        <p14:creationId xmlns:p14="http://schemas.microsoft.com/office/powerpoint/2010/main" val="280535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DC2A300-5C14-25C5-A2B7-0F22E4EA65E0}"/>
              </a:ext>
            </a:extLst>
          </p:cNvPr>
          <p:cNvGrpSpPr/>
          <p:nvPr/>
        </p:nvGrpSpPr>
        <p:grpSpPr>
          <a:xfrm>
            <a:off x="-152400" y="-1655762"/>
            <a:ext cx="12436769" cy="10590509"/>
            <a:chOff x="-152400" y="-1655762"/>
            <a:chExt cx="12436769" cy="10590509"/>
          </a:xfrm>
        </p:grpSpPr>
        <p:pic>
          <p:nvPicPr>
            <p:cNvPr id="18" name="Picture 17">
              <a:extLst>
                <a:ext uri="{FF2B5EF4-FFF2-40B4-BE49-F238E27FC236}">
                  <a16:creationId xmlns:a16="http://schemas.microsoft.com/office/drawing/2014/main" id="{8E763E43-7FCE-54DE-80FB-01527744F6BF}"/>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19" name="Rectangle 18">
              <a:extLst>
                <a:ext uri="{FF2B5EF4-FFF2-40B4-BE49-F238E27FC236}">
                  <a16:creationId xmlns:a16="http://schemas.microsoft.com/office/drawing/2014/main" id="{40C4AD7E-C3A4-0031-6FC6-63CBE44B8554}"/>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E84BAD0-080B-F992-0927-6C226444F28E}"/>
              </a:ext>
            </a:extLst>
          </p:cNvPr>
          <p:cNvSpPr>
            <a:spLocks noGrp="1"/>
          </p:cNvSpPr>
          <p:nvPr>
            <p:ph type="title"/>
          </p:nvPr>
        </p:nvSpPr>
        <p:spPr>
          <a:xfrm>
            <a:off x="611880" y="-1554993"/>
            <a:ext cx="10515600" cy="618723"/>
          </a:xfrm>
        </p:spPr>
        <p:txBody>
          <a:bodyPr>
            <a:normAutofit fontScale="90000"/>
          </a:bodyPr>
          <a:lstStyle/>
          <a:p>
            <a:pPr algn="r"/>
            <a:r>
              <a:rPr lang="ar-SA" dirty="0">
                <a:solidFill>
                  <a:schemeClr val="bg1"/>
                </a:solidFill>
                <a:highlight>
                  <a:srgbClr val="800000"/>
                </a:highlight>
              </a:rPr>
              <a:t>القرارات الدولية ومعاهدات السلام التي انتهكتها إسرائيل.</a:t>
            </a:r>
            <a:endParaRPr lang="en-US" dirty="0">
              <a:solidFill>
                <a:schemeClr val="bg1"/>
              </a:solidFill>
              <a:highlight>
                <a:srgbClr val="800000"/>
              </a:highlight>
            </a:endParaRPr>
          </a:p>
        </p:txBody>
      </p:sp>
      <p:sp>
        <p:nvSpPr>
          <p:cNvPr id="3" name="Content Placeholder 2">
            <a:extLst>
              <a:ext uri="{FF2B5EF4-FFF2-40B4-BE49-F238E27FC236}">
                <a16:creationId xmlns:a16="http://schemas.microsoft.com/office/drawing/2014/main" id="{B6882967-E3E9-0BE1-98A2-A68BD71008A1}"/>
              </a:ext>
            </a:extLst>
          </p:cNvPr>
          <p:cNvSpPr>
            <a:spLocks noGrp="1"/>
          </p:cNvSpPr>
          <p:nvPr>
            <p:ph idx="1"/>
          </p:nvPr>
        </p:nvSpPr>
        <p:spPr>
          <a:xfrm>
            <a:off x="12192000" y="1383175"/>
            <a:ext cx="12192000" cy="5474825"/>
          </a:xfrm>
        </p:spPr>
        <p:txBody>
          <a:bodyPr>
            <a:noAutofit/>
          </a:bodyPr>
          <a:lstStyle/>
          <a:p>
            <a:pPr algn="r"/>
            <a:r>
              <a:rPr lang="ar-SA" sz="1800" b="1" dirty="0">
                <a:solidFill>
                  <a:schemeClr val="bg1"/>
                </a:solidFill>
              </a:rPr>
              <a:t>1. قرار 242 (1967)</a:t>
            </a:r>
          </a:p>
          <a:p>
            <a:pPr algn="r">
              <a:buFont typeface="Arial" panose="020B0604020202020204" pitchFamily="34" charset="0"/>
              <a:buChar char="•"/>
            </a:pPr>
            <a:r>
              <a:rPr lang="ar-SA" sz="1800" dirty="0">
                <a:solidFill>
                  <a:schemeClr val="bg1"/>
                </a:solidFill>
              </a:rPr>
              <a:t>دعا إلى الانسحاب الإسرائيلي من الأراضي التي احتلت خلال حرب 1967، لكنه لم يُنفذ بشكل كامل، واستمرت إسرائيل في توسيع المستوطنات.</a:t>
            </a:r>
          </a:p>
          <a:p>
            <a:pPr algn="r"/>
            <a:r>
              <a:rPr lang="ar-SA" sz="1800" b="1" dirty="0">
                <a:solidFill>
                  <a:schemeClr val="bg1"/>
                </a:solidFill>
              </a:rPr>
              <a:t>2. اتفاقيات أوسلو (1993 و1995)</a:t>
            </a:r>
          </a:p>
          <a:p>
            <a:pPr algn="r">
              <a:buFont typeface="Arial" panose="020B0604020202020204" pitchFamily="34" charset="0"/>
              <a:buChar char="•"/>
            </a:pPr>
            <a:r>
              <a:rPr lang="ar-SA" sz="1800" dirty="0">
                <a:solidFill>
                  <a:schemeClr val="bg1"/>
                </a:solidFill>
              </a:rPr>
              <a:t>تم التوقيع عليها بين منظمة التحرير الفلسطينية وإسرائيل، تضمنت إقامة حكم ذاتي فلسطيني، ولكن إسرائيل استمرت في بناء المستوطنات والانتهاكات في الضفة الغربية.</a:t>
            </a:r>
          </a:p>
          <a:p>
            <a:pPr algn="r"/>
            <a:r>
              <a:rPr lang="ar-SA" sz="1800" b="1" dirty="0">
                <a:solidFill>
                  <a:schemeClr val="bg1"/>
                </a:solidFill>
              </a:rPr>
              <a:t>3. خطة خارطة الطريق (2003)</a:t>
            </a:r>
          </a:p>
          <a:p>
            <a:pPr algn="r">
              <a:buFont typeface="Arial" panose="020B0604020202020204" pitchFamily="34" charset="0"/>
              <a:buChar char="•"/>
            </a:pPr>
            <a:r>
              <a:rPr lang="ar-SA" sz="1800" dirty="0">
                <a:solidFill>
                  <a:schemeClr val="bg1"/>
                </a:solidFill>
              </a:rPr>
              <a:t>وضعت خطة للسلام تتطلب وقف العنف وإقامة دولة فلسطينية، لكن التصعيدات والعمليات العسكرية الإسرائيلية عطلت التنفيذ.</a:t>
            </a:r>
          </a:p>
          <a:p>
            <a:pPr algn="r"/>
            <a:r>
              <a:rPr lang="ar-SA" sz="1800" b="1" dirty="0">
                <a:solidFill>
                  <a:schemeClr val="bg1"/>
                </a:solidFill>
              </a:rPr>
              <a:t>4. قرار 194 (1948)</a:t>
            </a:r>
          </a:p>
          <a:p>
            <a:pPr algn="r">
              <a:buFont typeface="Arial" panose="020B0604020202020204" pitchFamily="34" charset="0"/>
              <a:buChar char="•"/>
            </a:pPr>
            <a:r>
              <a:rPr lang="ar-SA" sz="1800" dirty="0">
                <a:solidFill>
                  <a:schemeClr val="bg1"/>
                </a:solidFill>
              </a:rPr>
              <a:t>ينص على حق العودة للاجئين الفلسطينيين، ولكن لم يتم الالتزام بهذا الحق من قبل إسرائيل.</a:t>
            </a:r>
          </a:p>
          <a:p>
            <a:pPr algn="r"/>
            <a:r>
              <a:rPr lang="ar-SA" sz="1800" b="1" dirty="0">
                <a:solidFill>
                  <a:schemeClr val="bg1"/>
                </a:solidFill>
              </a:rPr>
              <a:t>5. قرار 338 (1973)</a:t>
            </a:r>
          </a:p>
          <a:p>
            <a:pPr algn="r">
              <a:buFont typeface="Arial" panose="020B0604020202020204" pitchFamily="34" charset="0"/>
              <a:buChar char="•"/>
            </a:pPr>
            <a:r>
              <a:rPr lang="ar-SA" sz="1800" dirty="0">
                <a:solidFill>
                  <a:schemeClr val="bg1"/>
                </a:solidFill>
              </a:rPr>
              <a:t>دعا إلى تنفيذ قرار 242 ووقف إطلاق النار، لكن إسرائيل واصلت العمليات العسكرية في الأراضي المحتلة.</a:t>
            </a:r>
          </a:p>
          <a:p>
            <a:pPr algn="r"/>
            <a:r>
              <a:rPr lang="ar-SA" sz="1800" b="1" dirty="0">
                <a:solidFill>
                  <a:schemeClr val="bg1"/>
                </a:solidFill>
              </a:rPr>
              <a:t>6. اتفاقيات وادي عربة (1994)</a:t>
            </a:r>
          </a:p>
          <a:p>
            <a:pPr algn="r">
              <a:buFont typeface="Arial" panose="020B0604020202020204" pitchFamily="34" charset="0"/>
              <a:buChar char="•"/>
            </a:pPr>
            <a:r>
              <a:rPr lang="ar-SA" sz="1800" dirty="0">
                <a:solidFill>
                  <a:schemeClr val="bg1"/>
                </a:solidFill>
              </a:rPr>
              <a:t>اتفاق سلام مع الأردن، لم يمنع التصعيدات العسكرية في الأراضي الفلسطينية، وخصوصًا بعد بناء المستوطنات.</a:t>
            </a:r>
          </a:p>
          <a:p>
            <a:pPr algn="r"/>
            <a:r>
              <a:rPr lang="ar-SA" sz="1800" b="1" dirty="0">
                <a:solidFill>
                  <a:schemeClr val="bg1"/>
                </a:solidFill>
              </a:rPr>
              <a:t>7. مبادرة السلام العربية (2002)</a:t>
            </a:r>
          </a:p>
          <a:p>
            <a:pPr algn="r">
              <a:buFont typeface="Arial" panose="020B0604020202020204" pitchFamily="34" charset="0"/>
              <a:buChar char="•"/>
            </a:pPr>
            <a:r>
              <a:rPr lang="ar-SA" sz="1800" dirty="0">
                <a:solidFill>
                  <a:schemeClr val="bg1"/>
                </a:solidFill>
              </a:rPr>
              <a:t>اقترحت تطبيع العلاقات العربية مع إسرائيل مقابل انسحابها من الأراضي المحتلة، لكن إسرائيل لم تستجب بشكل فعال لهذه المبادرة.</a:t>
            </a:r>
          </a:p>
          <a:p>
            <a:pPr algn="r"/>
            <a:endParaRPr lang="en-US" sz="1800" dirty="0">
              <a:solidFill>
                <a:schemeClr val="bg1"/>
              </a:solidFill>
            </a:endParaRPr>
          </a:p>
        </p:txBody>
      </p:sp>
      <p:grpSp>
        <p:nvGrpSpPr>
          <p:cNvPr id="23" name="Group 22">
            <a:extLst>
              <a:ext uri="{FF2B5EF4-FFF2-40B4-BE49-F238E27FC236}">
                <a16:creationId xmlns:a16="http://schemas.microsoft.com/office/drawing/2014/main" id="{CCBF8EE1-C9B0-2ADD-3B00-C478A26C2F96}"/>
              </a:ext>
            </a:extLst>
          </p:cNvPr>
          <p:cNvGrpSpPr/>
          <p:nvPr/>
        </p:nvGrpSpPr>
        <p:grpSpPr>
          <a:xfrm>
            <a:off x="3170896" y="549452"/>
            <a:ext cx="5850207" cy="5759096"/>
            <a:chOff x="2836593" y="199744"/>
            <a:chExt cx="6518812" cy="6458512"/>
          </a:xfrm>
        </p:grpSpPr>
        <p:sp>
          <p:nvSpPr>
            <p:cNvPr id="6" name="Free-form: Shape 5">
              <a:extLst>
                <a:ext uri="{FF2B5EF4-FFF2-40B4-BE49-F238E27FC236}">
                  <a16:creationId xmlns:a16="http://schemas.microsoft.com/office/drawing/2014/main" id="{0677D1E0-6A99-7A66-DA6A-3B899DD18326}"/>
                </a:ext>
              </a:extLst>
            </p:cNvPr>
            <p:cNvSpPr/>
            <p:nvPr/>
          </p:nvSpPr>
          <p:spPr>
            <a:xfrm rot="5400000">
              <a:off x="5077199" y="199744"/>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03313"/>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27A352B9-992D-E1EC-D00E-C5A404496262}"/>
                </a:ext>
              </a:extLst>
            </p:cNvPr>
            <p:cNvSpPr/>
            <p:nvPr/>
          </p:nvSpPr>
          <p:spPr>
            <a:xfrm rot="8149111">
              <a:off x="6251954" y="879641"/>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0341A"/>
            </a:solidFill>
            <a:effectLst>
              <a:outerShdw blurRad="139700" dist="38100" dir="10800000" sx="110000" sy="110000" algn="r"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B18F1340-1C09-861A-8BAD-94EDA1D08C28}"/>
                </a:ext>
              </a:extLst>
            </p:cNvPr>
            <p:cNvSpPr/>
            <p:nvPr/>
          </p:nvSpPr>
          <p:spPr>
            <a:xfrm rot="10800000">
              <a:off x="6612205" y="2260251"/>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727"/>
            </a:solidFill>
            <a:effectLst>
              <a:outerShdw blurRad="139700" dist="38100" dir="10800000" sx="111000" sy="111000" algn="r"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5EFAE90E-EA99-3C14-84C3-553870DFFFC5}"/>
                </a:ext>
              </a:extLst>
            </p:cNvPr>
            <p:cNvSpPr/>
            <p:nvPr/>
          </p:nvSpPr>
          <p:spPr>
            <a:xfrm rot="13524105">
              <a:off x="5886487" y="3556314"/>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30"/>
            </a:solidFill>
            <a:effectLst>
              <a:outerShdw blurRad="127000" dist="38100" sx="110000" sy="110000"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7B62D8D-06E0-1D78-CF9B-229CB046B179}"/>
                </a:ext>
              </a:extLst>
            </p:cNvPr>
            <p:cNvSpPr/>
            <p:nvPr/>
          </p:nvSpPr>
          <p:spPr>
            <a:xfrm rot="16200000">
              <a:off x="4498080" y="3915056"/>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3F"/>
            </a:solidFill>
            <a:effectLst>
              <a:outerShdw blurRad="127000" dist="38100" sx="110000" sy="110000" algn="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47700A9-96B8-5A98-228E-DBA5F2C0EF69}"/>
                </a:ext>
              </a:extLst>
            </p:cNvPr>
            <p:cNvSpPr/>
            <p:nvPr/>
          </p:nvSpPr>
          <p:spPr>
            <a:xfrm rot="18933183">
              <a:off x="3245230" y="3114566"/>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51"/>
            </a:solidFill>
            <a:effectLst>
              <a:outerShdw blurRad="127000" dist="38100" dir="2700000" sx="110000" sy="11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414AA84-DD12-835F-57A5-93DC8D9B4AB1}"/>
                </a:ext>
              </a:extLst>
            </p:cNvPr>
            <p:cNvSpPr/>
            <p:nvPr/>
          </p:nvSpPr>
          <p:spPr>
            <a:xfrm>
              <a:off x="2836593" y="1756603"/>
              <a:ext cx="2743201"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2E60"/>
            </a:solidFill>
            <a:effectLst>
              <a:outerShdw blurRad="127000" dir="2700000" sx="110000" sy="11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5" name="Graphic 24" descr="Link outline">
            <a:extLst>
              <a:ext uri="{FF2B5EF4-FFF2-40B4-BE49-F238E27FC236}">
                <a16:creationId xmlns:a16="http://schemas.microsoft.com/office/drawing/2014/main" id="{07B0BAFF-6678-5F15-00F8-FF58C4763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0038" y="2087946"/>
            <a:ext cx="1097280" cy="1097280"/>
          </a:xfrm>
          <a:prstGeom prst="rect">
            <a:avLst/>
          </a:prstGeom>
        </p:spPr>
      </p:pic>
      <p:pic>
        <p:nvPicPr>
          <p:cNvPr id="74" name="Graphic 73" descr="Gavel outline">
            <a:extLst>
              <a:ext uri="{FF2B5EF4-FFF2-40B4-BE49-F238E27FC236}">
                <a16:creationId xmlns:a16="http://schemas.microsoft.com/office/drawing/2014/main" id="{10A75605-89A3-1B46-9837-D0C48F9AC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8068" y="3918548"/>
            <a:ext cx="914400" cy="914400"/>
          </a:xfrm>
          <a:prstGeom prst="rect">
            <a:avLst/>
          </a:prstGeom>
        </p:spPr>
      </p:pic>
      <p:pic>
        <p:nvPicPr>
          <p:cNvPr id="76" name="Graphic 75" descr="Clenched Fist outline">
            <a:extLst>
              <a:ext uri="{FF2B5EF4-FFF2-40B4-BE49-F238E27FC236}">
                <a16:creationId xmlns:a16="http://schemas.microsoft.com/office/drawing/2014/main" id="{7C6430FD-47B2-0685-0A45-BCE94422A2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8527" y="4988356"/>
            <a:ext cx="914400" cy="914400"/>
          </a:xfrm>
          <a:prstGeom prst="rect">
            <a:avLst/>
          </a:prstGeom>
        </p:spPr>
      </p:pic>
      <p:pic>
        <p:nvPicPr>
          <p:cNvPr id="78" name="Graphic 77" descr="Eye Scan outline">
            <a:extLst>
              <a:ext uri="{FF2B5EF4-FFF2-40B4-BE49-F238E27FC236}">
                <a16:creationId xmlns:a16="http://schemas.microsoft.com/office/drawing/2014/main" id="{C931D911-B40A-E1BB-43E1-2A40C61780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33254" y="4882390"/>
            <a:ext cx="914400" cy="914400"/>
          </a:xfrm>
          <a:prstGeom prst="rect">
            <a:avLst/>
          </a:prstGeom>
        </p:spPr>
      </p:pic>
      <p:pic>
        <p:nvPicPr>
          <p:cNvPr id="82" name="Graphic 81" descr="Dove outline">
            <a:extLst>
              <a:ext uri="{FF2B5EF4-FFF2-40B4-BE49-F238E27FC236}">
                <a16:creationId xmlns:a16="http://schemas.microsoft.com/office/drawing/2014/main" id="{8A764EF8-730E-3586-5994-A9E77133CF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65514" y="3558953"/>
            <a:ext cx="914400" cy="914400"/>
          </a:xfrm>
          <a:prstGeom prst="rect">
            <a:avLst/>
          </a:prstGeom>
        </p:spPr>
      </p:pic>
      <p:pic>
        <p:nvPicPr>
          <p:cNvPr id="84" name="Graphic 83" descr="User network outline">
            <a:extLst>
              <a:ext uri="{FF2B5EF4-FFF2-40B4-BE49-F238E27FC236}">
                <a16:creationId xmlns:a16="http://schemas.microsoft.com/office/drawing/2014/main" id="{2BC5220D-C981-7447-05E1-140E3A8F12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97143" y="1809876"/>
            <a:ext cx="914400" cy="914400"/>
          </a:xfrm>
          <a:prstGeom prst="rect">
            <a:avLst/>
          </a:prstGeom>
        </p:spPr>
      </p:pic>
      <p:pic>
        <p:nvPicPr>
          <p:cNvPr id="86" name="Graphic 85" descr="Satellite dish outline">
            <a:extLst>
              <a:ext uri="{FF2B5EF4-FFF2-40B4-BE49-F238E27FC236}">
                <a16:creationId xmlns:a16="http://schemas.microsoft.com/office/drawing/2014/main" id="{2DEDF5C8-F062-8F86-1000-FE020B0F883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76054" y="855349"/>
            <a:ext cx="914400" cy="914400"/>
          </a:xfrm>
          <a:prstGeom prst="rect">
            <a:avLst/>
          </a:prstGeom>
        </p:spPr>
      </p:pic>
      <p:sp>
        <p:nvSpPr>
          <p:cNvPr id="87" name="TextBox 86">
            <a:extLst>
              <a:ext uri="{FF2B5EF4-FFF2-40B4-BE49-F238E27FC236}">
                <a16:creationId xmlns:a16="http://schemas.microsoft.com/office/drawing/2014/main" id="{2296BEC9-4A0D-52FA-0A82-E60D2DB86804}"/>
              </a:ext>
            </a:extLst>
          </p:cNvPr>
          <p:cNvSpPr txBox="1"/>
          <p:nvPr/>
        </p:nvSpPr>
        <p:spPr>
          <a:xfrm>
            <a:off x="855119" y="153924"/>
            <a:ext cx="4124788" cy="923330"/>
          </a:xfrm>
          <a:prstGeom prst="rect">
            <a:avLst/>
          </a:prstGeom>
          <a:noFill/>
        </p:spPr>
        <p:txBody>
          <a:bodyPr wrap="square" rtlCol="0">
            <a:spAutoFit/>
          </a:bodyPr>
          <a:lstStyle/>
          <a:p>
            <a:pPr algn="r"/>
            <a:r>
              <a:rPr lang="ar-QA" sz="5400" dirty="0">
                <a:solidFill>
                  <a:schemeClr val="bg1"/>
                </a:solidFill>
              </a:rPr>
              <a:t>الحلول المقترحة</a:t>
            </a:r>
            <a:endParaRPr lang="ar-SA" sz="5400" dirty="0">
              <a:solidFill>
                <a:schemeClr val="bg1"/>
              </a:solidFill>
            </a:endParaRPr>
          </a:p>
        </p:txBody>
      </p:sp>
      <p:sp>
        <p:nvSpPr>
          <p:cNvPr id="88" name="TextBox 87">
            <a:extLst>
              <a:ext uri="{FF2B5EF4-FFF2-40B4-BE49-F238E27FC236}">
                <a16:creationId xmlns:a16="http://schemas.microsoft.com/office/drawing/2014/main" id="{F86B2BE4-0430-C9CD-1A31-0C69EB265BDE}"/>
              </a:ext>
            </a:extLst>
          </p:cNvPr>
          <p:cNvSpPr txBox="1"/>
          <p:nvPr/>
        </p:nvSpPr>
        <p:spPr>
          <a:xfrm>
            <a:off x="2570749" y="1309720"/>
            <a:ext cx="655949" cy="1107996"/>
          </a:xfrm>
          <a:prstGeom prst="rect">
            <a:avLst/>
          </a:prstGeom>
          <a:noFill/>
        </p:spPr>
        <p:txBody>
          <a:bodyPr wrap="none" rtlCol="0">
            <a:spAutoFit/>
          </a:bodyPr>
          <a:lstStyle/>
          <a:p>
            <a:r>
              <a:rPr lang="ar-QA" sz="6600" dirty="0">
                <a:solidFill>
                  <a:srgbClr val="032E60"/>
                </a:solidFill>
              </a:rPr>
              <a:t>1</a:t>
            </a:r>
            <a:endParaRPr lang="en-US" sz="6600" dirty="0">
              <a:solidFill>
                <a:srgbClr val="032E60"/>
              </a:solidFill>
            </a:endParaRPr>
          </a:p>
        </p:txBody>
      </p:sp>
      <p:sp>
        <p:nvSpPr>
          <p:cNvPr id="89" name="TextBox 88">
            <a:extLst>
              <a:ext uri="{FF2B5EF4-FFF2-40B4-BE49-F238E27FC236}">
                <a16:creationId xmlns:a16="http://schemas.microsoft.com/office/drawing/2014/main" id="{14C8CF73-8EB7-9517-99B9-70680137BD2C}"/>
              </a:ext>
            </a:extLst>
          </p:cNvPr>
          <p:cNvSpPr txBox="1"/>
          <p:nvPr/>
        </p:nvSpPr>
        <p:spPr>
          <a:xfrm>
            <a:off x="340188" y="1540553"/>
            <a:ext cx="2393078" cy="1754326"/>
          </a:xfrm>
          <a:prstGeom prst="rect">
            <a:avLst/>
          </a:prstGeom>
          <a:noFill/>
        </p:spPr>
        <p:txBody>
          <a:bodyPr wrap="square" rtlCol="0">
            <a:spAutoFit/>
          </a:bodyPr>
          <a:lstStyle/>
          <a:p>
            <a:pPr algn="r"/>
            <a:r>
              <a:rPr lang="ar-SA" b="1" dirty="0">
                <a:solidFill>
                  <a:srgbClr val="032E60"/>
                </a:solidFill>
              </a:rPr>
              <a:t>إقامة دولتين ذات سيادة</a:t>
            </a:r>
            <a:r>
              <a:rPr lang="ar-SA" dirty="0">
                <a:solidFill>
                  <a:srgbClr val="032E60"/>
                </a:solidFill>
              </a:rPr>
              <a:t>: إقامة دولة فلسطينية بجوار دولة إسرائيل على أساس حدود 1967، مع تبادل أراضٍ متفق عليه لضمان الأمن وحقوق الشعبين.</a:t>
            </a:r>
            <a:endParaRPr lang="en-US" dirty="0">
              <a:solidFill>
                <a:srgbClr val="032E60"/>
              </a:solidFill>
            </a:endParaRPr>
          </a:p>
        </p:txBody>
      </p:sp>
      <p:sp>
        <p:nvSpPr>
          <p:cNvPr id="90" name="TextBox 89">
            <a:extLst>
              <a:ext uri="{FF2B5EF4-FFF2-40B4-BE49-F238E27FC236}">
                <a16:creationId xmlns:a16="http://schemas.microsoft.com/office/drawing/2014/main" id="{BC74DD04-3DC3-ABF2-3581-F79E9734B6B4}"/>
              </a:ext>
            </a:extLst>
          </p:cNvPr>
          <p:cNvSpPr txBox="1"/>
          <p:nvPr/>
        </p:nvSpPr>
        <p:spPr>
          <a:xfrm>
            <a:off x="2428894" y="3643675"/>
            <a:ext cx="655949" cy="1107996"/>
          </a:xfrm>
          <a:prstGeom prst="rect">
            <a:avLst/>
          </a:prstGeom>
          <a:noFill/>
        </p:spPr>
        <p:txBody>
          <a:bodyPr wrap="none" rtlCol="0">
            <a:spAutoFit/>
          </a:bodyPr>
          <a:lstStyle/>
          <a:p>
            <a:r>
              <a:rPr lang="ar-QA" sz="6600" dirty="0">
                <a:solidFill>
                  <a:srgbClr val="033351"/>
                </a:solidFill>
              </a:rPr>
              <a:t>2</a:t>
            </a:r>
            <a:endParaRPr lang="en-US" sz="6600" dirty="0">
              <a:solidFill>
                <a:srgbClr val="033351"/>
              </a:solidFill>
            </a:endParaRPr>
          </a:p>
        </p:txBody>
      </p:sp>
      <p:sp>
        <p:nvSpPr>
          <p:cNvPr id="91" name="TextBox 90">
            <a:extLst>
              <a:ext uri="{FF2B5EF4-FFF2-40B4-BE49-F238E27FC236}">
                <a16:creationId xmlns:a16="http://schemas.microsoft.com/office/drawing/2014/main" id="{23D734E1-5E17-A264-098A-2653B7A70C59}"/>
              </a:ext>
            </a:extLst>
          </p:cNvPr>
          <p:cNvSpPr txBox="1"/>
          <p:nvPr/>
        </p:nvSpPr>
        <p:spPr>
          <a:xfrm>
            <a:off x="187487" y="3814515"/>
            <a:ext cx="2393078" cy="1477328"/>
          </a:xfrm>
          <a:prstGeom prst="rect">
            <a:avLst/>
          </a:prstGeom>
          <a:noFill/>
        </p:spPr>
        <p:txBody>
          <a:bodyPr wrap="square" rtlCol="0">
            <a:spAutoFit/>
          </a:bodyPr>
          <a:lstStyle/>
          <a:p>
            <a:pPr algn="r"/>
            <a:r>
              <a:rPr lang="ar-SA" b="1" dirty="0">
                <a:solidFill>
                  <a:srgbClr val="033351"/>
                </a:solidFill>
              </a:rPr>
              <a:t>منح الفلسطينيين حكما ذاتيا كاملا</a:t>
            </a:r>
            <a:r>
              <a:rPr lang="ar-SA" dirty="0">
                <a:solidFill>
                  <a:srgbClr val="033351"/>
                </a:solidFill>
              </a:rPr>
              <a:t>: إنشاء حكومة فلسطينية ذات سيادة كاملة على جميع أراضي الضفة الغربية وقطاع غزة،</a:t>
            </a:r>
            <a:endParaRPr lang="en-US" dirty="0">
              <a:solidFill>
                <a:srgbClr val="033351"/>
              </a:solidFill>
            </a:endParaRPr>
          </a:p>
        </p:txBody>
      </p:sp>
      <p:sp>
        <p:nvSpPr>
          <p:cNvPr id="92" name="TextBox 91">
            <a:extLst>
              <a:ext uri="{FF2B5EF4-FFF2-40B4-BE49-F238E27FC236}">
                <a16:creationId xmlns:a16="http://schemas.microsoft.com/office/drawing/2014/main" id="{4F81249B-D545-F453-C635-F2FCDC06F4E7}"/>
              </a:ext>
            </a:extLst>
          </p:cNvPr>
          <p:cNvSpPr txBox="1"/>
          <p:nvPr/>
        </p:nvSpPr>
        <p:spPr>
          <a:xfrm>
            <a:off x="3380228" y="5197891"/>
            <a:ext cx="655949" cy="1107996"/>
          </a:xfrm>
          <a:prstGeom prst="rect">
            <a:avLst/>
          </a:prstGeom>
          <a:noFill/>
        </p:spPr>
        <p:txBody>
          <a:bodyPr wrap="none" rtlCol="0">
            <a:spAutoFit/>
          </a:bodyPr>
          <a:lstStyle/>
          <a:p>
            <a:r>
              <a:rPr lang="ar-QA" sz="6600" dirty="0">
                <a:solidFill>
                  <a:srgbClr val="03333F"/>
                </a:solidFill>
              </a:rPr>
              <a:t>3</a:t>
            </a:r>
            <a:endParaRPr lang="en-US" sz="6600" dirty="0">
              <a:solidFill>
                <a:srgbClr val="03333F"/>
              </a:solidFill>
            </a:endParaRPr>
          </a:p>
        </p:txBody>
      </p:sp>
      <p:sp>
        <p:nvSpPr>
          <p:cNvPr id="93" name="TextBox 92">
            <a:extLst>
              <a:ext uri="{FF2B5EF4-FFF2-40B4-BE49-F238E27FC236}">
                <a16:creationId xmlns:a16="http://schemas.microsoft.com/office/drawing/2014/main" id="{B17A5CC0-9432-A78C-9C83-882B4C9FA415}"/>
              </a:ext>
            </a:extLst>
          </p:cNvPr>
          <p:cNvSpPr txBox="1"/>
          <p:nvPr/>
        </p:nvSpPr>
        <p:spPr>
          <a:xfrm>
            <a:off x="373833" y="5499776"/>
            <a:ext cx="3095314" cy="1200329"/>
          </a:xfrm>
          <a:prstGeom prst="rect">
            <a:avLst/>
          </a:prstGeom>
          <a:noFill/>
        </p:spPr>
        <p:txBody>
          <a:bodyPr wrap="square" rtlCol="0">
            <a:spAutoFit/>
          </a:bodyPr>
          <a:lstStyle/>
          <a:p>
            <a:pPr algn="r"/>
            <a:r>
              <a:rPr lang="ar-SA" b="1" dirty="0">
                <a:solidFill>
                  <a:srgbClr val="03333F"/>
                </a:solidFill>
              </a:rPr>
              <a:t>تطبيق حق العودة</a:t>
            </a:r>
            <a:r>
              <a:rPr lang="ar-SA" dirty="0">
                <a:solidFill>
                  <a:srgbClr val="03333F"/>
                </a:solidFill>
              </a:rPr>
              <a:t>: ضمان حق العودة للاجئين الفلسطينيين إلى أراضيهم الأصلية، مع تقديم تعويضات مناسبة للأفراد الذين لا يرغبون في العودة.</a:t>
            </a:r>
            <a:endParaRPr lang="en-US" dirty="0">
              <a:solidFill>
                <a:srgbClr val="03333F"/>
              </a:solidFill>
            </a:endParaRPr>
          </a:p>
        </p:txBody>
      </p:sp>
      <p:sp>
        <p:nvSpPr>
          <p:cNvPr id="94" name="TextBox 93">
            <a:extLst>
              <a:ext uri="{FF2B5EF4-FFF2-40B4-BE49-F238E27FC236}">
                <a16:creationId xmlns:a16="http://schemas.microsoft.com/office/drawing/2014/main" id="{DEB906B2-5467-90DC-FDA7-E87C72D080C9}"/>
              </a:ext>
            </a:extLst>
          </p:cNvPr>
          <p:cNvSpPr txBox="1"/>
          <p:nvPr/>
        </p:nvSpPr>
        <p:spPr>
          <a:xfrm>
            <a:off x="11259581" y="-35924"/>
            <a:ext cx="655949" cy="1107996"/>
          </a:xfrm>
          <a:prstGeom prst="rect">
            <a:avLst/>
          </a:prstGeom>
          <a:noFill/>
        </p:spPr>
        <p:txBody>
          <a:bodyPr wrap="square" rtlCol="0">
            <a:spAutoFit/>
          </a:bodyPr>
          <a:lstStyle/>
          <a:p>
            <a:r>
              <a:rPr lang="ar-QA" sz="6600" dirty="0">
                <a:solidFill>
                  <a:srgbClr val="003313"/>
                </a:solidFill>
              </a:rPr>
              <a:t>7</a:t>
            </a:r>
            <a:endParaRPr lang="en-US" sz="6600" dirty="0">
              <a:solidFill>
                <a:srgbClr val="003313"/>
              </a:solidFill>
            </a:endParaRPr>
          </a:p>
        </p:txBody>
      </p:sp>
      <p:sp>
        <p:nvSpPr>
          <p:cNvPr id="95" name="TextBox 94">
            <a:extLst>
              <a:ext uri="{FF2B5EF4-FFF2-40B4-BE49-F238E27FC236}">
                <a16:creationId xmlns:a16="http://schemas.microsoft.com/office/drawing/2014/main" id="{51E7CA9F-30F8-53A7-080E-FCD076C0B767}"/>
              </a:ext>
            </a:extLst>
          </p:cNvPr>
          <p:cNvSpPr txBox="1"/>
          <p:nvPr/>
        </p:nvSpPr>
        <p:spPr>
          <a:xfrm>
            <a:off x="11259581" y="5523443"/>
            <a:ext cx="655949" cy="1107996"/>
          </a:xfrm>
          <a:prstGeom prst="rect">
            <a:avLst/>
          </a:prstGeom>
          <a:noFill/>
        </p:spPr>
        <p:txBody>
          <a:bodyPr wrap="square" rtlCol="0">
            <a:spAutoFit/>
          </a:bodyPr>
          <a:lstStyle/>
          <a:p>
            <a:r>
              <a:rPr lang="ar-QA" sz="6600" dirty="0">
                <a:solidFill>
                  <a:srgbClr val="033330"/>
                </a:solidFill>
              </a:rPr>
              <a:t>4</a:t>
            </a:r>
            <a:endParaRPr lang="en-US" sz="6600" dirty="0">
              <a:solidFill>
                <a:srgbClr val="033330"/>
              </a:solidFill>
            </a:endParaRPr>
          </a:p>
        </p:txBody>
      </p:sp>
      <p:sp>
        <p:nvSpPr>
          <p:cNvPr id="96" name="TextBox 95">
            <a:extLst>
              <a:ext uri="{FF2B5EF4-FFF2-40B4-BE49-F238E27FC236}">
                <a16:creationId xmlns:a16="http://schemas.microsoft.com/office/drawing/2014/main" id="{61564BB4-C52C-6C3D-F647-5EA5A7A722FB}"/>
              </a:ext>
            </a:extLst>
          </p:cNvPr>
          <p:cNvSpPr txBox="1"/>
          <p:nvPr/>
        </p:nvSpPr>
        <p:spPr>
          <a:xfrm>
            <a:off x="7745259" y="5645557"/>
            <a:ext cx="3470453" cy="1200329"/>
          </a:xfrm>
          <a:prstGeom prst="rect">
            <a:avLst/>
          </a:prstGeom>
          <a:noFill/>
        </p:spPr>
        <p:txBody>
          <a:bodyPr wrap="square" rtlCol="0">
            <a:spAutoFit/>
          </a:bodyPr>
          <a:lstStyle/>
          <a:p>
            <a:pPr algn="r"/>
            <a:r>
              <a:rPr lang="ar-SA" b="1" dirty="0">
                <a:solidFill>
                  <a:srgbClr val="033330"/>
                </a:solidFill>
              </a:rPr>
              <a:t>تأسيس هيئة مراقبة دولية</a:t>
            </a:r>
            <a:r>
              <a:rPr lang="ar-SA" dirty="0">
                <a:solidFill>
                  <a:srgbClr val="033330"/>
                </a:solidFill>
              </a:rPr>
              <a:t>: إنشاء هيئة دولية مستقلة لمراقبة تنفيذ أي اتفاقية بين الطرفين، مع فرض عقوبات على أي طرف يخالف الاتفاق.</a:t>
            </a:r>
            <a:endParaRPr lang="en-US" dirty="0">
              <a:solidFill>
                <a:srgbClr val="033330"/>
              </a:solidFill>
            </a:endParaRPr>
          </a:p>
        </p:txBody>
      </p:sp>
      <p:sp>
        <p:nvSpPr>
          <p:cNvPr id="97" name="TextBox 96">
            <a:extLst>
              <a:ext uri="{FF2B5EF4-FFF2-40B4-BE49-F238E27FC236}">
                <a16:creationId xmlns:a16="http://schemas.microsoft.com/office/drawing/2014/main" id="{13B65B61-1BFF-05EE-7A19-E0C639A58EE6}"/>
              </a:ext>
            </a:extLst>
          </p:cNvPr>
          <p:cNvSpPr txBox="1"/>
          <p:nvPr/>
        </p:nvSpPr>
        <p:spPr>
          <a:xfrm>
            <a:off x="11250807" y="3597466"/>
            <a:ext cx="655949" cy="1107996"/>
          </a:xfrm>
          <a:prstGeom prst="rect">
            <a:avLst/>
          </a:prstGeom>
          <a:noFill/>
        </p:spPr>
        <p:txBody>
          <a:bodyPr wrap="square" rtlCol="0">
            <a:spAutoFit/>
          </a:bodyPr>
          <a:lstStyle/>
          <a:p>
            <a:r>
              <a:rPr lang="ar-QA" sz="6600" dirty="0">
                <a:solidFill>
                  <a:srgbClr val="033727"/>
                </a:solidFill>
              </a:rPr>
              <a:t>5</a:t>
            </a:r>
            <a:endParaRPr lang="en-US" sz="6600" dirty="0">
              <a:solidFill>
                <a:srgbClr val="033727"/>
              </a:solidFill>
            </a:endParaRPr>
          </a:p>
        </p:txBody>
      </p:sp>
      <p:sp>
        <p:nvSpPr>
          <p:cNvPr id="98" name="TextBox 97">
            <a:extLst>
              <a:ext uri="{FF2B5EF4-FFF2-40B4-BE49-F238E27FC236}">
                <a16:creationId xmlns:a16="http://schemas.microsoft.com/office/drawing/2014/main" id="{E58800D2-C76D-90EA-F2B0-7FEA2D8E5938}"/>
              </a:ext>
            </a:extLst>
          </p:cNvPr>
          <p:cNvSpPr txBox="1"/>
          <p:nvPr/>
        </p:nvSpPr>
        <p:spPr>
          <a:xfrm>
            <a:off x="8917993" y="3655676"/>
            <a:ext cx="2393078" cy="2308324"/>
          </a:xfrm>
          <a:prstGeom prst="rect">
            <a:avLst/>
          </a:prstGeom>
          <a:noFill/>
        </p:spPr>
        <p:txBody>
          <a:bodyPr wrap="square" rtlCol="0">
            <a:spAutoFit/>
          </a:bodyPr>
          <a:lstStyle/>
          <a:p>
            <a:pPr algn="r"/>
            <a:r>
              <a:rPr lang="ar-SA" b="1" dirty="0">
                <a:solidFill>
                  <a:srgbClr val="033727"/>
                </a:solidFill>
              </a:rPr>
              <a:t>مفاوضات شاملة برعاية دولية</a:t>
            </a:r>
            <a:r>
              <a:rPr lang="ar-SA" dirty="0">
                <a:solidFill>
                  <a:srgbClr val="033727"/>
                </a:solidFill>
              </a:rPr>
              <a:t>: إشراك كل من إسرائيل وفلسطين والدول العربية والدول الكبرى في مبادرة سلام شاملة تهدف إلى تحقيق تسوية نهائية تشمل جميع القضايا الأساسية</a:t>
            </a:r>
            <a:r>
              <a:rPr lang="ar-QA" dirty="0">
                <a:solidFill>
                  <a:srgbClr val="033727"/>
                </a:solidFill>
              </a:rPr>
              <a:t>.</a:t>
            </a:r>
          </a:p>
          <a:p>
            <a:pPr algn="r"/>
            <a:endParaRPr lang="en-US" dirty="0">
              <a:solidFill>
                <a:srgbClr val="033727"/>
              </a:solidFill>
            </a:endParaRPr>
          </a:p>
        </p:txBody>
      </p:sp>
      <p:sp>
        <p:nvSpPr>
          <p:cNvPr id="99" name="TextBox 98">
            <a:extLst>
              <a:ext uri="{FF2B5EF4-FFF2-40B4-BE49-F238E27FC236}">
                <a16:creationId xmlns:a16="http://schemas.microsoft.com/office/drawing/2014/main" id="{7B4B8160-2ACF-BE88-BF43-7AF994E239CE}"/>
              </a:ext>
            </a:extLst>
          </p:cNvPr>
          <p:cNvSpPr txBox="1"/>
          <p:nvPr/>
        </p:nvSpPr>
        <p:spPr>
          <a:xfrm>
            <a:off x="11313243" y="1515189"/>
            <a:ext cx="655949" cy="1107996"/>
          </a:xfrm>
          <a:prstGeom prst="rect">
            <a:avLst/>
          </a:prstGeom>
          <a:noFill/>
        </p:spPr>
        <p:txBody>
          <a:bodyPr wrap="square" rtlCol="0">
            <a:spAutoFit/>
          </a:bodyPr>
          <a:lstStyle/>
          <a:p>
            <a:r>
              <a:rPr lang="ar-QA" sz="6600" dirty="0">
                <a:solidFill>
                  <a:srgbClr val="00341A"/>
                </a:solidFill>
              </a:rPr>
              <a:t>6</a:t>
            </a:r>
            <a:endParaRPr lang="en-US" sz="6600" dirty="0">
              <a:solidFill>
                <a:srgbClr val="00341A"/>
              </a:solidFill>
            </a:endParaRPr>
          </a:p>
        </p:txBody>
      </p:sp>
      <p:sp>
        <p:nvSpPr>
          <p:cNvPr id="100" name="TextBox 99">
            <a:extLst>
              <a:ext uri="{FF2B5EF4-FFF2-40B4-BE49-F238E27FC236}">
                <a16:creationId xmlns:a16="http://schemas.microsoft.com/office/drawing/2014/main" id="{4A91EE8E-ED55-FFE0-E5B4-4CE1F8F66CFE}"/>
              </a:ext>
            </a:extLst>
          </p:cNvPr>
          <p:cNvSpPr txBox="1"/>
          <p:nvPr/>
        </p:nvSpPr>
        <p:spPr>
          <a:xfrm>
            <a:off x="8962099" y="1566141"/>
            <a:ext cx="2393078" cy="2031325"/>
          </a:xfrm>
          <a:prstGeom prst="rect">
            <a:avLst/>
          </a:prstGeom>
          <a:noFill/>
        </p:spPr>
        <p:txBody>
          <a:bodyPr wrap="square" rtlCol="0">
            <a:spAutoFit/>
          </a:bodyPr>
          <a:lstStyle/>
          <a:p>
            <a:pPr algn="r"/>
            <a:r>
              <a:rPr lang="ar-SA" b="1" dirty="0">
                <a:solidFill>
                  <a:srgbClr val="00341A"/>
                </a:solidFill>
              </a:rPr>
              <a:t>دمج السكان في دولة واحدة</a:t>
            </a:r>
            <a:r>
              <a:rPr lang="ar-SA" dirty="0">
                <a:solidFill>
                  <a:srgbClr val="00341A"/>
                </a:solidFill>
              </a:rPr>
              <a:t>: تأسيس دولة ثنائية القومية تضم الفلسطينيين والإسرائيليين كمواطنين متساوين في الحقوق، مع ضمان حقوقهم السياسية والثقافية، مما يعزز التعايش السلمي.</a:t>
            </a:r>
            <a:endParaRPr lang="en-US" dirty="0">
              <a:solidFill>
                <a:srgbClr val="00341A"/>
              </a:solidFill>
            </a:endParaRPr>
          </a:p>
        </p:txBody>
      </p:sp>
      <p:sp>
        <p:nvSpPr>
          <p:cNvPr id="101" name="TextBox 100">
            <a:extLst>
              <a:ext uri="{FF2B5EF4-FFF2-40B4-BE49-F238E27FC236}">
                <a16:creationId xmlns:a16="http://schemas.microsoft.com/office/drawing/2014/main" id="{2BECD468-235C-2569-ECF9-7D88F802C185}"/>
              </a:ext>
            </a:extLst>
          </p:cNvPr>
          <p:cNvSpPr txBox="1"/>
          <p:nvPr/>
        </p:nvSpPr>
        <p:spPr>
          <a:xfrm>
            <a:off x="7431883" y="36773"/>
            <a:ext cx="3904998" cy="1477328"/>
          </a:xfrm>
          <a:prstGeom prst="rect">
            <a:avLst/>
          </a:prstGeom>
          <a:noFill/>
        </p:spPr>
        <p:txBody>
          <a:bodyPr wrap="square" rtlCol="0">
            <a:spAutoFit/>
          </a:bodyPr>
          <a:lstStyle/>
          <a:p>
            <a:pPr algn="r"/>
            <a:r>
              <a:rPr lang="ar-SA" b="1" dirty="0">
                <a:solidFill>
                  <a:srgbClr val="003313"/>
                </a:solidFill>
              </a:rPr>
              <a:t>مفاوضات مع الدول المجاورة</a:t>
            </a:r>
            <a:r>
              <a:rPr lang="ar-SA" dirty="0">
                <a:solidFill>
                  <a:srgbClr val="003313"/>
                </a:solidFill>
              </a:rPr>
              <a:t>: إشراك الدول المجاورة في مبادرة سلام شاملة تهدف إلى معالجة القضايا الإقليمية والأمنية، مما يساعد على دعم استقرار المنطقة ويعزز فرص السلام بين الإسرائيليين والفلسطينيين.</a:t>
            </a:r>
            <a:endParaRPr lang="en-US" dirty="0">
              <a:solidFill>
                <a:srgbClr val="003313"/>
              </a:solidFill>
            </a:endParaRPr>
          </a:p>
        </p:txBody>
      </p:sp>
      <p:sp>
        <p:nvSpPr>
          <p:cNvPr id="4" name="Title 1">
            <a:extLst>
              <a:ext uri="{FF2B5EF4-FFF2-40B4-BE49-F238E27FC236}">
                <a16:creationId xmlns:a16="http://schemas.microsoft.com/office/drawing/2014/main" id="{8738B99A-DDAA-85DC-9B0F-D02BA5FCED4E}"/>
              </a:ext>
            </a:extLst>
          </p:cNvPr>
          <p:cNvSpPr txBox="1">
            <a:spLocks/>
          </p:cNvSpPr>
          <p:nvPr/>
        </p:nvSpPr>
        <p:spPr>
          <a:xfrm>
            <a:off x="861572" y="-30131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SA" b="1" u="sng" dirty="0">
                <a:solidFill>
                  <a:schemeClr val="bg1"/>
                </a:solidFill>
                <a:highlight>
                  <a:srgbClr val="800000"/>
                </a:highlight>
                <a:latin typeface="Arial" panose="020B0604020202020204" pitchFamily="34" charset="0"/>
              </a:rPr>
              <a:t>أسئلة إرشادية</a:t>
            </a:r>
            <a:br>
              <a:rPr lang="ar-SA" dirty="0">
                <a:solidFill>
                  <a:schemeClr val="bg1"/>
                </a:solidFill>
                <a:highlight>
                  <a:srgbClr val="800000"/>
                </a:highlight>
              </a:rPr>
            </a:br>
            <a:endParaRPr lang="en-US" dirty="0"/>
          </a:p>
        </p:txBody>
      </p:sp>
      <p:sp>
        <p:nvSpPr>
          <p:cNvPr id="13" name="Title 1">
            <a:extLst>
              <a:ext uri="{FF2B5EF4-FFF2-40B4-BE49-F238E27FC236}">
                <a16:creationId xmlns:a16="http://schemas.microsoft.com/office/drawing/2014/main" id="{E90E062B-0640-9727-A448-31725D2434B6}"/>
              </a:ext>
            </a:extLst>
          </p:cNvPr>
          <p:cNvSpPr txBox="1">
            <a:spLocks/>
          </p:cNvSpPr>
          <p:nvPr/>
        </p:nvSpPr>
        <p:spPr>
          <a:xfrm>
            <a:off x="-76107" y="95343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QA" sz="2800" dirty="0">
                <a:solidFill>
                  <a:schemeClr val="bg1"/>
                </a:solidFill>
              </a:rPr>
              <a:t>اعداد: عبدالرحمن محمد المرعي (رئيس مجلس الامن)</a:t>
            </a:r>
            <a:endParaRPr lang="en-US" sz="2800" dirty="0">
              <a:solidFill>
                <a:schemeClr val="bg1"/>
              </a:solidFill>
            </a:endParaRPr>
          </a:p>
        </p:txBody>
      </p:sp>
      <p:sp>
        <p:nvSpPr>
          <p:cNvPr id="14" name="Title 1">
            <a:extLst>
              <a:ext uri="{FF2B5EF4-FFF2-40B4-BE49-F238E27FC236}">
                <a16:creationId xmlns:a16="http://schemas.microsoft.com/office/drawing/2014/main" id="{A1F76296-B9A6-3320-0CD9-A3B6FA2AF4CA}"/>
              </a:ext>
            </a:extLst>
          </p:cNvPr>
          <p:cNvSpPr txBox="1">
            <a:spLocks/>
          </p:cNvSpPr>
          <p:nvPr/>
        </p:nvSpPr>
        <p:spPr>
          <a:xfrm>
            <a:off x="12653822" y="3951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SA" b="1" u="sng">
                <a:solidFill>
                  <a:schemeClr val="bg1"/>
                </a:solidFill>
                <a:highlight>
                  <a:srgbClr val="800000"/>
                </a:highlight>
                <a:latin typeface="Arial" panose="020B0604020202020204" pitchFamily="34" charset="0"/>
              </a:rPr>
              <a:t>أسئلة إرشادية</a:t>
            </a:r>
            <a:br>
              <a:rPr lang="ar-SA">
                <a:solidFill>
                  <a:schemeClr val="bg1"/>
                </a:solidFill>
                <a:highlight>
                  <a:srgbClr val="800000"/>
                </a:highlight>
              </a:rPr>
            </a:br>
            <a:endParaRPr lang="en-US" dirty="0"/>
          </a:p>
        </p:txBody>
      </p:sp>
      <p:sp>
        <p:nvSpPr>
          <p:cNvPr id="15" name="Content Placeholder 2">
            <a:extLst>
              <a:ext uri="{FF2B5EF4-FFF2-40B4-BE49-F238E27FC236}">
                <a16:creationId xmlns:a16="http://schemas.microsoft.com/office/drawing/2014/main" id="{AA5B9DD2-898B-0517-BE3E-4F9BAEF13D86}"/>
              </a:ext>
            </a:extLst>
          </p:cNvPr>
          <p:cNvSpPr txBox="1">
            <a:spLocks/>
          </p:cNvSpPr>
          <p:nvPr/>
        </p:nvSpPr>
        <p:spPr>
          <a:xfrm>
            <a:off x="11957411" y="1720720"/>
            <a:ext cx="112120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spcAft>
                <a:spcPts val="1000"/>
              </a:spcAft>
              <a:buFont typeface="Arial" panose="020B0604020202020204" pitchFamily="34" charset="0"/>
              <a:buNone/>
            </a:pPr>
            <a:br>
              <a:rPr lang="ar-SA" sz="3200">
                <a:solidFill>
                  <a:schemeClr val="bg1"/>
                </a:solidFill>
              </a:rPr>
            </a:br>
            <a:r>
              <a:rPr lang="ar-SA" sz="3200">
                <a:solidFill>
                  <a:schemeClr val="bg1"/>
                </a:solidFill>
                <a:latin typeface="Arial" panose="020B0604020202020204" pitchFamily="34" charset="0"/>
              </a:rPr>
              <a:t>ما هو موقف وفدكم من</a:t>
            </a:r>
            <a:r>
              <a:rPr lang="ar-QA" sz="3200">
                <a:solidFill>
                  <a:schemeClr val="bg1"/>
                </a:solidFill>
                <a:latin typeface="Arial" panose="020B0604020202020204" pitchFamily="34" charset="0"/>
              </a:rPr>
              <a:t> القضية</a:t>
            </a:r>
            <a:r>
              <a:rPr lang="ar-SA" sz="3200">
                <a:solidFill>
                  <a:schemeClr val="bg1"/>
                </a:solidFill>
                <a:latin typeface="Arial" panose="020B0604020202020204" pitchFamily="34" charset="0"/>
              </a:rPr>
              <a:t>؟</a:t>
            </a:r>
          </a:p>
          <a:p>
            <a:pPr indent="0" algn="r" fontAlgn="base">
              <a:spcBef>
                <a:spcPts val="0"/>
              </a:spcBef>
              <a:buFont typeface="Arial" panose="020B0604020202020204" pitchFamily="34" charset="0"/>
              <a:buNone/>
            </a:pPr>
            <a:r>
              <a:rPr lang="ar-SA" sz="3200">
                <a:solidFill>
                  <a:schemeClr val="bg1"/>
                </a:solidFill>
                <a:latin typeface="Arial" panose="020B0604020202020204" pitchFamily="34" charset="0"/>
              </a:rPr>
              <a:t>هل يعترف وفدكم بفلسطين كدولة مستقلة؟</a:t>
            </a:r>
          </a:p>
          <a:p>
            <a:pPr indent="0" algn="r" fontAlgn="base">
              <a:spcBef>
                <a:spcPts val="0"/>
              </a:spcBef>
              <a:buFont typeface="Arial" panose="020B0604020202020204" pitchFamily="34" charset="0"/>
              <a:buNone/>
            </a:pPr>
            <a:r>
              <a:rPr lang="ar-SA" sz="3200">
                <a:solidFill>
                  <a:schemeClr val="bg1"/>
                </a:solidFill>
                <a:latin typeface="Arial" panose="020B0604020202020204" pitchFamily="34" charset="0"/>
              </a:rPr>
              <a:t>هل يقيم وفدكم علاقات دبلوماسية مع إسرائيل وفلسطين؟ ما هي آثار هذا؟</a:t>
            </a:r>
          </a:p>
          <a:p>
            <a:pPr indent="0" algn="r" fontAlgn="base">
              <a:spcBef>
                <a:spcPts val="0"/>
              </a:spcBef>
              <a:buFont typeface="Arial" panose="020B0604020202020204" pitchFamily="34" charset="0"/>
              <a:buNone/>
            </a:pPr>
            <a:r>
              <a:rPr lang="ar-SA" sz="3200">
                <a:solidFill>
                  <a:schemeClr val="bg1"/>
                </a:solidFill>
                <a:latin typeface="Arial" panose="020B0604020202020204" pitchFamily="34" charset="0"/>
              </a:rPr>
              <a:t>ما الذي يمكن أن يفعله المجتمع الدولي لمعالجة وحل الصراع الإسرائيلي الفلسطيني؟</a:t>
            </a:r>
          </a:p>
          <a:p>
            <a:pPr marL="0" indent="0" algn="r">
              <a:buFont typeface="Arial" panose="020B0604020202020204" pitchFamily="34" charset="0"/>
              <a:buNone/>
            </a:pPr>
            <a:br>
              <a:rPr lang="ar-SA" sz="3200">
                <a:solidFill>
                  <a:schemeClr val="bg1"/>
                </a:solidFill>
              </a:rPr>
            </a:br>
            <a:endParaRPr lang="en-US" sz="3200" dirty="0">
              <a:solidFill>
                <a:schemeClr val="bg1"/>
              </a:solidFill>
            </a:endParaRPr>
          </a:p>
        </p:txBody>
      </p:sp>
      <p:sp>
        <p:nvSpPr>
          <p:cNvPr id="16" name="Title 1">
            <a:extLst>
              <a:ext uri="{FF2B5EF4-FFF2-40B4-BE49-F238E27FC236}">
                <a16:creationId xmlns:a16="http://schemas.microsoft.com/office/drawing/2014/main" id="{793C5A82-9BF7-F76C-5C0B-347A6A5F7859}"/>
              </a:ext>
            </a:extLst>
          </p:cNvPr>
          <p:cNvSpPr txBox="1">
            <a:spLocks/>
          </p:cNvSpPr>
          <p:nvPr/>
        </p:nvSpPr>
        <p:spPr>
          <a:xfrm>
            <a:off x="12653822" y="54092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QA" sz="2800" dirty="0">
                <a:solidFill>
                  <a:schemeClr val="bg1"/>
                </a:solidFill>
              </a:rPr>
              <a:t>اعداد: عبدالرحمن محمد المرعي (رئيس مجلس الامن)</a:t>
            </a:r>
            <a:endParaRPr lang="en-US" sz="2800" dirty="0">
              <a:solidFill>
                <a:schemeClr val="bg1"/>
              </a:solidFill>
            </a:endParaRPr>
          </a:p>
        </p:txBody>
      </p:sp>
    </p:spTree>
    <p:extLst>
      <p:ext uri="{BB962C8B-B14F-4D97-AF65-F5344CB8AC3E}">
        <p14:creationId xmlns:p14="http://schemas.microsoft.com/office/powerpoint/2010/main" val="344208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EBD5964-7577-C45B-F431-AF1954F338B6}"/>
              </a:ext>
            </a:extLst>
          </p:cNvPr>
          <p:cNvGrpSpPr/>
          <p:nvPr/>
        </p:nvGrpSpPr>
        <p:grpSpPr>
          <a:xfrm>
            <a:off x="-152400" y="-1655762"/>
            <a:ext cx="12436769" cy="10590509"/>
            <a:chOff x="-152400" y="-1655762"/>
            <a:chExt cx="12436769" cy="10590509"/>
          </a:xfrm>
        </p:grpSpPr>
        <p:pic>
          <p:nvPicPr>
            <p:cNvPr id="22" name="Picture 21">
              <a:extLst>
                <a:ext uri="{FF2B5EF4-FFF2-40B4-BE49-F238E27FC236}">
                  <a16:creationId xmlns:a16="http://schemas.microsoft.com/office/drawing/2014/main" id="{2895207A-9F28-0120-D554-EC17DA72A153}"/>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23" name="Rectangle 22">
              <a:extLst>
                <a:ext uri="{FF2B5EF4-FFF2-40B4-BE49-F238E27FC236}">
                  <a16:creationId xmlns:a16="http://schemas.microsoft.com/office/drawing/2014/main" id="{8A9B6014-2D16-84FF-1B28-A43EF512759C}"/>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3"/>
          <a:srcRect l="29186" t="19929" r="29185" b="22737"/>
          <a:stretch/>
        </p:blipFill>
        <p:spPr>
          <a:xfrm>
            <a:off x="3954780" y="7650480"/>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568760" y="6309360"/>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50" y="634218"/>
            <a:ext cx="6134100" cy="1549082"/>
          </a:xfrm>
        </p:spPr>
        <p:txBody>
          <a:bodyPr/>
          <a:lstStyle/>
          <a:p>
            <a:r>
              <a:rPr lang="ar-SA" sz="2400" b="1" i="0" u="none" strike="noStrike" dirty="0">
                <a:solidFill>
                  <a:srgbClr val="C00000"/>
                </a:solidFill>
                <a:effectLst/>
                <a:latin typeface="AGA Arabesque" panose="05010101010101010101" pitchFamily="2" charset="2"/>
              </a:rPr>
              <a:t>القضية المطروحة: </a:t>
            </a:r>
            <a:r>
              <a:rPr lang="ar-SA" sz="2400"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sz="2400" dirty="0">
              <a:solidFill>
                <a:srgbClr val="C00000"/>
              </a:solidFill>
              <a:latin typeface="AGA Arabesque" panose="05010101010101010101" pitchFamily="2" charset="2"/>
            </a:endParaRPr>
          </a:p>
          <a:p>
            <a:endParaRPr lang="en-US" dirty="0"/>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am3d="http://schemas.microsoft.com/office/drawing/2017/model3d" Requires="am3d">
          <p:graphicFrame>
            <p:nvGraphicFramePr>
              <p:cNvPr id="7" name="3D Model 6" descr="Earth">
                <a:extLst>
                  <a:ext uri="{FF2B5EF4-FFF2-40B4-BE49-F238E27FC236}">
                    <a16:creationId xmlns:a16="http://schemas.microsoft.com/office/drawing/2014/main" id="{36CA800B-DF61-40C8-667D-3C8F2365D646}"/>
                  </a:ext>
                </a:extLst>
              </p:cNvPr>
              <p:cNvGraphicFramePr>
                <a:graphicFrameLocks/>
              </p:cNvGraphicFramePr>
              <p:nvPr>
                <p:extLst>
                  <p:ext uri="{D42A27DB-BD31-4B8C-83A1-F6EECF244321}">
                    <p14:modId xmlns:p14="http://schemas.microsoft.com/office/powerpoint/2010/main" val="694509950"/>
                  </p:ext>
                </p:extLst>
              </p:nvPr>
            </p:nvGraphicFramePr>
            <p:xfrm>
              <a:off x="-116190" y="97170"/>
              <a:ext cx="12424379" cy="12424380"/>
            </p:xfrm>
            <a:graphic>
              <a:graphicData uri="http://schemas.microsoft.com/office/drawing/2017/model3d">
                <am3d:model3d r:embed="rId4">
                  <am3d:spPr>
                    <a:xfrm>
                      <a:off x="0" y="0"/>
                      <a:ext cx="12424379" cy="12424380"/>
                    </a:xfrm>
                    <a:prstGeom prst="rect">
                      <a:avLst/>
                    </a:prstGeom>
                  </am3d:spPr>
                  <am3d:camera>
                    <am3d:pos x="0" y="0" z="81469193"/>
                    <am3d:up dx="0" dy="36000000" dz="0"/>
                    <am3d:lookAt x="0" y="0" z="0"/>
                    <am3d:perspective fov="2618243"/>
                  </am3d:camera>
                  <am3d:trans>
                    <am3d:meterPerModelUnit n="5000000" d="1000000"/>
                    <am3d:preTrans dx="-3" dy="0" dz="-3"/>
                    <am3d:scale>
                      <am3d:sx n="1000000" d="1000000"/>
                      <am3d:sy n="1000000" d="1000000"/>
                      <am3d:sz n="1000000" d="1000000"/>
                    </am3d:scale>
                    <am3d:rot ax="1248059" ay="3055713" az="985916"/>
                    <am3d:postTrans dx="0" dy="0" dz="0"/>
                  </am3d:trans>
                  <am3d:raster rName="Office3DRenderer" rVer="16.0.8326">
                    <am3d:blip r:embed="rId5"/>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Earth">
                <a:extLst>
                  <a:ext uri="{FF2B5EF4-FFF2-40B4-BE49-F238E27FC236}">
                    <a16:creationId xmlns:a16="http://schemas.microsoft.com/office/drawing/2014/main" id="{36CA800B-DF61-40C8-667D-3C8F2365D646}"/>
                  </a:ext>
                </a:extLst>
              </p:cNvPr>
              <p:cNvPicPr>
                <a:picLocks noGrp="1" noRot="1" noChangeAspect="1" noMove="1" noResize="1" noEditPoints="1" noAdjustHandles="1" noChangeArrowheads="1" noChangeShapeType="1" noCrop="1"/>
              </p:cNvPicPr>
              <p:nvPr/>
            </p:nvPicPr>
            <p:blipFill>
              <a:blip r:embed="rId5"/>
              <a:stretch>
                <a:fillRect/>
              </a:stretch>
            </p:blipFill>
            <p:spPr>
              <a:xfrm>
                <a:off x="-116190" y="97170"/>
                <a:ext cx="12424379" cy="12424380"/>
              </a:xfrm>
              <a:prstGeom prst="rect">
                <a:avLst/>
              </a:prstGeom>
            </p:spPr>
          </p:pic>
        </mc:Fallback>
      </mc:AlternateContent>
      <p:sp>
        <p:nvSpPr>
          <p:cNvPr id="11" name="TextBox 10">
            <a:extLst>
              <a:ext uri="{FF2B5EF4-FFF2-40B4-BE49-F238E27FC236}">
                <a16:creationId xmlns:a16="http://schemas.microsoft.com/office/drawing/2014/main" id="{E4A5AF48-745A-2245-D176-AD060158F0FE}"/>
              </a:ext>
            </a:extLst>
          </p:cNvPr>
          <p:cNvSpPr txBox="1"/>
          <p:nvPr/>
        </p:nvSpPr>
        <p:spPr>
          <a:xfrm>
            <a:off x="12593656" y="311052"/>
            <a:ext cx="3818224" cy="646331"/>
          </a:xfrm>
          <a:prstGeom prst="rect">
            <a:avLst/>
          </a:prstGeom>
          <a:noFill/>
        </p:spPr>
        <p:txBody>
          <a:bodyPr wrap="square" rtlCol="0">
            <a:spAutoFit/>
          </a:bodyPr>
          <a:lstStyle/>
          <a:p>
            <a:r>
              <a:rPr lang="ar-SA" dirty="0"/>
              <a:t>مق</a:t>
            </a:r>
            <a:r>
              <a:rPr lang="ar-QA" sz="3600" dirty="0">
                <a:solidFill>
                  <a:schemeClr val="bg1"/>
                </a:solidFill>
              </a:rPr>
              <a:t>مقدمة....</a:t>
            </a:r>
            <a:endParaRPr lang="en-US" dirty="0"/>
          </a:p>
        </p:txBody>
      </p:sp>
      <p:sp>
        <p:nvSpPr>
          <p:cNvPr id="13" name="TextBox 12">
            <a:extLst>
              <a:ext uri="{FF2B5EF4-FFF2-40B4-BE49-F238E27FC236}">
                <a16:creationId xmlns:a16="http://schemas.microsoft.com/office/drawing/2014/main" id="{8E8B2FC1-7489-0F07-42AB-DAE659457AC6}"/>
              </a:ext>
            </a:extLst>
          </p:cNvPr>
          <p:cNvSpPr txBox="1"/>
          <p:nvPr/>
        </p:nvSpPr>
        <p:spPr>
          <a:xfrm>
            <a:off x="11790078" y="1659285"/>
            <a:ext cx="9778481" cy="3539430"/>
          </a:xfrm>
          <a:prstGeom prst="rect">
            <a:avLst/>
          </a:prstGeom>
          <a:noFill/>
        </p:spPr>
        <p:txBody>
          <a:bodyPr wrap="square" rtlCol="0">
            <a:spAutoFit/>
          </a:bodyPr>
          <a:lstStyle/>
          <a:p>
            <a:pPr lvl="1" algn="ctr"/>
            <a:r>
              <a:rPr lang="ar-SA" sz="3200" dirty="0">
                <a:solidFill>
                  <a:schemeClr val="bg1"/>
                </a:solidFill>
              </a:rPr>
              <a:t>تعتبر الممارسات الاستيطانية الإسرائيلية في الأراضي الفلسطينية المحتلة من القضايا الحساسة التي تؤثر بشكل مباشر على حقوق الشعب الفلسطيني ومصالح الدول العربية الأخرى. على مر السنين، استمرت هذه الأنشطة في التسبب في توتر العلاقات بين إسرائيل والدول العربية، وأثرت سلباً على جهود السلام. يتناول هذا التقرير تدابير منع وتنظيم هذه الممارسات، مع التركيز على الجوانب القانونية والإنسانية والسياسية.</a:t>
            </a:r>
          </a:p>
        </p:txBody>
      </p:sp>
    </p:spTree>
    <p:extLst>
      <p:ext uri="{BB962C8B-B14F-4D97-AF65-F5344CB8AC3E}">
        <p14:creationId xmlns:p14="http://schemas.microsoft.com/office/powerpoint/2010/main" val="1436264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F32BD99-ED8F-AF9B-00D2-46EB049063CF}"/>
              </a:ext>
            </a:extLst>
          </p:cNvPr>
          <p:cNvGrpSpPr/>
          <p:nvPr/>
        </p:nvGrpSpPr>
        <p:grpSpPr>
          <a:xfrm>
            <a:off x="-152400" y="-1655762"/>
            <a:ext cx="12436769" cy="10590509"/>
            <a:chOff x="-152400" y="-1655762"/>
            <a:chExt cx="12436769" cy="10590509"/>
          </a:xfrm>
        </p:grpSpPr>
        <p:pic>
          <p:nvPicPr>
            <p:cNvPr id="6" name="Picture 5">
              <a:extLst>
                <a:ext uri="{FF2B5EF4-FFF2-40B4-BE49-F238E27FC236}">
                  <a16:creationId xmlns:a16="http://schemas.microsoft.com/office/drawing/2014/main" id="{3A826F7A-D0E7-5993-F139-30542EC5E633}"/>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7" name="Rectangle 6">
              <a:extLst>
                <a:ext uri="{FF2B5EF4-FFF2-40B4-BE49-F238E27FC236}">
                  <a16:creationId xmlns:a16="http://schemas.microsoft.com/office/drawing/2014/main" id="{736854E2-4447-E265-DC3B-E5F81C4413CF}"/>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6ACCFF0-C165-768E-E441-080BDF94327C}"/>
              </a:ext>
            </a:extLst>
          </p:cNvPr>
          <p:cNvSpPr>
            <a:spLocks noGrp="1"/>
          </p:cNvSpPr>
          <p:nvPr>
            <p:ph type="title"/>
          </p:nvPr>
        </p:nvSpPr>
        <p:spPr/>
        <p:txBody>
          <a:bodyPr/>
          <a:lstStyle/>
          <a:p>
            <a:pPr algn="r"/>
            <a:r>
              <a:rPr lang="ar-SA" sz="4400" b="1" i="0" u="sng" dirty="0">
                <a:solidFill>
                  <a:schemeClr val="bg1"/>
                </a:solidFill>
                <a:effectLst/>
                <a:highlight>
                  <a:srgbClr val="800000"/>
                </a:highlight>
                <a:latin typeface="Arial" panose="020B0604020202020204" pitchFamily="34" charset="0"/>
              </a:rPr>
              <a:t>أسئلة إرشادية</a:t>
            </a:r>
            <a:br>
              <a:rPr lang="ar-SA" sz="4400" b="0" dirty="0">
                <a:solidFill>
                  <a:schemeClr val="bg1"/>
                </a:solidFill>
                <a:effectLst/>
                <a:highlight>
                  <a:srgbClr val="800000"/>
                </a:highlight>
              </a:rPr>
            </a:br>
            <a:endParaRPr lang="en-US" dirty="0"/>
          </a:p>
        </p:txBody>
      </p:sp>
      <p:sp>
        <p:nvSpPr>
          <p:cNvPr id="3" name="Content Placeholder 2">
            <a:extLst>
              <a:ext uri="{FF2B5EF4-FFF2-40B4-BE49-F238E27FC236}">
                <a16:creationId xmlns:a16="http://schemas.microsoft.com/office/drawing/2014/main" id="{AB9EB64B-E95E-C569-5E50-5A00ABD9528E}"/>
              </a:ext>
            </a:extLst>
          </p:cNvPr>
          <p:cNvSpPr>
            <a:spLocks noGrp="1"/>
          </p:cNvSpPr>
          <p:nvPr>
            <p:ph idx="1"/>
          </p:nvPr>
        </p:nvSpPr>
        <p:spPr>
          <a:xfrm>
            <a:off x="141789" y="1690688"/>
            <a:ext cx="11212011" cy="4351338"/>
          </a:xfrm>
        </p:spPr>
        <p:txBody>
          <a:bodyPr>
            <a:normAutofit/>
          </a:bodyPr>
          <a:lstStyle/>
          <a:p>
            <a:pPr marL="0" indent="0" algn="r">
              <a:spcBef>
                <a:spcPts val="0"/>
              </a:spcBef>
              <a:spcAft>
                <a:spcPts val="1000"/>
              </a:spcAft>
              <a:buNone/>
            </a:pPr>
            <a:br>
              <a:rPr lang="ar-SA" sz="3200" b="0" dirty="0">
                <a:solidFill>
                  <a:schemeClr val="bg1"/>
                </a:solidFill>
                <a:effectLst/>
              </a:rPr>
            </a:br>
            <a:r>
              <a:rPr lang="ar-SA" sz="3200" b="0" i="0" u="none" strike="noStrike" dirty="0">
                <a:solidFill>
                  <a:schemeClr val="bg1"/>
                </a:solidFill>
                <a:effectLst/>
                <a:latin typeface="Arial" panose="020B0604020202020204" pitchFamily="34" charset="0"/>
              </a:rPr>
              <a:t>ما هو موقف وفدكم من</a:t>
            </a:r>
            <a:r>
              <a:rPr lang="ar-QA" sz="3200" b="0" i="0" u="none" strike="noStrike" dirty="0">
                <a:solidFill>
                  <a:schemeClr val="bg1"/>
                </a:solidFill>
                <a:effectLst/>
                <a:latin typeface="Arial" panose="020B0604020202020204" pitchFamily="34" charset="0"/>
              </a:rPr>
              <a:t> القضية</a:t>
            </a:r>
            <a:r>
              <a:rPr lang="ar-SA" sz="3200" b="0" i="0" u="none" strike="noStrike" dirty="0">
                <a:solidFill>
                  <a:schemeClr val="bg1"/>
                </a:solidFill>
                <a:effectLst/>
                <a:latin typeface="Arial" panose="020B0604020202020204" pitchFamily="34" charset="0"/>
              </a:rPr>
              <a:t>؟</a:t>
            </a:r>
          </a:p>
          <a:p>
            <a:pPr indent="0" algn="r" fontAlgn="base">
              <a:spcBef>
                <a:spcPts val="0"/>
              </a:spcBef>
              <a:spcAft>
                <a:spcPts val="0"/>
              </a:spcAft>
              <a:buNone/>
            </a:pPr>
            <a:r>
              <a:rPr lang="ar-SA" sz="3200" b="0" i="0" u="none" strike="noStrike" dirty="0">
                <a:solidFill>
                  <a:schemeClr val="bg1"/>
                </a:solidFill>
                <a:effectLst/>
                <a:latin typeface="Arial" panose="020B0604020202020204" pitchFamily="34" charset="0"/>
              </a:rPr>
              <a:t>هل يعترف وفدكم بفلسطين كدولة مستقلة؟</a:t>
            </a:r>
          </a:p>
          <a:p>
            <a:pPr indent="0" algn="r" fontAlgn="base">
              <a:spcBef>
                <a:spcPts val="0"/>
              </a:spcBef>
              <a:spcAft>
                <a:spcPts val="0"/>
              </a:spcAft>
              <a:buNone/>
            </a:pPr>
            <a:r>
              <a:rPr lang="ar-SA" sz="3200" b="0" i="0" u="none" strike="noStrike" dirty="0">
                <a:solidFill>
                  <a:schemeClr val="bg1"/>
                </a:solidFill>
                <a:effectLst/>
                <a:latin typeface="Arial" panose="020B0604020202020204" pitchFamily="34" charset="0"/>
              </a:rPr>
              <a:t>هل يقيم وفدكم علاقات دبلوماسية مع إسرائيل وفلسطين؟ ما هي آثار هذا؟</a:t>
            </a:r>
          </a:p>
          <a:p>
            <a:pPr indent="0" algn="r" fontAlgn="base">
              <a:spcBef>
                <a:spcPts val="0"/>
              </a:spcBef>
              <a:spcAft>
                <a:spcPts val="0"/>
              </a:spcAft>
              <a:buNone/>
            </a:pPr>
            <a:r>
              <a:rPr lang="ar-SA" sz="3200" b="0" i="0" u="none" strike="noStrike" dirty="0">
                <a:solidFill>
                  <a:schemeClr val="bg1"/>
                </a:solidFill>
                <a:effectLst/>
                <a:latin typeface="Arial" panose="020B0604020202020204" pitchFamily="34" charset="0"/>
              </a:rPr>
              <a:t>ما الذي يمكن أن يفعله المجتمع الدولي لمعالجة وحل الصراع الإسرائيلي الفلسطيني؟</a:t>
            </a:r>
          </a:p>
          <a:p>
            <a:pPr marL="0" indent="0" algn="r">
              <a:buNone/>
            </a:pPr>
            <a:br>
              <a:rPr lang="ar-SA" sz="3200" b="0" dirty="0">
                <a:solidFill>
                  <a:schemeClr val="bg1"/>
                </a:solidFill>
                <a:effectLst/>
              </a:rPr>
            </a:br>
            <a:endParaRPr lang="en-US" sz="3200" dirty="0">
              <a:solidFill>
                <a:schemeClr val="bg1"/>
              </a:solidFill>
            </a:endParaRPr>
          </a:p>
        </p:txBody>
      </p:sp>
      <p:sp>
        <p:nvSpPr>
          <p:cNvPr id="4" name="Title 1">
            <a:extLst>
              <a:ext uri="{FF2B5EF4-FFF2-40B4-BE49-F238E27FC236}">
                <a16:creationId xmlns:a16="http://schemas.microsoft.com/office/drawing/2014/main" id="{4A5DC328-4B53-CB6C-A02D-D34D15B257B9}"/>
              </a:ext>
            </a:extLst>
          </p:cNvPr>
          <p:cNvSpPr txBox="1">
            <a:spLocks/>
          </p:cNvSpPr>
          <p:nvPr/>
        </p:nvSpPr>
        <p:spPr>
          <a:xfrm>
            <a:off x="838200" y="53792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SA" sz="2800" dirty="0" err="1">
                <a:solidFill>
                  <a:schemeClr val="bg1"/>
                </a:solidFill>
              </a:rPr>
              <a:t>إع</a:t>
            </a:r>
            <a:r>
              <a:rPr lang="ar-QA" sz="2800" dirty="0">
                <a:solidFill>
                  <a:schemeClr val="bg1"/>
                </a:solidFill>
              </a:rPr>
              <a:t>داد: عبدالرحمن محمد المرعي (رئيس مجلس الامن)</a:t>
            </a:r>
            <a:endParaRPr lang="en-US" sz="2800" dirty="0">
              <a:solidFill>
                <a:schemeClr val="bg1"/>
              </a:solidFill>
            </a:endParaRPr>
          </a:p>
        </p:txBody>
      </p:sp>
      <p:grpSp>
        <p:nvGrpSpPr>
          <p:cNvPr id="13" name="Group 12">
            <a:extLst>
              <a:ext uri="{FF2B5EF4-FFF2-40B4-BE49-F238E27FC236}">
                <a16:creationId xmlns:a16="http://schemas.microsoft.com/office/drawing/2014/main" id="{745D1947-13D2-F5B2-E33B-60D21E0C747F}"/>
              </a:ext>
            </a:extLst>
          </p:cNvPr>
          <p:cNvGrpSpPr/>
          <p:nvPr/>
        </p:nvGrpSpPr>
        <p:grpSpPr>
          <a:xfrm>
            <a:off x="-2765188" y="-3084628"/>
            <a:ext cx="21726201" cy="14920686"/>
            <a:chOff x="-3777911" y="-3875679"/>
            <a:chExt cx="24209232" cy="16732736"/>
          </a:xfrm>
        </p:grpSpPr>
        <p:sp>
          <p:nvSpPr>
            <p:cNvPr id="14" name="Free-form: Shape 13">
              <a:extLst>
                <a:ext uri="{FF2B5EF4-FFF2-40B4-BE49-F238E27FC236}">
                  <a16:creationId xmlns:a16="http://schemas.microsoft.com/office/drawing/2014/main" id="{627187F8-CA5F-CC18-0ED2-BE49490A91BF}"/>
                </a:ext>
              </a:extLst>
            </p:cNvPr>
            <p:cNvSpPr/>
            <p:nvPr/>
          </p:nvSpPr>
          <p:spPr>
            <a:xfrm rot="5400000">
              <a:off x="11683618" y="-3875679"/>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03313"/>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2AA4B17C-501D-383C-C968-BC159A58144A}"/>
                </a:ext>
              </a:extLst>
            </p:cNvPr>
            <p:cNvSpPr/>
            <p:nvPr/>
          </p:nvSpPr>
          <p:spPr>
            <a:xfrm rot="8149111">
              <a:off x="16268302" y="-218766"/>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0341A"/>
            </a:solidFill>
            <a:effectLst>
              <a:outerShdw blurRad="139700" dist="38100" dir="10800000" sx="110000" sy="110000" algn="r"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6931C4F-F54D-2765-BA70-0003FA95AFE1}"/>
                </a:ext>
              </a:extLst>
            </p:cNvPr>
            <p:cNvSpPr/>
            <p:nvPr/>
          </p:nvSpPr>
          <p:spPr>
            <a:xfrm rot="10800000">
              <a:off x="17688121" y="6458799"/>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727"/>
            </a:solidFill>
            <a:effectLst>
              <a:outerShdw blurRad="139700" dist="38100" dir="10800000" sx="111000" sy="111000" algn="r"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70474EF5-712B-3CF8-C812-96B9E8A74A01}"/>
                </a:ext>
              </a:extLst>
            </p:cNvPr>
            <p:cNvSpPr/>
            <p:nvPr/>
          </p:nvSpPr>
          <p:spPr>
            <a:xfrm rot="13524105">
              <a:off x="7317805" y="10066668"/>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30"/>
            </a:solidFill>
            <a:effectLst>
              <a:outerShdw blurRad="127000" dist="38100" sx="110000" sy="110000"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FBB08593-2C99-5CB0-6571-09CB01E817F3}"/>
                </a:ext>
              </a:extLst>
            </p:cNvPr>
            <p:cNvSpPr/>
            <p:nvPr/>
          </p:nvSpPr>
          <p:spPr>
            <a:xfrm rot="16200000">
              <a:off x="3047351" y="10113857"/>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3F"/>
            </a:solidFill>
            <a:effectLst>
              <a:outerShdw blurRad="127000" dist="38100" sx="110000" sy="110000" algn="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9528AC7-41F0-B324-A68C-B436AE789C13}"/>
                </a:ext>
              </a:extLst>
            </p:cNvPr>
            <p:cNvSpPr/>
            <p:nvPr/>
          </p:nvSpPr>
          <p:spPr>
            <a:xfrm rot="18933183">
              <a:off x="-2068298" y="9322946"/>
              <a:ext cx="2743200"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3351"/>
            </a:solidFill>
            <a:effectLst>
              <a:outerShdw blurRad="127000" dist="38100" dir="2700000" sx="110000" sy="11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6EF6FD81-3886-5820-389C-370368B184CC}"/>
                </a:ext>
              </a:extLst>
            </p:cNvPr>
            <p:cNvSpPr/>
            <p:nvPr/>
          </p:nvSpPr>
          <p:spPr>
            <a:xfrm>
              <a:off x="-3777911" y="-1001793"/>
              <a:ext cx="2743201" cy="2743200"/>
            </a:xfrm>
            <a:custGeom>
              <a:avLst/>
              <a:gdLst>
                <a:gd name="connsiteX0" fmla="*/ 457209 w 2704255"/>
                <a:gd name="connsiteY0" fmla="*/ 0 h 2743200"/>
                <a:gd name="connsiteX1" fmla="*/ 2704255 w 2704255"/>
                <a:gd name="connsiteY1" fmla="*/ 0 h 2743200"/>
                <a:gd name="connsiteX2" fmla="*/ 10472 w 2704255"/>
                <a:gd name="connsiteY2" fmla="*/ 2743200 h 2743200"/>
                <a:gd name="connsiteX3" fmla="*/ 0 w 2704255"/>
                <a:gd name="connsiteY3" fmla="*/ 2743200 h 2743200"/>
                <a:gd name="connsiteX4" fmla="*/ 0 w 2704255"/>
                <a:gd name="connsiteY4" fmla="*/ 457209 h 2743200"/>
                <a:gd name="connsiteX5" fmla="*/ 457209 w 270425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55" h="2743200">
                  <a:moveTo>
                    <a:pt x="457209" y="0"/>
                  </a:moveTo>
                  <a:lnTo>
                    <a:pt x="2704255" y="0"/>
                  </a:lnTo>
                  <a:lnTo>
                    <a:pt x="10472" y="2743200"/>
                  </a:lnTo>
                  <a:lnTo>
                    <a:pt x="0" y="2743200"/>
                  </a:lnTo>
                  <a:lnTo>
                    <a:pt x="0" y="457209"/>
                  </a:lnTo>
                  <a:cubicBezTo>
                    <a:pt x="0" y="204699"/>
                    <a:pt x="204699" y="0"/>
                    <a:pt x="457209" y="0"/>
                  </a:cubicBezTo>
                  <a:close/>
                </a:path>
              </a:pathLst>
            </a:custGeom>
            <a:solidFill>
              <a:srgbClr val="032E60"/>
            </a:solidFill>
            <a:effectLst>
              <a:outerShdw blurRad="127000" dir="2700000" sx="110000" sy="11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1" name="Graphic 20" descr="Link outline">
            <a:extLst>
              <a:ext uri="{FF2B5EF4-FFF2-40B4-BE49-F238E27FC236}">
                <a16:creationId xmlns:a16="http://schemas.microsoft.com/office/drawing/2014/main" id="{47087F82-8044-3F4F-842A-A7742711E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3247" y="8441587"/>
            <a:ext cx="1097280" cy="1097280"/>
          </a:xfrm>
          <a:prstGeom prst="rect">
            <a:avLst/>
          </a:prstGeom>
        </p:spPr>
      </p:pic>
      <p:pic>
        <p:nvPicPr>
          <p:cNvPr id="22" name="Graphic 21" descr="Gavel outline">
            <a:extLst>
              <a:ext uri="{FF2B5EF4-FFF2-40B4-BE49-F238E27FC236}">
                <a16:creationId xmlns:a16="http://schemas.microsoft.com/office/drawing/2014/main" id="{23A09B2F-3A84-FCED-B289-703BDE7B76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1277" y="10272189"/>
            <a:ext cx="914400" cy="914400"/>
          </a:xfrm>
          <a:prstGeom prst="rect">
            <a:avLst/>
          </a:prstGeom>
        </p:spPr>
      </p:pic>
      <p:pic>
        <p:nvPicPr>
          <p:cNvPr id="23" name="Graphic 22" descr="Clenched Fist outline">
            <a:extLst>
              <a:ext uri="{FF2B5EF4-FFF2-40B4-BE49-F238E27FC236}">
                <a16:creationId xmlns:a16="http://schemas.microsoft.com/office/drawing/2014/main" id="{F04D97E3-7C89-92F8-F495-3E230B88BA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81736" y="11341997"/>
            <a:ext cx="914400" cy="914400"/>
          </a:xfrm>
          <a:prstGeom prst="rect">
            <a:avLst/>
          </a:prstGeom>
        </p:spPr>
      </p:pic>
      <p:pic>
        <p:nvPicPr>
          <p:cNvPr id="24" name="Graphic 23" descr="Eye Scan outline">
            <a:extLst>
              <a:ext uri="{FF2B5EF4-FFF2-40B4-BE49-F238E27FC236}">
                <a16:creationId xmlns:a16="http://schemas.microsoft.com/office/drawing/2014/main" id="{DF39C063-02DA-D1C7-D6AC-365BD3B271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6463" y="11236031"/>
            <a:ext cx="914400" cy="914400"/>
          </a:xfrm>
          <a:prstGeom prst="rect">
            <a:avLst/>
          </a:prstGeom>
        </p:spPr>
      </p:pic>
      <p:pic>
        <p:nvPicPr>
          <p:cNvPr id="25" name="Graphic 24" descr="Dove outline">
            <a:extLst>
              <a:ext uri="{FF2B5EF4-FFF2-40B4-BE49-F238E27FC236}">
                <a16:creationId xmlns:a16="http://schemas.microsoft.com/office/drawing/2014/main" id="{E3FBF8E8-BBED-506E-9E9E-267E52FE18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8723" y="9912594"/>
            <a:ext cx="914400" cy="914400"/>
          </a:xfrm>
          <a:prstGeom prst="rect">
            <a:avLst/>
          </a:prstGeom>
        </p:spPr>
      </p:pic>
      <p:pic>
        <p:nvPicPr>
          <p:cNvPr id="26" name="Graphic 25" descr="User network outline">
            <a:extLst>
              <a:ext uri="{FF2B5EF4-FFF2-40B4-BE49-F238E27FC236}">
                <a16:creationId xmlns:a16="http://schemas.microsoft.com/office/drawing/2014/main" id="{3AA2FBD6-DF60-51D3-CC60-A345992F68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80352" y="8163517"/>
            <a:ext cx="914400" cy="914400"/>
          </a:xfrm>
          <a:prstGeom prst="rect">
            <a:avLst/>
          </a:prstGeom>
        </p:spPr>
      </p:pic>
      <p:pic>
        <p:nvPicPr>
          <p:cNvPr id="27" name="Graphic 26" descr="Satellite dish outline">
            <a:extLst>
              <a:ext uri="{FF2B5EF4-FFF2-40B4-BE49-F238E27FC236}">
                <a16:creationId xmlns:a16="http://schemas.microsoft.com/office/drawing/2014/main" id="{3E2DA766-7C86-B157-7BEE-A0666D96DEB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59263" y="7208990"/>
            <a:ext cx="914400" cy="914400"/>
          </a:xfrm>
          <a:prstGeom prst="rect">
            <a:avLst/>
          </a:prstGeom>
        </p:spPr>
      </p:pic>
      <p:sp>
        <p:nvSpPr>
          <p:cNvPr id="29" name="TextBox 28">
            <a:extLst>
              <a:ext uri="{FF2B5EF4-FFF2-40B4-BE49-F238E27FC236}">
                <a16:creationId xmlns:a16="http://schemas.microsoft.com/office/drawing/2014/main" id="{54F046F1-4016-C22F-CB4F-3224214F00D0}"/>
              </a:ext>
            </a:extLst>
          </p:cNvPr>
          <p:cNvSpPr txBox="1"/>
          <p:nvPr/>
        </p:nvSpPr>
        <p:spPr>
          <a:xfrm>
            <a:off x="2756868" y="-2845460"/>
            <a:ext cx="655949" cy="1107996"/>
          </a:xfrm>
          <a:prstGeom prst="rect">
            <a:avLst/>
          </a:prstGeom>
          <a:noFill/>
        </p:spPr>
        <p:txBody>
          <a:bodyPr wrap="none" rtlCol="0">
            <a:spAutoFit/>
          </a:bodyPr>
          <a:lstStyle/>
          <a:p>
            <a:r>
              <a:rPr lang="ar-QA" sz="6600" dirty="0">
                <a:solidFill>
                  <a:srgbClr val="032E60"/>
                </a:solidFill>
              </a:rPr>
              <a:t>1</a:t>
            </a:r>
            <a:endParaRPr lang="en-US" sz="6600" dirty="0">
              <a:solidFill>
                <a:srgbClr val="032E60"/>
              </a:solidFill>
            </a:endParaRPr>
          </a:p>
        </p:txBody>
      </p:sp>
      <p:sp>
        <p:nvSpPr>
          <p:cNvPr id="30" name="TextBox 29">
            <a:extLst>
              <a:ext uri="{FF2B5EF4-FFF2-40B4-BE49-F238E27FC236}">
                <a16:creationId xmlns:a16="http://schemas.microsoft.com/office/drawing/2014/main" id="{4C047471-D07A-1A15-5ABA-843FD53EBC02}"/>
              </a:ext>
            </a:extLst>
          </p:cNvPr>
          <p:cNvSpPr txBox="1"/>
          <p:nvPr/>
        </p:nvSpPr>
        <p:spPr>
          <a:xfrm>
            <a:off x="-3991030" y="1072072"/>
            <a:ext cx="2393078" cy="1754326"/>
          </a:xfrm>
          <a:prstGeom prst="rect">
            <a:avLst/>
          </a:prstGeom>
          <a:noFill/>
        </p:spPr>
        <p:txBody>
          <a:bodyPr wrap="square" rtlCol="0">
            <a:spAutoFit/>
          </a:bodyPr>
          <a:lstStyle/>
          <a:p>
            <a:pPr algn="r"/>
            <a:r>
              <a:rPr lang="ar-SA" b="1" dirty="0">
                <a:solidFill>
                  <a:srgbClr val="032E60"/>
                </a:solidFill>
              </a:rPr>
              <a:t>إقامة دولتين ذات سيادة</a:t>
            </a:r>
            <a:r>
              <a:rPr lang="ar-SA" dirty="0">
                <a:solidFill>
                  <a:srgbClr val="032E60"/>
                </a:solidFill>
              </a:rPr>
              <a:t>: إقامة دولة فلسطينية بجوار دولة إسرائيل على أساس حدود 1967، مع تبادل أراضٍ متفق عليه لضمان الأمن وحقوق الشعبين.</a:t>
            </a:r>
            <a:endParaRPr lang="en-US" dirty="0">
              <a:solidFill>
                <a:srgbClr val="032E60"/>
              </a:solidFill>
            </a:endParaRPr>
          </a:p>
        </p:txBody>
      </p:sp>
      <p:sp>
        <p:nvSpPr>
          <p:cNvPr id="31" name="TextBox 30">
            <a:extLst>
              <a:ext uri="{FF2B5EF4-FFF2-40B4-BE49-F238E27FC236}">
                <a16:creationId xmlns:a16="http://schemas.microsoft.com/office/drawing/2014/main" id="{548B8E70-69EA-ED0C-3E01-8F0379E3CB88}"/>
              </a:ext>
            </a:extLst>
          </p:cNvPr>
          <p:cNvSpPr txBox="1"/>
          <p:nvPr/>
        </p:nvSpPr>
        <p:spPr>
          <a:xfrm>
            <a:off x="2711586" y="-1443641"/>
            <a:ext cx="655949" cy="1107996"/>
          </a:xfrm>
          <a:prstGeom prst="rect">
            <a:avLst/>
          </a:prstGeom>
          <a:noFill/>
        </p:spPr>
        <p:txBody>
          <a:bodyPr wrap="none" rtlCol="0">
            <a:spAutoFit/>
          </a:bodyPr>
          <a:lstStyle/>
          <a:p>
            <a:r>
              <a:rPr lang="ar-QA" sz="6600" dirty="0">
                <a:solidFill>
                  <a:srgbClr val="033351"/>
                </a:solidFill>
              </a:rPr>
              <a:t>2</a:t>
            </a:r>
            <a:endParaRPr lang="en-US" sz="6600" dirty="0">
              <a:solidFill>
                <a:srgbClr val="033351"/>
              </a:solidFill>
            </a:endParaRPr>
          </a:p>
        </p:txBody>
      </p:sp>
      <p:sp>
        <p:nvSpPr>
          <p:cNvPr id="32" name="TextBox 31">
            <a:extLst>
              <a:ext uri="{FF2B5EF4-FFF2-40B4-BE49-F238E27FC236}">
                <a16:creationId xmlns:a16="http://schemas.microsoft.com/office/drawing/2014/main" id="{26880CA4-0CB5-A136-7F64-B763CABA5388}"/>
              </a:ext>
            </a:extLst>
          </p:cNvPr>
          <p:cNvSpPr txBox="1"/>
          <p:nvPr/>
        </p:nvSpPr>
        <p:spPr>
          <a:xfrm>
            <a:off x="-4478298" y="3558953"/>
            <a:ext cx="2393078" cy="1477328"/>
          </a:xfrm>
          <a:prstGeom prst="rect">
            <a:avLst/>
          </a:prstGeom>
          <a:noFill/>
        </p:spPr>
        <p:txBody>
          <a:bodyPr wrap="square" rtlCol="0">
            <a:spAutoFit/>
          </a:bodyPr>
          <a:lstStyle/>
          <a:p>
            <a:pPr algn="r"/>
            <a:r>
              <a:rPr lang="ar-SA" b="1" dirty="0">
                <a:solidFill>
                  <a:srgbClr val="033351"/>
                </a:solidFill>
              </a:rPr>
              <a:t>منح الفلسطينيين حكما ذاتيا كاملا</a:t>
            </a:r>
            <a:r>
              <a:rPr lang="ar-SA" dirty="0">
                <a:solidFill>
                  <a:srgbClr val="033351"/>
                </a:solidFill>
              </a:rPr>
              <a:t>: إنشاء حكومة فلسطينية ذات سيادة كاملة على جميع أراضي الضفة الغربية وقطاع غزة،</a:t>
            </a:r>
            <a:endParaRPr lang="en-US" dirty="0">
              <a:solidFill>
                <a:srgbClr val="033351"/>
              </a:solidFill>
            </a:endParaRPr>
          </a:p>
        </p:txBody>
      </p:sp>
      <p:sp>
        <p:nvSpPr>
          <p:cNvPr id="33" name="TextBox 32">
            <a:extLst>
              <a:ext uri="{FF2B5EF4-FFF2-40B4-BE49-F238E27FC236}">
                <a16:creationId xmlns:a16="http://schemas.microsoft.com/office/drawing/2014/main" id="{B9CA9793-E73C-D94F-029B-C75D05FDCEB6}"/>
              </a:ext>
            </a:extLst>
          </p:cNvPr>
          <p:cNvSpPr txBox="1"/>
          <p:nvPr/>
        </p:nvSpPr>
        <p:spPr>
          <a:xfrm>
            <a:off x="2704089" y="-1179740"/>
            <a:ext cx="655949" cy="1107996"/>
          </a:xfrm>
          <a:prstGeom prst="rect">
            <a:avLst/>
          </a:prstGeom>
          <a:noFill/>
        </p:spPr>
        <p:txBody>
          <a:bodyPr wrap="none" rtlCol="0">
            <a:spAutoFit/>
          </a:bodyPr>
          <a:lstStyle/>
          <a:p>
            <a:r>
              <a:rPr lang="ar-QA" sz="6600" dirty="0">
                <a:solidFill>
                  <a:srgbClr val="03333F"/>
                </a:solidFill>
              </a:rPr>
              <a:t>3</a:t>
            </a:r>
            <a:endParaRPr lang="en-US" sz="6600" dirty="0">
              <a:solidFill>
                <a:srgbClr val="03333F"/>
              </a:solidFill>
            </a:endParaRPr>
          </a:p>
        </p:txBody>
      </p:sp>
      <p:sp>
        <p:nvSpPr>
          <p:cNvPr id="34" name="TextBox 33">
            <a:extLst>
              <a:ext uri="{FF2B5EF4-FFF2-40B4-BE49-F238E27FC236}">
                <a16:creationId xmlns:a16="http://schemas.microsoft.com/office/drawing/2014/main" id="{26FD65EB-2C41-DF37-A43A-56D686D51E0C}"/>
              </a:ext>
            </a:extLst>
          </p:cNvPr>
          <p:cNvSpPr txBox="1"/>
          <p:nvPr/>
        </p:nvSpPr>
        <p:spPr>
          <a:xfrm>
            <a:off x="-4008097" y="8172638"/>
            <a:ext cx="3095314" cy="1200329"/>
          </a:xfrm>
          <a:prstGeom prst="rect">
            <a:avLst/>
          </a:prstGeom>
          <a:noFill/>
        </p:spPr>
        <p:txBody>
          <a:bodyPr wrap="square" rtlCol="0">
            <a:spAutoFit/>
          </a:bodyPr>
          <a:lstStyle/>
          <a:p>
            <a:pPr algn="r"/>
            <a:r>
              <a:rPr lang="ar-SA" b="1" dirty="0">
                <a:solidFill>
                  <a:srgbClr val="03333F"/>
                </a:solidFill>
              </a:rPr>
              <a:t>تطبيق حق العودة</a:t>
            </a:r>
            <a:r>
              <a:rPr lang="ar-SA" dirty="0">
                <a:solidFill>
                  <a:srgbClr val="03333F"/>
                </a:solidFill>
              </a:rPr>
              <a:t>: ضمان حق العودة للاجئين الفلسطينيين إلى أراضيهم الأصلية، مع تقديم تعويضات مناسبة للأفراد الذين لا يرغبون في العودة.</a:t>
            </a:r>
            <a:endParaRPr lang="en-US" dirty="0">
              <a:solidFill>
                <a:srgbClr val="03333F"/>
              </a:solidFill>
            </a:endParaRPr>
          </a:p>
        </p:txBody>
      </p:sp>
      <p:sp>
        <p:nvSpPr>
          <p:cNvPr id="35" name="TextBox 34">
            <a:extLst>
              <a:ext uri="{FF2B5EF4-FFF2-40B4-BE49-F238E27FC236}">
                <a16:creationId xmlns:a16="http://schemas.microsoft.com/office/drawing/2014/main" id="{81F46098-4DC1-B7B4-2E9E-7D2F1EAC8187}"/>
              </a:ext>
            </a:extLst>
          </p:cNvPr>
          <p:cNvSpPr txBox="1"/>
          <p:nvPr/>
        </p:nvSpPr>
        <p:spPr>
          <a:xfrm>
            <a:off x="9750195" y="-5547508"/>
            <a:ext cx="655949" cy="1107996"/>
          </a:xfrm>
          <a:prstGeom prst="rect">
            <a:avLst/>
          </a:prstGeom>
          <a:noFill/>
        </p:spPr>
        <p:txBody>
          <a:bodyPr wrap="square" rtlCol="0">
            <a:spAutoFit/>
          </a:bodyPr>
          <a:lstStyle/>
          <a:p>
            <a:r>
              <a:rPr lang="ar-QA" sz="6600" dirty="0">
                <a:solidFill>
                  <a:srgbClr val="003313"/>
                </a:solidFill>
              </a:rPr>
              <a:t>7</a:t>
            </a:r>
            <a:endParaRPr lang="en-US" sz="6600" dirty="0">
              <a:solidFill>
                <a:srgbClr val="003313"/>
              </a:solidFill>
            </a:endParaRPr>
          </a:p>
        </p:txBody>
      </p:sp>
      <p:sp>
        <p:nvSpPr>
          <p:cNvPr id="36" name="TextBox 35">
            <a:extLst>
              <a:ext uri="{FF2B5EF4-FFF2-40B4-BE49-F238E27FC236}">
                <a16:creationId xmlns:a16="http://schemas.microsoft.com/office/drawing/2014/main" id="{02777D99-73A1-276E-45F9-4285BC50A15E}"/>
              </a:ext>
            </a:extLst>
          </p:cNvPr>
          <p:cNvSpPr txBox="1"/>
          <p:nvPr/>
        </p:nvSpPr>
        <p:spPr>
          <a:xfrm>
            <a:off x="9515030" y="-3638627"/>
            <a:ext cx="655949" cy="1107996"/>
          </a:xfrm>
          <a:prstGeom prst="rect">
            <a:avLst/>
          </a:prstGeom>
          <a:noFill/>
        </p:spPr>
        <p:txBody>
          <a:bodyPr wrap="square" rtlCol="0">
            <a:spAutoFit/>
          </a:bodyPr>
          <a:lstStyle/>
          <a:p>
            <a:r>
              <a:rPr lang="ar-QA" sz="6600" dirty="0">
                <a:solidFill>
                  <a:srgbClr val="033330"/>
                </a:solidFill>
              </a:rPr>
              <a:t>4</a:t>
            </a:r>
            <a:endParaRPr lang="en-US" sz="6600" dirty="0">
              <a:solidFill>
                <a:srgbClr val="033330"/>
              </a:solidFill>
            </a:endParaRPr>
          </a:p>
        </p:txBody>
      </p:sp>
      <p:sp>
        <p:nvSpPr>
          <p:cNvPr id="37" name="TextBox 36">
            <a:extLst>
              <a:ext uri="{FF2B5EF4-FFF2-40B4-BE49-F238E27FC236}">
                <a16:creationId xmlns:a16="http://schemas.microsoft.com/office/drawing/2014/main" id="{68A65946-768E-9262-3E32-C057D0E0C312}"/>
              </a:ext>
            </a:extLst>
          </p:cNvPr>
          <p:cNvSpPr txBox="1"/>
          <p:nvPr/>
        </p:nvSpPr>
        <p:spPr>
          <a:xfrm>
            <a:off x="9974142" y="9133537"/>
            <a:ext cx="3470453" cy="1200329"/>
          </a:xfrm>
          <a:prstGeom prst="rect">
            <a:avLst/>
          </a:prstGeom>
          <a:noFill/>
        </p:spPr>
        <p:txBody>
          <a:bodyPr wrap="square" rtlCol="0">
            <a:spAutoFit/>
          </a:bodyPr>
          <a:lstStyle/>
          <a:p>
            <a:pPr algn="r"/>
            <a:r>
              <a:rPr lang="ar-SA" b="1" dirty="0">
                <a:solidFill>
                  <a:srgbClr val="033330"/>
                </a:solidFill>
              </a:rPr>
              <a:t>تأسيس هيئة مراقبة دولية</a:t>
            </a:r>
            <a:r>
              <a:rPr lang="ar-SA" dirty="0">
                <a:solidFill>
                  <a:srgbClr val="033330"/>
                </a:solidFill>
              </a:rPr>
              <a:t>: إنشاء هيئة دولية مستقلة لمراقبة تنفيذ أي اتفاقية بين الطرفين، مع فرض عقوبات على أي طرف يخالف الاتفاق.</a:t>
            </a:r>
            <a:endParaRPr lang="en-US" dirty="0">
              <a:solidFill>
                <a:srgbClr val="033330"/>
              </a:solidFill>
            </a:endParaRPr>
          </a:p>
        </p:txBody>
      </p:sp>
      <p:sp>
        <p:nvSpPr>
          <p:cNvPr id="38" name="TextBox 37">
            <a:extLst>
              <a:ext uri="{FF2B5EF4-FFF2-40B4-BE49-F238E27FC236}">
                <a16:creationId xmlns:a16="http://schemas.microsoft.com/office/drawing/2014/main" id="{63C3FEDE-1745-4F04-568B-7E271D5704C9}"/>
              </a:ext>
            </a:extLst>
          </p:cNvPr>
          <p:cNvSpPr txBox="1"/>
          <p:nvPr/>
        </p:nvSpPr>
        <p:spPr>
          <a:xfrm>
            <a:off x="9496739" y="-4439512"/>
            <a:ext cx="655949" cy="1107996"/>
          </a:xfrm>
          <a:prstGeom prst="rect">
            <a:avLst/>
          </a:prstGeom>
          <a:noFill/>
        </p:spPr>
        <p:txBody>
          <a:bodyPr wrap="square" rtlCol="0">
            <a:spAutoFit/>
          </a:bodyPr>
          <a:lstStyle/>
          <a:p>
            <a:r>
              <a:rPr lang="ar-QA" sz="6600" dirty="0">
                <a:solidFill>
                  <a:srgbClr val="033727"/>
                </a:solidFill>
              </a:rPr>
              <a:t>5</a:t>
            </a:r>
            <a:endParaRPr lang="en-US" sz="6600" dirty="0">
              <a:solidFill>
                <a:srgbClr val="033727"/>
              </a:solidFill>
            </a:endParaRPr>
          </a:p>
        </p:txBody>
      </p:sp>
      <p:sp>
        <p:nvSpPr>
          <p:cNvPr id="39" name="TextBox 38">
            <a:extLst>
              <a:ext uri="{FF2B5EF4-FFF2-40B4-BE49-F238E27FC236}">
                <a16:creationId xmlns:a16="http://schemas.microsoft.com/office/drawing/2014/main" id="{EC15C62B-92CC-2A19-0FAA-4AA19E9A4D0E}"/>
              </a:ext>
            </a:extLst>
          </p:cNvPr>
          <p:cNvSpPr txBox="1"/>
          <p:nvPr/>
        </p:nvSpPr>
        <p:spPr>
          <a:xfrm>
            <a:off x="15337913" y="3325238"/>
            <a:ext cx="2393078" cy="2308324"/>
          </a:xfrm>
          <a:prstGeom prst="rect">
            <a:avLst/>
          </a:prstGeom>
          <a:noFill/>
        </p:spPr>
        <p:txBody>
          <a:bodyPr wrap="square" rtlCol="0">
            <a:spAutoFit/>
          </a:bodyPr>
          <a:lstStyle/>
          <a:p>
            <a:pPr algn="r"/>
            <a:r>
              <a:rPr lang="ar-SA" b="1" dirty="0">
                <a:solidFill>
                  <a:srgbClr val="033727"/>
                </a:solidFill>
              </a:rPr>
              <a:t>مفاوضات شاملة برعاية دولية</a:t>
            </a:r>
            <a:r>
              <a:rPr lang="ar-SA" dirty="0">
                <a:solidFill>
                  <a:srgbClr val="033727"/>
                </a:solidFill>
              </a:rPr>
              <a:t>: إشراك كل من إسرائيل وفلسطين والدول العربية والدول الكبرى في مبادرة سلام شاملة تهدف إلى تحقيق تسوية نهائية تشمل جميع القضايا الأساسية</a:t>
            </a:r>
            <a:r>
              <a:rPr lang="ar-QA" dirty="0">
                <a:solidFill>
                  <a:srgbClr val="033727"/>
                </a:solidFill>
              </a:rPr>
              <a:t>.</a:t>
            </a:r>
          </a:p>
          <a:p>
            <a:pPr algn="r"/>
            <a:endParaRPr lang="en-US" dirty="0">
              <a:solidFill>
                <a:srgbClr val="033727"/>
              </a:solidFill>
            </a:endParaRPr>
          </a:p>
        </p:txBody>
      </p:sp>
      <p:sp>
        <p:nvSpPr>
          <p:cNvPr id="40" name="TextBox 39">
            <a:extLst>
              <a:ext uri="{FF2B5EF4-FFF2-40B4-BE49-F238E27FC236}">
                <a16:creationId xmlns:a16="http://schemas.microsoft.com/office/drawing/2014/main" id="{87EC03CB-881E-BC35-4B48-C601B06FE791}"/>
              </a:ext>
            </a:extLst>
          </p:cNvPr>
          <p:cNvSpPr txBox="1"/>
          <p:nvPr/>
        </p:nvSpPr>
        <p:spPr>
          <a:xfrm>
            <a:off x="9786557" y="-5557928"/>
            <a:ext cx="655949" cy="1107996"/>
          </a:xfrm>
          <a:prstGeom prst="rect">
            <a:avLst/>
          </a:prstGeom>
          <a:noFill/>
        </p:spPr>
        <p:txBody>
          <a:bodyPr wrap="square" rtlCol="0">
            <a:spAutoFit/>
          </a:bodyPr>
          <a:lstStyle/>
          <a:p>
            <a:r>
              <a:rPr lang="ar-QA" sz="6600" dirty="0">
                <a:solidFill>
                  <a:srgbClr val="00341A"/>
                </a:solidFill>
              </a:rPr>
              <a:t>6</a:t>
            </a:r>
            <a:endParaRPr lang="en-US" sz="6600" dirty="0">
              <a:solidFill>
                <a:srgbClr val="00341A"/>
              </a:solidFill>
            </a:endParaRPr>
          </a:p>
        </p:txBody>
      </p:sp>
      <p:sp>
        <p:nvSpPr>
          <p:cNvPr id="41" name="TextBox 40">
            <a:extLst>
              <a:ext uri="{FF2B5EF4-FFF2-40B4-BE49-F238E27FC236}">
                <a16:creationId xmlns:a16="http://schemas.microsoft.com/office/drawing/2014/main" id="{0D4E2FFE-9A99-9C24-75F7-4503390C2A1C}"/>
              </a:ext>
            </a:extLst>
          </p:cNvPr>
          <p:cNvSpPr txBox="1"/>
          <p:nvPr/>
        </p:nvSpPr>
        <p:spPr>
          <a:xfrm>
            <a:off x="16774240" y="2169563"/>
            <a:ext cx="2393078" cy="2031325"/>
          </a:xfrm>
          <a:prstGeom prst="rect">
            <a:avLst/>
          </a:prstGeom>
          <a:noFill/>
        </p:spPr>
        <p:txBody>
          <a:bodyPr wrap="square" rtlCol="0">
            <a:spAutoFit/>
          </a:bodyPr>
          <a:lstStyle/>
          <a:p>
            <a:pPr algn="r"/>
            <a:r>
              <a:rPr lang="ar-SA" b="1" dirty="0">
                <a:solidFill>
                  <a:srgbClr val="00341A"/>
                </a:solidFill>
              </a:rPr>
              <a:t>دمج السكان في دولة واحدة</a:t>
            </a:r>
            <a:r>
              <a:rPr lang="ar-SA" dirty="0">
                <a:solidFill>
                  <a:srgbClr val="00341A"/>
                </a:solidFill>
              </a:rPr>
              <a:t>: تأسيس دولة ثنائية القومية تضم الفلسطينيين والإسرائيليين كمواطنين متساوين في الحقوق، مع ضمان حقوقهم السياسية والثقافية، مما يعزز التعايش السلمي.</a:t>
            </a:r>
            <a:endParaRPr lang="en-US" dirty="0">
              <a:solidFill>
                <a:srgbClr val="00341A"/>
              </a:solidFill>
            </a:endParaRPr>
          </a:p>
        </p:txBody>
      </p:sp>
      <p:sp>
        <p:nvSpPr>
          <p:cNvPr id="42" name="TextBox 41">
            <a:extLst>
              <a:ext uri="{FF2B5EF4-FFF2-40B4-BE49-F238E27FC236}">
                <a16:creationId xmlns:a16="http://schemas.microsoft.com/office/drawing/2014/main" id="{649ABB22-BC30-24E2-329D-F8CE97582980}"/>
              </a:ext>
            </a:extLst>
          </p:cNvPr>
          <p:cNvSpPr txBox="1"/>
          <p:nvPr/>
        </p:nvSpPr>
        <p:spPr>
          <a:xfrm>
            <a:off x="13963230" y="-1812973"/>
            <a:ext cx="3904998" cy="1477328"/>
          </a:xfrm>
          <a:prstGeom prst="rect">
            <a:avLst/>
          </a:prstGeom>
          <a:noFill/>
        </p:spPr>
        <p:txBody>
          <a:bodyPr wrap="square" rtlCol="0">
            <a:spAutoFit/>
          </a:bodyPr>
          <a:lstStyle/>
          <a:p>
            <a:pPr algn="r"/>
            <a:r>
              <a:rPr lang="ar-SA" b="1" dirty="0">
                <a:solidFill>
                  <a:srgbClr val="003313"/>
                </a:solidFill>
              </a:rPr>
              <a:t>مفاوضات مع الدول المجاورة</a:t>
            </a:r>
            <a:r>
              <a:rPr lang="ar-SA" dirty="0">
                <a:solidFill>
                  <a:srgbClr val="003313"/>
                </a:solidFill>
              </a:rPr>
              <a:t>: إشراك الدول المجاورة في مبادرة سلام شاملة تهدف إلى معالجة القضايا الإقليمية والأمنية، مما يساعد على دعم استقرار المنطقة ويعزز فرص السلام بين الإسرائيليين والفلسطينيين.</a:t>
            </a:r>
            <a:endParaRPr lang="en-US" dirty="0">
              <a:solidFill>
                <a:srgbClr val="003313"/>
              </a:solidFill>
            </a:endParaRPr>
          </a:p>
        </p:txBody>
      </p:sp>
    </p:spTree>
    <p:extLst>
      <p:ext uri="{BB962C8B-B14F-4D97-AF65-F5344CB8AC3E}">
        <p14:creationId xmlns:p14="http://schemas.microsoft.com/office/powerpoint/2010/main" val="395784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ECEDC6C-0540-BE5D-20D2-C859B4636935}"/>
              </a:ext>
            </a:extLst>
          </p:cNvPr>
          <p:cNvGrpSpPr/>
          <p:nvPr/>
        </p:nvGrpSpPr>
        <p:grpSpPr>
          <a:xfrm>
            <a:off x="-152400" y="-1655762"/>
            <a:ext cx="12436769" cy="10590509"/>
            <a:chOff x="-152400" y="-1655762"/>
            <a:chExt cx="12436769" cy="10590509"/>
          </a:xfrm>
        </p:grpSpPr>
        <p:pic>
          <p:nvPicPr>
            <p:cNvPr id="22" name="Picture 21">
              <a:extLst>
                <a:ext uri="{FF2B5EF4-FFF2-40B4-BE49-F238E27FC236}">
                  <a16:creationId xmlns:a16="http://schemas.microsoft.com/office/drawing/2014/main" id="{DB69C936-1858-DFBB-A380-490026266961}"/>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23" name="Rectangle 22">
              <a:extLst>
                <a:ext uri="{FF2B5EF4-FFF2-40B4-BE49-F238E27FC236}">
                  <a16:creationId xmlns:a16="http://schemas.microsoft.com/office/drawing/2014/main" id="{D7CA6336-5558-B08B-8924-B5CD9B13848B}"/>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3"/>
          <a:srcRect l="29186" t="19929" r="29185" b="22737"/>
          <a:stretch/>
        </p:blipFill>
        <p:spPr>
          <a:xfrm>
            <a:off x="3954780" y="7650480"/>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568760" y="6309360"/>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am3d="http://schemas.microsoft.com/office/drawing/2017/model3d" Requires="am3d">
          <p:graphicFrame>
            <p:nvGraphicFramePr>
              <p:cNvPr id="7" name="3D Model 6" descr="Earth">
                <a:extLst>
                  <a:ext uri="{FF2B5EF4-FFF2-40B4-BE49-F238E27FC236}">
                    <a16:creationId xmlns:a16="http://schemas.microsoft.com/office/drawing/2014/main" id="{36CA800B-DF61-40C8-667D-3C8F2365D646}"/>
                  </a:ext>
                </a:extLst>
              </p:cNvPr>
              <p:cNvGraphicFramePr>
                <a:graphicFrameLocks/>
              </p:cNvGraphicFramePr>
              <p:nvPr>
                <p:extLst>
                  <p:ext uri="{D42A27DB-BD31-4B8C-83A1-F6EECF244321}">
                    <p14:modId xmlns:p14="http://schemas.microsoft.com/office/powerpoint/2010/main" val="15592676"/>
                  </p:ext>
                </p:extLst>
              </p:nvPr>
            </p:nvGraphicFramePr>
            <p:xfrm>
              <a:off x="-116190" y="2657490"/>
              <a:ext cx="12424379" cy="12424380"/>
            </p:xfrm>
            <a:graphic>
              <a:graphicData uri="http://schemas.microsoft.com/office/drawing/2017/model3d">
                <am3d:model3d r:embed="rId4">
                  <am3d:spPr>
                    <a:xfrm>
                      <a:off x="0" y="0"/>
                      <a:ext cx="12424379" cy="12424380"/>
                    </a:xfrm>
                    <a:prstGeom prst="rect">
                      <a:avLst/>
                    </a:prstGeom>
                  </am3d:spPr>
                  <am3d:camera>
                    <am3d:pos x="0" y="0" z="81469193"/>
                    <am3d:up dx="0" dy="36000000" dz="0"/>
                    <am3d:lookAt x="0" y="0" z="0"/>
                    <am3d:perspective fov="2618243"/>
                  </am3d:camera>
                  <am3d:trans>
                    <am3d:meterPerModelUnit n="5000000" d="1000000"/>
                    <am3d:preTrans dx="-3" dy="0" dz="-3"/>
                    <am3d:scale>
                      <am3d:sx n="1000000" d="1000000"/>
                      <am3d:sy n="1000000" d="1000000"/>
                      <am3d:sz n="1000000" d="1000000"/>
                    </am3d:scale>
                    <am3d:rot ax="-729336" ay="2817932" az="-536851"/>
                    <am3d:postTrans dx="0" dy="0" dz="0"/>
                  </am3d:trans>
                  <am3d:raster rName="Office3DRenderer" rVer="16.0.8326">
                    <am3d:blip r:embed="rId5"/>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Earth">
                <a:extLst>
                  <a:ext uri="{FF2B5EF4-FFF2-40B4-BE49-F238E27FC236}">
                    <a16:creationId xmlns:a16="http://schemas.microsoft.com/office/drawing/2014/main" id="{36CA800B-DF61-40C8-667D-3C8F2365D646}"/>
                  </a:ext>
                </a:extLst>
              </p:cNvPr>
              <p:cNvPicPr>
                <a:picLocks noGrp="1" noRot="1" noChangeAspect="1" noMove="1" noResize="1" noEditPoints="1" noAdjustHandles="1" noChangeArrowheads="1" noChangeShapeType="1" noCrop="1"/>
              </p:cNvPicPr>
              <p:nvPr/>
            </p:nvPicPr>
            <p:blipFill>
              <a:blip r:embed="rId5"/>
              <a:stretch>
                <a:fillRect/>
              </a:stretch>
            </p:blipFill>
            <p:spPr>
              <a:xfrm>
                <a:off x="-116190" y="2657490"/>
                <a:ext cx="12424379" cy="12424380"/>
              </a:xfrm>
              <a:prstGeom prst="rect">
                <a:avLst/>
              </a:prstGeom>
            </p:spPr>
          </p:pic>
        </mc:Fallback>
      </mc:AlternateContent>
      <p:sp>
        <p:nvSpPr>
          <p:cNvPr id="4" name="TextBox 3">
            <a:extLst>
              <a:ext uri="{FF2B5EF4-FFF2-40B4-BE49-F238E27FC236}">
                <a16:creationId xmlns:a16="http://schemas.microsoft.com/office/drawing/2014/main" id="{A048D6EB-96D7-47D8-8982-71E11DE8A004}"/>
              </a:ext>
            </a:extLst>
          </p:cNvPr>
          <p:cNvSpPr txBox="1"/>
          <p:nvPr/>
        </p:nvSpPr>
        <p:spPr>
          <a:xfrm>
            <a:off x="1206758" y="1506885"/>
            <a:ext cx="9778481" cy="3539430"/>
          </a:xfrm>
          <a:prstGeom prst="rect">
            <a:avLst/>
          </a:prstGeom>
          <a:noFill/>
        </p:spPr>
        <p:txBody>
          <a:bodyPr wrap="square" rtlCol="0">
            <a:spAutoFit/>
          </a:bodyPr>
          <a:lstStyle/>
          <a:p>
            <a:pPr lvl="1" algn="ctr"/>
            <a:r>
              <a:rPr lang="ar-SA" sz="3200" dirty="0">
                <a:solidFill>
                  <a:schemeClr val="bg1"/>
                </a:solidFill>
              </a:rPr>
              <a:t>تعتبر الممارسات الاستيطانية الإسرائيلية في الأراضي الفلسطينية المحتلة من القضايا الحساسة التي تؤثر بشكل مباشر على حقوق الشعب الفلسطيني ومصالح الدول العربية الأخرى. على مر السنين، استمرت هذه الأنشطة في التسبب في توتر العلاقات بين إسرائيل والدول العربية، وأثرت سلباً على جهود السلام. يتناول هذا التقرير تدابير منع وتنظيم هذه الممارسات، مع التركيز على الجوانب القانونية والإنسانية والسياسية.</a:t>
            </a:r>
          </a:p>
        </p:txBody>
      </p:sp>
      <p:sp>
        <p:nvSpPr>
          <p:cNvPr id="6" name="TextBox 5">
            <a:extLst>
              <a:ext uri="{FF2B5EF4-FFF2-40B4-BE49-F238E27FC236}">
                <a16:creationId xmlns:a16="http://schemas.microsoft.com/office/drawing/2014/main" id="{6DD0A651-B09F-F0D3-5B9E-B744471639CC}"/>
              </a:ext>
            </a:extLst>
          </p:cNvPr>
          <p:cNvSpPr txBox="1"/>
          <p:nvPr/>
        </p:nvSpPr>
        <p:spPr>
          <a:xfrm>
            <a:off x="9607860" y="181456"/>
            <a:ext cx="3818224" cy="646331"/>
          </a:xfrm>
          <a:prstGeom prst="rect">
            <a:avLst/>
          </a:prstGeom>
          <a:noFill/>
        </p:spPr>
        <p:txBody>
          <a:bodyPr wrap="square" rtlCol="0">
            <a:spAutoFit/>
          </a:bodyPr>
          <a:lstStyle/>
          <a:p>
            <a:r>
              <a:rPr lang="ar-SA" dirty="0"/>
              <a:t>مق</a:t>
            </a:r>
            <a:r>
              <a:rPr lang="ar-QA" sz="3600" dirty="0">
                <a:solidFill>
                  <a:schemeClr val="bg1"/>
                </a:solidFill>
              </a:rPr>
              <a:t>مقدمة....</a:t>
            </a:r>
            <a:endParaRPr lang="en-US" dirty="0"/>
          </a:p>
        </p:txBody>
      </p:sp>
      <p:sp>
        <p:nvSpPr>
          <p:cNvPr id="8" name="Rectangle 7">
            <a:extLst>
              <a:ext uri="{FF2B5EF4-FFF2-40B4-BE49-F238E27FC236}">
                <a16:creationId xmlns:a16="http://schemas.microsoft.com/office/drawing/2014/main" id="{14D1FCAB-CA7E-2E72-2CA6-141F0FF8E57F}"/>
              </a:ext>
            </a:extLst>
          </p:cNvPr>
          <p:cNvSpPr/>
          <p:nvPr/>
        </p:nvSpPr>
        <p:spPr>
          <a:xfrm>
            <a:off x="11334479" y="-507275"/>
            <a:ext cx="1734541" cy="7422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5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0FDABAE-C0D6-159B-50CA-C46370A30770}"/>
              </a:ext>
            </a:extLst>
          </p:cNvPr>
          <p:cNvGrpSpPr/>
          <p:nvPr/>
        </p:nvGrpSpPr>
        <p:grpSpPr>
          <a:xfrm>
            <a:off x="-152400" y="-1655762"/>
            <a:ext cx="12436769" cy="10590509"/>
            <a:chOff x="-152400" y="-1655762"/>
            <a:chExt cx="12436769" cy="10590509"/>
          </a:xfrm>
        </p:grpSpPr>
        <p:pic>
          <p:nvPicPr>
            <p:cNvPr id="37" name="Picture 36">
              <a:extLst>
                <a:ext uri="{FF2B5EF4-FFF2-40B4-BE49-F238E27FC236}">
                  <a16:creationId xmlns:a16="http://schemas.microsoft.com/office/drawing/2014/main" id="{CFAF4DB5-0EF4-62CA-21B4-FDD15E2F6CFD}"/>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38" name="Rectangle 37">
              <a:extLst>
                <a:ext uri="{FF2B5EF4-FFF2-40B4-BE49-F238E27FC236}">
                  <a16:creationId xmlns:a16="http://schemas.microsoft.com/office/drawing/2014/main" id="{8C5389E3-03B5-107D-241F-EFAA5B5A96B6}"/>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Arrow: Pentagon 24">
            <a:extLst>
              <a:ext uri="{FF2B5EF4-FFF2-40B4-BE49-F238E27FC236}">
                <a16:creationId xmlns:a16="http://schemas.microsoft.com/office/drawing/2014/main" id="{278D2860-DBE2-8EE2-8A6A-67CE4D6B23C4}"/>
              </a:ext>
            </a:extLst>
          </p:cNvPr>
          <p:cNvSpPr/>
          <p:nvPr/>
        </p:nvSpPr>
        <p:spPr>
          <a:xfrm flipH="1">
            <a:off x="10717452" y="5434800"/>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10717452" y="3901621"/>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10717452" y="2440143"/>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3"/>
          <a:srcRect l="29186" t="19929" r="29185" b="22737"/>
          <a:stretch/>
        </p:blipFill>
        <p:spPr>
          <a:xfrm>
            <a:off x="15631232" y="3343985"/>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5418058" y="-1677434"/>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183482" y="4233497"/>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am3d="http://schemas.microsoft.com/office/drawing/2017/model3d" Requires="am3d">
          <p:graphicFrame>
            <p:nvGraphicFramePr>
              <p:cNvPr id="7" name="3D Model 6" descr="Earth">
                <a:extLst>
                  <a:ext uri="{FF2B5EF4-FFF2-40B4-BE49-F238E27FC236}">
                    <a16:creationId xmlns:a16="http://schemas.microsoft.com/office/drawing/2014/main" id="{36CA800B-DF61-40C8-667D-3C8F2365D646}"/>
                  </a:ext>
                </a:extLst>
              </p:cNvPr>
              <p:cNvGraphicFramePr>
                <a:graphicFrameLocks/>
              </p:cNvGraphicFramePr>
              <p:nvPr>
                <p:extLst>
                  <p:ext uri="{D42A27DB-BD31-4B8C-83A1-F6EECF244321}">
                    <p14:modId xmlns:p14="http://schemas.microsoft.com/office/powerpoint/2010/main" val="1091479783"/>
                  </p:ext>
                </p:extLst>
              </p:nvPr>
            </p:nvGraphicFramePr>
            <p:xfrm>
              <a:off x="10946200" y="-507275"/>
              <a:ext cx="12424379" cy="12424380"/>
            </p:xfrm>
            <a:graphic>
              <a:graphicData uri="http://schemas.microsoft.com/office/drawing/2017/model3d">
                <am3d:model3d r:embed="rId4">
                  <am3d:spPr>
                    <a:xfrm>
                      <a:off x="0" y="0"/>
                      <a:ext cx="12424379" cy="12424380"/>
                    </a:xfrm>
                    <a:prstGeom prst="rect">
                      <a:avLst/>
                    </a:prstGeom>
                  </am3d:spPr>
                  <am3d:camera>
                    <am3d:pos x="0" y="0" z="81469193"/>
                    <am3d:up dx="0" dy="36000000" dz="0"/>
                    <am3d:lookAt x="0" y="0" z="0"/>
                    <am3d:perspective fov="2618243"/>
                  </am3d:camera>
                  <am3d:trans>
                    <am3d:meterPerModelUnit n="5000000" d="1000000"/>
                    <am3d:preTrans dx="-3" dy="0" dz="-3"/>
                    <am3d:scale>
                      <am3d:sx n="1000000" d="1000000"/>
                      <am3d:sy n="1000000" d="1000000"/>
                      <am3d:sz n="1000000" d="1000000"/>
                    </am3d:scale>
                    <am3d:rot ax="-9255937" ay="1591326" az="-10071182"/>
                    <am3d:postTrans dx="0" dy="0" dz="0"/>
                  </am3d:trans>
                  <am3d:raster rName="Office3DRenderer" rVer="16.0.8326">
                    <am3d:blip r:embed="rId5"/>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Earth">
                <a:extLst>
                  <a:ext uri="{FF2B5EF4-FFF2-40B4-BE49-F238E27FC236}">
                    <a16:creationId xmlns:a16="http://schemas.microsoft.com/office/drawing/2014/main" id="{36CA800B-DF61-40C8-667D-3C8F2365D646}"/>
                  </a:ext>
                </a:extLst>
              </p:cNvPr>
              <p:cNvPicPr>
                <a:picLocks noGrp="1" noRot="1" noChangeAspect="1" noMove="1" noResize="1" noEditPoints="1" noAdjustHandles="1" noChangeArrowheads="1" noChangeShapeType="1" noCrop="1"/>
              </p:cNvPicPr>
              <p:nvPr/>
            </p:nvPicPr>
            <p:blipFill>
              <a:blip r:embed="rId5"/>
              <a:stretch>
                <a:fillRect/>
              </a:stretch>
            </p:blipFill>
            <p:spPr>
              <a:xfrm>
                <a:off x="10946200" y="-507275"/>
                <a:ext cx="12424379" cy="12424380"/>
              </a:xfrm>
              <a:prstGeom prst="rect">
                <a:avLst/>
              </a:prstGeom>
            </p:spPr>
          </p:pic>
        </mc:Fallback>
      </mc:AlternateContent>
      <p:sp>
        <p:nvSpPr>
          <p:cNvPr id="4" name="TextBox 3">
            <a:extLst>
              <a:ext uri="{FF2B5EF4-FFF2-40B4-BE49-F238E27FC236}">
                <a16:creationId xmlns:a16="http://schemas.microsoft.com/office/drawing/2014/main" id="{A048D6EB-96D7-47D8-8982-71E11DE8A004}"/>
              </a:ext>
            </a:extLst>
          </p:cNvPr>
          <p:cNvSpPr txBox="1"/>
          <p:nvPr/>
        </p:nvSpPr>
        <p:spPr>
          <a:xfrm>
            <a:off x="11725260" y="1770515"/>
            <a:ext cx="9778481" cy="3539430"/>
          </a:xfrm>
          <a:prstGeom prst="rect">
            <a:avLst/>
          </a:prstGeom>
          <a:noFill/>
        </p:spPr>
        <p:txBody>
          <a:bodyPr wrap="square" rtlCol="0">
            <a:spAutoFit/>
          </a:bodyPr>
          <a:lstStyle/>
          <a:p>
            <a:pPr lvl="1" algn="ctr"/>
            <a:r>
              <a:rPr lang="ar-SA" sz="3200" dirty="0">
                <a:solidFill>
                  <a:schemeClr val="bg1"/>
                </a:solidFill>
              </a:rPr>
              <a:t>تعتبر الممارسات الاستيطانية الإسرائيلية في الأراضي الفلسطينية المحتلة من القضايا الحساسة التي تؤثر بشكل مباشر على حقوق الشعب الفلسطيني ومصالح الدول العربية الأخرى. على مر السنين، استمرت هذه الأنشطة في التسبب في توتر العلاقات بين إسرائيل والدول العربية، وأثرت سلباً على جهود السلام. يتناول هذا التقرير تدابير منع وتنظيم هذه الممارسات، مع التركيز على الجوانب القانونية والإنسانية والسياسية.</a:t>
            </a:r>
          </a:p>
        </p:txBody>
      </p:sp>
      <p:sp>
        <p:nvSpPr>
          <p:cNvPr id="6" name="TextBox 5">
            <a:extLst>
              <a:ext uri="{FF2B5EF4-FFF2-40B4-BE49-F238E27FC236}">
                <a16:creationId xmlns:a16="http://schemas.microsoft.com/office/drawing/2014/main" id="{6DD0A651-B09F-F0D3-5B9E-B744471639CC}"/>
              </a:ext>
            </a:extLst>
          </p:cNvPr>
          <p:cNvSpPr txBox="1"/>
          <p:nvPr/>
        </p:nvSpPr>
        <p:spPr>
          <a:xfrm>
            <a:off x="12308189" y="293423"/>
            <a:ext cx="3818224" cy="646331"/>
          </a:xfrm>
          <a:prstGeom prst="rect">
            <a:avLst/>
          </a:prstGeom>
          <a:noFill/>
        </p:spPr>
        <p:txBody>
          <a:bodyPr wrap="square" rtlCol="0">
            <a:spAutoFit/>
          </a:bodyPr>
          <a:lstStyle/>
          <a:p>
            <a:r>
              <a:rPr lang="ar-SA" dirty="0"/>
              <a:t>مق</a:t>
            </a:r>
            <a:r>
              <a:rPr lang="ar-QA" sz="3600" dirty="0">
                <a:solidFill>
                  <a:schemeClr val="bg1"/>
                </a:solidFill>
              </a:rPr>
              <a:t>مقدمة....</a:t>
            </a:r>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410167" y="49377"/>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extLst>
              <p:ext uri="{D42A27DB-BD31-4B8C-83A1-F6EECF244321}">
                <p14:modId xmlns:p14="http://schemas.microsoft.com/office/powerpoint/2010/main" val="2395792970"/>
              </p:ext>
            </p:extLst>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Arrow: Pentagon 20">
            <a:extLst>
              <a:ext uri="{FF2B5EF4-FFF2-40B4-BE49-F238E27FC236}">
                <a16:creationId xmlns:a16="http://schemas.microsoft.com/office/drawing/2014/main" id="{C3F8EB46-8F7D-87D9-F2EF-24178A9DD07C}"/>
              </a:ext>
            </a:extLst>
          </p:cNvPr>
          <p:cNvSpPr/>
          <p:nvPr/>
        </p:nvSpPr>
        <p:spPr>
          <a:xfrm flipH="1">
            <a:off x="10717452" y="960601"/>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0679119" y="10020627"/>
            <a:ext cx="11253124"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0679119" y="6981968"/>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0679119" y="8493502"/>
            <a:ext cx="11253124"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a:off x="11300309" y="-324091"/>
            <a:ext cx="0" cy="13428364"/>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noGrp="1" noRot="1" noMove="1" noResize="1" noEditPoints="1" noAdjustHandles="1" noChangeArrowheads="1" noChangeShapeType="1"/>
          </p:cNvSpPr>
          <p:nvPr/>
        </p:nvSpPr>
        <p:spPr>
          <a:xfrm>
            <a:off x="11334479" y="-507275"/>
            <a:ext cx="1734541" cy="742228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798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2F53233-CCE9-371B-07EC-A701A7B6360A}"/>
              </a:ext>
            </a:extLst>
          </p:cNvPr>
          <p:cNvGrpSpPr/>
          <p:nvPr/>
        </p:nvGrpSpPr>
        <p:grpSpPr>
          <a:xfrm>
            <a:off x="-152400" y="-1655762"/>
            <a:ext cx="12436769" cy="10590509"/>
            <a:chOff x="-152400" y="-1655762"/>
            <a:chExt cx="12436769" cy="10590509"/>
          </a:xfrm>
        </p:grpSpPr>
        <p:pic>
          <p:nvPicPr>
            <p:cNvPr id="17" name="Picture 16">
              <a:extLst>
                <a:ext uri="{FF2B5EF4-FFF2-40B4-BE49-F238E27FC236}">
                  <a16:creationId xmlns:a16="http://schemas.microsoft.com/office/drawing/2014/main" id="{8ED663DC-E77F-B3B3-71A0-87F4A856D363}"/>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19" name="Rectangle 18">
              <a:extLst>
                <a:ext uri="{FF2B5EF4-FFF2-40B4-BE49-F238E27FC236}">
                  <a16:creationId xmlns:a16="http://schemas.microsoft.com/office/drawing/2014/main" id="{4F6FDE6E-2924-7062-B1FD-A3E82B17009A}"/>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3"/>
          <a:srcRect l="29186" t="19929" r="29185" b="22737"/>
          <a:stretch/>
        </p:blipFill>
        <p:spPr>
          <a:xfrm>
            <a:off x="15631232" y="3343985"/>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am3d="http://schemas.microsoft.com/office/drawing/2017/model3d" Requires="am3d">
          <p:graphicFrame>
            <p:nvGraphicFramePr>
              <p:cNvPr id="7" name="3D Model 6" descr="Earth">
                <a:extLst>
                  <a:ext uri="{FF2B5EF4-FFF2-40B4-BE49-F238E27FC236}">
                    <a16:creationId xmlns:a16="http://schemas.microsoft.com/office/drawing/2014/main" id="{36CA800B-DF61-40C8-667D-3C8F2365D646}"/>
                  </a:ext>
                </a:extLst>
              </p:cNvPr>
              <p:cNvGraphicFramePr>
                <a:graphicFrameLocks/>
              </p:cNvGraphicFramePr>
              <p:nvPr/>
            </p:nvGraphicFramePr>
            <p:xfrm>
              <a:off x="10946200" y="-507275"/>
              <a:ext cx="12424379" cy="12424380"/>
            </p:xfrm>
            <a:graphic>
              <a:graphicData uri="http://schemas.microsoft.com/office/drawing/2017/model3d">
                <am3d:model3d r:embed="rId4">
                  <am3d:spPr>
                    <a:xfrm>
                      <a:off x="0" y="0"/>
                      <a:ext cx="12424379" cy="12424380"/>
                    </a:xfrm>
                    <a:prstGeom prst="rect">
                      <a:avLst/>
                    </a:prstGeom>
                  </am3d:spPr>
                  <am3d:camera>
                    <am3d:pos x="0" y="0" z="81469193"/>
                    <am3d:up dx="0" dy="36000000" dz="0"/>
                    <am3d:lookAt x="0" y="0" z="0"/>
                    <am3d:perspective fov="2618243"/>
                  </am3d:camera>
                  <am3d:trans>
                    <am3d:meterPerModelUnit n="5000000" d="1000000"/>
                    <am3d:preTrans dx="-3" dy="0" dz="-3"/>
                    <am3d:scale>
                      <am3d:sx n="1000000" d="1000000"/>
                      <am3d:sy n="1000000" d="1000000"/>
                      <am3d:sz n="1000000" d="1000000"/>
                    </am3d:scale>
                    <am3d:rot ax="-729336" ay="2817932" az="-536851"/>
                    <am3d:postTrans dx="0" dy="0" dz="0"/>
                  </am3d:trans>
                  <am3d:raster rName="Office3DRenderer" rVer="16.0.8326">
                    <am3d:blip r:embed="rId5"/>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Earth">
                <a:extLst>
                  <a:ext uri="{FF2B5EF4-FFF2-40B4-BE49-F238E27FC236}">
                    <a16:creationId xmlns:a16="http://schemas.microsoft.com/office/drawing/2014/main" id="{36CA800B-DF61-40C8-667D-3C8F2365D646}"/>
                  </a:ext>
                </a:extLst>
              </p:cNvPr>
              <p:cNvPicPr>
                <a:picLocks noGrp="1" noRot="1" noChangeAspect="1" noMove="1" noResize="1" noEditPoints="1" noAdjustHandles="1" noChangeArrowheads="1" noChangeShapeType="1" noCrop="1"/>
              </p:cNvPicPr>
              <p:nvPr/>
            </p:nvPicPr>
            <p:blipFill>
              <a:blip r:embed="rId5"/>
              <a:stretch>
                <a:fillRect/>
              </a:stretch>
            </p:blipFill>
            <p:spPr>
              <a:xfrm>
                <a:off x="10946200" y="-507275"/>
                <a:ext cx="12424379" cy="12424380"/>
              </a:xfrm>
              <a:prstGeom prst="rect">
                <a:avLst/>
              </a:prstGeom>
            </p:spPr>
          </p:pic>
        </mc:Fallback>
      </mc:AlternateContent>
      <p:sp>
        <p:nvSpPr>
          <p:cNvPr id="4" name="TextBox 3">
            <a:extLst>
              <a:ext uri="{FF2B5EF4-FFF2-40B4-BE49-F238E27FC236}">
                <a16:creationId xmlns:a16="http://schemas.microsoft.com/office/drawing/2014/main" id="{A048D6EB-96D7-47D8-8982-71E11DE8A004}"/>
              </a:ext>
            </a:extLst>
          </p:cNvPr>
          <p:cNvSpPr txBox="1"/>
          <p:nvPr/>
        </p:nvSpPr>
        <p:spPr>
          <a:xfrm>
            <a:off x="11725260" y="1770515"/>
            <a:ext cx="9778481" cy="3539430"/>
          </a:xfrm>
          <a:prstGeom prst="rect">
            <a:avLst/>
          </a:prstGeom>
          <a:noFill/>
        </p:spPr>
        <p:txBody>
          <a:bodyPr wrap="square" rtlCol="0">
            <a:spAutoFit/>
          </a:bodyPr>
          <a:lstStyle/>
          <a:p>
            <a:pPr lvl="1" algn="ctr"/>
            <a:r>
              <a:rPr lang="ar-SA" sz="3200" dirty="0">
                <a:solidFill>
                  <a:schemeClr val="bg1"/>
                </a:solidFill>
              </a:rPr>
              <a:t>تعتبر الممارسات الاستيطانية الإسرائيلية في الأراضي الفلسطينية المحتلة من القضايا الحساسة التي تؤثر بشكل مباشر على حقوق الشعب الفلسطيني ومصالح الدول العربية الأخرى. على مر السنين، استمرت هذه الأنشطة في التسبب في توتر العلاقات بين إسرائيل والدول العربية، وأثرت سلباً على جهود السلام. يتناول هذا التقرير تدابير منع وتنظيم هذه الممارسات، مع التركيز على الجوانب القانونية والإنسانية والسياسية.</a:t>
            </a:r>
          </a:p>
        </p:txBody>
      </p:sp>
      <p:sp>
        <p:nvSpPr>
          <p:cNvPr id="6" name="TextBox 5">
            <a:extLst>
              <a:ext uri="{FF2B5EF4-FFF2-40B4-BE49-F238E27FC236}">
                <a16:creationId xmlns:a16="http://schemas.microsoft.com/office/drawing/2014/main" id="{6DD0A651-B09F-F0D3-5B9E-B744471639CC}"/>
              </a:ext>
            </a:extLst>
          </p:cNvPr>
          <p:cNvSpPr txBox="1"/>
          <p:nvPr/>
        </p:nvSpPr>
        <p:spPr>
          <a:xfrm>
            <a:off x="12308189" y="293423"/>
            <a:ext cx="3818224" cy="646331"/>
          </a:xfrm>
          <a:prstGeom prst="rect">
            <a:avLst/>
          </a:prstGeom>
          <a:noFill/>
        </p:spPr>
        <p:txBody>
          <a:bodyPr wrap="square" rtlCol="0">
            <a:spAutoFit/>
          </a:bodyPr>
          <a:lstStyle/>
          <a:p>
            <a:r>
              <a:rPr lang="ar-SA" dirty="0"/>
              <a:t>مق</a:t>
            </a:r>
            <a:r>
              <a:rPr lang="ar-QA" sz="3600" dirty="0">
                <a:solidFill>
                  <a:schemeClr val="bg1"/>
                </a:solidFill>
              </a:rPr>
              <a:t>مقدمة....</a:t>
            </a:r>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410167" y="49377"/>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253124"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2" y="8569982"/>
            <a:ext cx="11253124"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11259698" y="-370390"/>
            <a:ext cx="40875" cy="13439939"/>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noGrp="1" noRot="1" noMove="1" noResize="1" noEditPoints="1" noAdjustHandles="1" noChangeArrowheads="1" noChangeShapeType="1"/>
          </p:cNvSpPr>
          <p:nvPr/>
        </p:nvSpPr>
        <p:spPr>
          <a:xfrm>
            <a:off x="11334479" y="-370390"/>
            <a:ext cx="1420821" cy="72854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318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961780A-D5E1-6696-1107-2BD431A495DA}"/>
              </a:ext>
            </a:extLst>
          </p:cNvPr>
          <p:cNvGrpSpPr/>
          <p:nvPr/>
        </p:nvGrpSpPr>
        <p:grpSpPr>
          <a:xfrm>
            <a:off x="-152400" y="-1655762"/>
            <a:ext cx="12436769" cy="10590509"/>
            <a:chOff x="-152400" y="-1655762"/>
            <a:chExt cx="12436769" cy="10590509"/>
          </a:xfrm>
        </p:grpSpPr>
        <p:pic>
          <p:nvPicPr>
            <p:cNvPr id="30" name="Picture 29">
              <a:extLst>
                <a:ext uri="{FF2B5EF4-FFF2-40B4-BE49-F238E27FC236}">
                  <a16:creationId xmlns:a16="http://schemas.microsoft.com/office/drawing/2014/main" id="{BE91A70E-A063-0318-20B5-78C7DEA13D5E}"/>
                </a:ext>
              </a:extLst>
            </p:cNvPr>
            <p:cNvPicPr>
              <a:picLocks noChangeAspect="1"/>
            </p:cNvPicPr>
            <p:nvPr/>
          </p:nvPicPr>
          <p:blipFill>
            <a:blip r:embed="rId2"/>
            <a:stretch>
              <a:fillRect/>
            </a:stretch>
          </p:blipFill>
          <p:spPr>
            <a:xfrm>
              <a:off x="-152400" y="-1655762"/>
              <a:ext cx="12424379" cy="10590509"/>
            </a:xfrm>
            <a:prstGeom prst="rect">
              <a:avLst/>
            </a:prstGeom>
          </p:spPr>
        </p:pic>
        <p:sp>
          <p:nvSpPr>
            <p:cNvPr id="31" name="Rectangle 30">
              <a:extLst>
                <a:ext uri="{FF2B5EF4-FFF2-40B4-BE49-F238E27FC236}">
                  <a16:creationId xmlns:a16="http://schemas.microsoft.com/office/drawing/2014/main" id="{1161C7AD-906A-2F0D-6D49-8F922D9D0CA7}"/>
                </a:ext>
              </a:extLst>
            </p:cNvPr>
            <p:cNvSpPr/>
            <p:nvPr/>
          </p:nvSpPr>
          <p:spPr>
            <a:xfrm>
              <a:off x="-140010" y="-1361281"/>
              <a:ext cx="12424379" cy="8452802"/>
            </a:xfrm>
            <a:prstGeom prst="rect">
              <a:avLst/>
            </a:prstGeom>
            <a:gradFill flip="none" rotWithShape="1">
              <a:gsLst>
                <a:gs pos="0">
                  <a:schemeClr val="tx1"/>
                </a:gs>
                <a:gs pos="50000">
                  <a:srgbClr val="000000">
                    <a:alpha val="90000"/>
                  </a:srgbClr>
                </a:gs>
                <a:gs pos="100000">
                  <a:schemeClr val="tx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3"/>
          <a:srcRect l="29186" t="19929" r="29185" b="22737"/>
          <a:stretch/>
        </p:blipFill>
        <p:spPr>
          <a:xfrm>
            <a:off x="15631232" y="3343985"/>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4" name="TextBox 3">
            <a:extLst>
              <a:ext uri="{FF2B5EF4-FFF2-40B4-BE49-F238E27FC236}">
                <a16:creationId xmlns:a16="http://schemas.microsoft.com/office/drawing/2014/main" id="{A048D6EB-96D7-47D8-8982-71E11DE8A004}"/>
              </a:ext>
            </a:extLst>
          </p:cNvPr>
          <p:cNvSpPr txBox="1"/>
          <p:nvPr/>
        </p:nvSpPr>
        <p:spPr>
          <a:xfrm>
            <a:off x="11725260" y="1770515"/>
            <a:ext cx="9778481" cy="3539430"/>
          </a:xfrm>
          <a:prstGeom prst="rect">
            <a:avLst/>
          </a:prstGeom>
          <a:noFill/>
        </p:spPr>
        <p:txBody>
          <a:bodyPr wrap="square" rtlCol="0">
            <a:spAutoFit/>
          </a:bodyPr>
          <a:lstStyle/>
          <a:p>
            <a:pPr lvl="1" algn="ctr"/>
            <a:r>
              <a:rPr lang="ar-SA" sz="3200" dirty="0">
                <a:solidFill>
                  <a:schemeClr val="bg1"/>
                </a:solidFill>
              </a:rPr>
              <a:t>تعتبر الممارسات الاستيطانية الإسرائيلية في الأراضي الفلسطينية المحتلة من القضايا الحساسة التي تؤثر بشكل مباشر على حقوق الشعب الفلسطيني ومصالح الدول العربية الأخرى. على مر السنين، استمرت هذه الأنشطة في التسبب في توتر العلاقات بين إسرائيل والدول العربية، وأثرت سلباً على جهود السلام. يتناول هذا التقرير تدابير منع وتنظيم هذه الممارسات، مع التركيز على الجوانب القانونية والإنسانية والسياسية.</a:t>
            </a:r>
          </a:p>
        </p:txBody>
      </p:sp>
      <p:sp>
        <p:nvSpPr>
          <p:cNvPr id="6" name="TextBox 5">
            <a:extLst>
              <a:ext uri="{FF2B5EF4-FFF2-40B4-BE49-F238E27FC236}">
                <a16:creationId xmlns:a16="http://schemas.microsoft.com/office/drawing/2014/main" id="{6DD0A651-B09F-F0D3-5B9E-B744471639CC}"/>
              </a:ext>
            </a:extLst>
          </p:cNvPr>
          <p:cNvSpPr txBox="1"/>
          <p:nvPr/>
        </p:nvSpPr>
        <p:spPr>
          <a:xfrm>
            <a:off x="12308189" y="293423"/>
            <a:ext cx="3818224" cy="646331"/>
          </a:xfrm>
          <a:prstGeom prst="rect">
            <a:avLst/>
          </a:prstGeom>
          <a:noFill/>
        </p:spPr>
        <p:txBody>
          <a:bodyPr wrap="square" rtlCol="0">
            <a:spAutoFit/>
          </a:bodyPr>
          <a:lstStyle/>
          <a:p>
            <a:r>
              <a:rPr lang="ar-SA" dirty="0"/>
              <a:t>مق</a:t>
            </a:r>
            <a:r>
              <a:rPr lang="ar-QA" sz="3600" dirty="0">
                <a:solidFill>
                  <a:schemeClr val="bg1"/>
                </a:solidFill>
              </a:rPr>
              <a:t>مقدمة....</a:t>
            </a:r>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96114" y="-5822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a:off x="11300309" y="-1733222"/>
            <a:ext cx="0" cy="14802771"/>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noGrp="1" noRot="1" noMove="1" noResize="1" noEditPoints="1" noAdjustHandles="1" noChangeArrowheads="1" noChangeShapeType="1"/>
          </p:cNvSpPr>
          <p:nvPr/>
        </p:nvSpPr>
        <p:spPr>
          <a:xfrm>
            <a:off x="11334480" y="-569299"/>
            <a:ext cx="1235626" cy="748431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4 Points 18">
            <a:extLst>
              <a:ext uri="{FF2B5EF4-FFF2-40B4-BE49-F238E27FC236}">
                <a16:creationId xmlns:a16="http://schemas.microsoft.com/office/drawing/2014/main" id="{DA1E7781-6139-E5F8-C220-E70851E29A34}"/>
              </a:ext>
            </a:extLst>
          </p:cNvPr>
          <p:cNvSpPr/>
          <p:nvPr/>
        </p:nvSpPr>
        <p:spPr>
          <a:xfrm>
            <a:off x="13523003" y="3792633"/>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B61612F3-59ED-C05A-BCF9-AC0795622596}"/>
              </a:ext>
            </a:extLst>
          </p:cNvPr>
          <p:cNvSpPr txBox="1"/>
          <p:nvPr/>
        </p:nvSpPr>
        <p:spPr>
          <a:xfrm>
            <a:off x="2812048" y="-1852336"/>
            <a:ext cx="6351001" cy="584775"/>
          </a:xfrm>
          <a:prstGeom prst="rect">
            <a:avLst/>
          </a:prstGeom>
          <a:noFill/>
        </p:spPr>
        <p:txBody>
          <a:bodyPr wrap="square" rtlCol="0">
            <a:spAutoFit/>
          </a:bodyPr>
          <a:lstStyle/>
          <a:p>
            <a:pPr algn="ctr"/>
            <a:r>
              <a:rPr lang="ar-SA" sz="3200" dirty="0">
                <a:solidFill>
                  <a:schemeClr val="bg1"/>
                </a:solidFill>
              </a:rPr>
              <a:t>بداية اضطهاد الفلسطينيين</a:t>
            </a:r>
            <a:endParaRPr lang="en-US" sz="3200" dirty="0">
              <a:solidFill>
                <a:schemeClr val="bg1"/>
              </a:solidFill>
            </a:endParaRPr>
          </a:p>
        </p:txBody>
      </p:sp>
    </p:spTree>
    <p:extLst>
      <p:ext uri="{BB962C8B-B14F-4D97-AF65-F5344CB8AC3E}">
        <p14:creationId xmlns:p14="http://schemas.microsoft.com/office/powerpoint/2010/main" val="207407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682601" y="-40478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Extract 34">
            <a:extLst>
              <a:ext uri="{FF2B5EF4-FFF2-40B4-BE49-F238E27FC236}">
                <a16:creationId xmlns:a16="http://schemas.microsoft.com/office/drawing/2014/main" id="{85780842-5366-C789-8DB1-751EEED42A23}"/>
              </a:ext>
            </a:extLst>
          </p:cNvPr>
          <p:cNvSpPr/>
          <p:nvPr/>
        </p:nvSpPr>
        <p:spPr>
          <a:xfrm>
            <a:off x="1557459" y="1644685"/>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وعد بلفور.. خلاف حول أسبابه وتحمل مسؤولية نتائجه | أخبار | الجزيرة نت">
            <a:extLst>
              <a:ext uri="{FF2B5EF4-FFF2-40B4-BE49-F238E27FC236}">
                <a16:creationId xmlns:a16="http://schemas.microsoft.com/office/drawing/2014/main" id="{21090028-529E-EC1B-3780-563A8B106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98" y="2019648"/>
            <a:ext cx="5715951" cy="4543449"/>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A1AAE77-44E6-6030-1BDE-AA2918D5B920}"/>
              </a:ext>
            </a:extLst>
          </p:cNvPr>
          <p:cNvSpPr txBox="1"/>
          <p:nvPr/>
        </p:nvSpPr>
        <p:spPr>
          <a:xfrm>
            <a:off x="1407629" y="2806305"/>
            <a:ext cx="3966448" cy="584775"/>
          </a:xfrm>
          <a:prstGeom prst="rect">
            <a:avLst/>
          </a:prstGeom>
          <a:noFill/>
        </p:spPr>
        <p:txBody>
          <a:bodyPr wrap="square">
            <a:spAutoFit/>
          </a:bodyPr>
          <a:lstStyle/>
          <a:p>
            <a:pPr algn="r"/>
            <a:r>
              <a:rPr lang="ar-SA" sz="3200" dirty="0">
                <a:solidFill>
                  <a:schemeClr val="bg1"/>
                </a:solidFill>
              </a:rPr>
              <a:t>وعد بلفور والهجرة اليهودية</a:t>
            </a:r>
            <a:endParaRPr lang="en-US" sz="3200" dirty="0">
              <a:solidFill>
                <a:schemeClr val="bg1"/>
              </a:solidFill>
            </a:endParaRPr>
          </a:p>
        </p:txBody>
      </p:sp>
      <p:sp>
        <p:nvSpPr>
          <p:cNvPr id="41" name="TextBox 40">
            <a:extLst>
              <a:ext uri="{FF2B5EF4-FFF2-40B4-BE49-F238E27FC236}">
                <a16:creationId xmlns:a16="http://schemas.microsoft.com/office/drawing/2014/main" id="{D76C809A-33D7-C0F5-DA51-2E01261C0492}"/>
              </a:ext>
            </a:extLst>
          </p:cNvPr>
          <p:cNvSpPr txBox="1"/>
          <p:nvPr/>
        </p:nvSpPr>
        <p:spPr>
          <a:xfrm>
            <a:off x="749490" y="3381781"/>
            <a:ext cx="5057983" cy="1754326"/>
          </a:xfrm>
          <a:prstGeom prst="rect">
            <a:avLst/>
          </a:prstGeom>
          <a:noFill/>
        </p:spPr>
        <p:txBody>
          <a:bodyPr wrap="square">
            <a:spAutoFit/>
          </a:bodyPr>
          <a:lstStyle/>
          <a:p>
            <a:pPr algn="r"/>
            <a:r>
              <a:rPr lang="ar-SA" dirty="0">
                <a:solidFill>
                  <a:schemeClr val="bg1"/>
                </a:solidFill>
              </a:rPr>
              <a:t>في هذه الفترة، أُعلن وعد بلفور من قبل الحكومة البريطانية، الذي دعم إنشاء "وطن قومي" لليهود في فلسطين. هذا الوعد شجع الهجرة اليهودية إلى المنطقة، مما أدى إلى زيادة التوترات بين المجتمعات اليهودية والفلسطينية. تأسست منظمات يهودية مثل الوكالة اليهودية، التي بدأت في شراء الأراضي وإقامة مستوطنات، مما أدى إلى احتجاجات فلسطينية متزايدة.</a:t>
            </a:r>
            <a:endParaRPr lang="en-US" dirty="0">
              <a:solidFill>
                <a:schemeClr val="bg1"/>
              </a:solidFill>
            </a:endParaRPr>
          </a:p>
        </p:txBody>
      </p:sp>
      <p:sp>
        <p:nvSpPr>
          <p:cNvPr id="45" name="Rectangle 44">
            <a:extLst>
              <a:ext uri="{FF2B5EF4-FFF2-40B4-BE49-F238E27FC236}">
                <a16:creationId xmlns:a16="http://schemas.microsoft.com/office/drawing/2014/main" id="{DD4FA4CC-7B6A-9BFD-E6B2-64B6F7EF3086}"/>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haroni" panose="02010803020104030203" pitchFamily="2" charset="-79"/>
                <a:cs typeface="Aharoni" panose="02010803020104030203" pitchFamily="2" charset="-79"/>
              </a:rPr>
              <a:t>1917-1948</a:t>
            </a:r>
          </a:p>
        </p:txBody>
      </p:sp>
      <p:sp>
        <p:nvSpPr>
          <p:cNvPr id="46" name="Rectangle 45">
            <a:extLst>
              <a:ext uri="{FF2B5EF4-FFF2-40B4-BE49-F238E27FC236}">
                <a16:creationId xmlns:a16="http://schemas.microsoft.com/office/drawing/2014/main" id="{0CBB09AE-E1B5-D5CB-5A9C-328E407CBF50}"/>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1948-1967</a:t>
            </a:r>
          </a:p>
        </p:txBody>
      </p:sp>
      <p:sp>
        <p:nvSpPr>
          <p:cNvPr id="47" name="Rectangle 46">
            <a:extLst>
              <a:ext uri="{FF2B5EF4-FFF2-40B4-BE49-F238E27FC236}">
                <a16:creationId xmlns:a16="http://schemas.microsoft.com/office/drawing/2014/main" id="{4A2AAFEA-1EC1-F6FD-A66E-7EB7651FE802}"/>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lumMod val="75000"/>
                    <a:lumOff val="25000"/>
                  </a:schemeClr>
                </a:solidFill>
                <a:latin typeface="Aharoni" panose="020F0502020204030204" pitchFamily="2" charset="-79"/>
                <a:cs typeface="Aharoni" panose="020F0502020204030204" pitchFamily="2" charset="-79"/>
              </a:rPr>
              <a:t>1967</a:t>
            </a:r>
            <a:r>
              <a:rPr lang="en-US" sz="2000" b="1" dirty="0">
                <a:solidFill>
                  <a:schemeClr val="tx1">
                    <a:lumMod val="75000"/>
                    <a:lumOff val="25000"/>
                  </a:schemeClr>
                </a:solidFill>
                <a:latin typeface="Aharoni" panose="020F0502020204030204" pitchFamily="2" charset="-79"/>
                <a:cs typeface="Aharoni" panose="020F0502020204030204" pitchFamily="2" charset="-79"/>
              </a:rPr>
              <a:t>-1970s</a:t>
            </a:r>
          </a:p>
        </p:txBody>
      </p:sp>
    </p:spTree>
    <p:extLst>
      <p:ext uri="{BB962C8B-B14F-4D97-AF65-F5344CB8AC3E}">
        <p14:creationId xmlns:p14="http://schemas.microsoft.com/office/powerpoint/2010/main" val="11179711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2"/>
          <a:srcRect l="29186" t="19929" r="29185" b="22737"/>
          <a:stretch/>
        </p:blipFill>
        <p:spPr>
          <a:xfrm>
            <a:off x="14202792" y="2325413"/>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682601" y="-40478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060DA915-C212-8040-FF57-A0B6B8D76707}"/>
              </a:ext>
            </a:extLst>
          </p:cNvPr>
          <p:cNvSpPr/>
          <p:nvPr/>
        </p:nvSpPr>
        <p:spPr>
          <a:xfrm>
            <a:off x="12423521" y="7912222"/>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950A185-37E3-4B7E-26E5-99A145ABE8ED}"/>
              </a:ext>
            </a:extLst>
          </p:cNvPr>
          <p:cNvSpPr txBox="1"/>
          <p:nvPr/>
        </p:nvSpPr>
        <p:spPr>
          <a:xfrm>
            <a:off x="7184885" y="7681390"/>
            <a:ext cx="2275245" cy="461665"/>
          </a:xfrm>
          <a:prstGeom prst="rect">
            <a:avLst/>
          </a:prstGeom>
          <a:noFill/>
        </p:spPr>
        <p:txBody>
          <a:bodyPr wrap="square">
            <a:spAutoFit/>
          </a:bodyPr>
          <a:lstStyle/>
          <a:p>
            <a:pPr algn="r"/>
            <a:r>
              <a:rPr lang="ar-SA" sz="2400" dirty="0">
                <a:solidFill>
                  <a:schemeClr val="bg1"/>
                </a:solidFill>
              </a:rPr>
              <a:t>وعد بلفور </a:t>
            </a:r>
            <a:r>
              <a:rPr lang="ar-SA" sz="2400" dirty="0">
                <a:solidFill>
                  <a:srgbClr val="C00000"/>
                </a:solidFill>
              </a:rPr>
              <a:t>1917</a:t>
            </a:r>
            <a:endParaRPr lang="en-US" sz="2400" dirty="0">
              <a:solidFill>
                <a:srgbClr val="C00000"/>
              </a:solidFill>
            </a:endParaRPr>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CDC8D0-1600-86DC-2CEE-5F47FEE5BB91}"/>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1917-1948</a:t>
            </a:r>
          </a:p>
        </p:txBody>
      </p:sp>
      <p:sp>
        <p:nvSpPr>
          <p:cNvPr id="33" name="Rectangle 32">
            <a:extLst>
              <a:ext uri="{FF2B5EF4-FFF2-40B4-BE49-F238E27FC236}">
                <a16:creationId xmlns:a16="http://schemas.microsoft.com/office/drawing/2014/main" id="{66311672-D585-B668-4F08-C27756ED6B8E}"/>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haroni" panose="02010803020104030203" pitchFamily="2" charset="-79"/>
                <a:cs typeface="Aharoni" panose="02010803020104030203" pitchFamily="2" charset="-79"/>
              </a:rPr>
              <a:t>1948-1967</a:t>
            </a:r>
          </a:p>
        </p:txBody>
      </p:sp>
      <p:sp>
        <p:nvSpPr>
          <p:cNvPr id="34" name="Rectangle 33">
            <a:extLst>
              <a:ext uri="{FF2B5EF4-FFF2-40B4-BE49-F238E27FC236}">
                <a16:creationId xmlns:a16="http://schemas.microsoft.com/office/drawing/2014/main" id="{AD91A822-F049-E521-3AED-9A097DD7799A}"/>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lumMod val="75000"/>
                    <a:lumOff val="25000"/>
                  </a:schemeClr>
                </a:solidFill>
                <a:latin typeface="Aharoni" panose="020F0502020204030204" pitchFamily="2" charset="-79"/>
                <a:cs typeface="Aharoni" panose="020F0502020204030204" pitchFamily="2" charset="-79"/>
              </a:rPr>
              <a:t>1967</a:t>
            </a:r>
            <a:r>
              <a:rPr lang="en-US" sz="2000" b="1" dirty="0">
                <a:solidFill>
                  <a:schemeClr val="tx1">
                    <a:lumMod val="75000"/>
                    <a:lumOff val="25000"/>
                  </a:schemeClr>
                </a:solidFill>
                <a:latin typeface="Aharoni" panose="020F0502020204030204" pitchFamily="2" charset="-79"/>
                <a:cs typeface="Aharoni" panose="020F0502020204030204" pitchFamily="2" charset="-79"/>
              </a:rPr>
              <a:t>-1970s</a:t>
            </a:r>
          </a:p>
        </p:txBody>
      </p:sp>
      <p:sp>
        <p:nvSpPr>
          <p:cNvPr id="35" name="Flowchart: Extract 34">
            <a:extLst>
              <a:ext uri="{FF2B5EF4-FFF2-40B4-BE49-F238E27FC236}">
                <a16:creationId xmlns:a16="http://schemas.microsoft.com/office/drawing/2014/main" id="{85780842-5366-C789-8DB1-751EEED42A23}"/>
              </a:ext>
            </a:extLst>
          </p:cNvPr>
          <p:cNvSpPr/>
          <p:nvPr/>
        </p:nvSpPr>
        <p:spPr>
          <a:xfrm>
            <a:off x="5446080" y="1644685"/>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21090028-529E-EC1B-3780-563A8B10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095998" y="2043400"/>
            <a:ext cx="5715951" cy="4495945"/>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A1AAE77-44E6-6030-1BDE-AA2918D5B920}"/>
              </a:ext>
            </a:extLst>
          </p:cNvPr>
          <p:cNvSpPr txBox="1"/>
          <p:nvPr/>
        </p:nvSpPr>
        <p:spPr>
          <a:xfrm>
            <a:off x="1515211" y="2806305"/>
            <a:ext cx="3200727" cy="584775"/>
          </a:xfrm>
          <a:prstGeom prst="rect">
            <a:avLst/>
          </a:prstGeom>
          <a:noFill/>
        </p:spPr>
        <p:txBody>
          <a:bodyPr wrap="square">
            <a:spAutoFit/>
          </a:bodyPr>
          <a:lstStyle/>
          <a:p>
            <a:pPr algn="r"/>
            <a:r>
              <a:rPr lang="ar-SA" sz="3200" dirty="0">
                <a:solidFill>
                  <a:schemeClr val="bg1"/>
                </a:solidFill>
              </a:rPr>
              <a:t>النكبة وتأسيس الدولة</a:t>
            </a:r>
            <a:endParaRPr lang="en-US" sz="3200" dirty="0">
              <a:solidFill>
                <a:schemeClr val="bg1"/>
              </a:solidFill>
            </a:endParaRPr>
          </a:p>
        </p:txBody>
      </p:sp>
      <p:sp>
        <p:nvSpPr>
          <p:cNvPr id="41" name="TextBox 40">
            <a:extLst>
              <a:ext uri="{FF2B5EF4-FFF2-40B4-BE49-F238E27FC236}">
                <a16:creationId xmlns:a16="http://schemas.microsoft.com/office/drawing/2014/main" id="{D76C809A-33D7-C0F5-DA51-2E01261C0492}"/>
              </a:ext>
            </a:extLst>
          </p:cNvPr>
          <p:cNvSpPr txBox="1"/>
          <p:nvPr/>
        </p:nvSpPr>
        <p:spPr>
          <a:xfrm>
            <a:off x="558800" y="3381781"/>
            <a:ext cx="5248673" cy="2585323"/>
          </a:xfrm>
          <a:prstGeom prst="rect">
            <a:avLst/>
          </a:prstGeom>
          <a:noFill/>
        </p:spPr>
        <p:txBody>
          <a:bodyPr wrap="square">
            <a:spAutoFit/>
          </a:bodyPr>
          <a:lstStyle/>
          <a:p>
            <a:pPr algn="r"/>
            <a:r>
              <a:rPr lang="ar-SA" dirty="0">
                <a:solidFill>
                  <a:schemeClr val="bg1"/>
                </a:solidFill>
              </a:rPr>
              <a:t>بعد إعلان استقلال دولة إسرائيل عام 1948، حدثت النكبة حيث تم تهجير نحو 700,000 فلسطيني. تركزت جهود الاستيطان خلال هذه الفترة على تأمين الأراضي التي تم الاستيلاء عليها. لم يكن هناك بناء مستوطنات كبيرة، لكن الحكومات الإسرائيلية بدأت في تشكيل سياسة الاستيطان كجزء من استراتيجيتها لتأمين الحدود. تستمر إسرائيل في توسيع مستوطنات في منطقة النقب، والتي تضم عددًا من القرى البدوية التي تم تهجير سكانها.</a:t>
            </a:r>
            <a:r>
              <a:rPr lang="ar-SA" b="1" dirty="0">
                <a:solidFill>
                  <a:schemeClr val="bg1"/>
                </a:solidFill>
              </a:rPr>
              <a:t> مستوطنة "</a:t>
            </a:r>
            <a:r>
              <a:rPr lang="ar-SA" b="1" dirty="0" err="1">
                <a:solidFill>
                  <a:schemeClr val="bg1"/>
                </a:solidFill>
              </a:rPr>
              <a:t>جفعت</a:t>
            </a:r>
            <a:r>
              <a:rPr lang="ar-SA" b="1" dirty="0">
                <a:solidFill>
                  <a:schemeClr val="bg1"/>
                </a:solidFill>
              </a:rPr>
              <a:t> </a:t>
            </a:r>
            <a:r>
              <a:rPr lang="ar-SA" b="1" dirty="0" err="1">
                <a:solidFill>
                  <a:schemeClr val="bg1"/>
                </a:solidFill>
              </a:rPr>
              <a:t>حيفر</a:t>
            </a:r>
            <a:r>
              <a:rPr lang="ar-SA" b="1" dirty="0">
                <a:solidFill>
                  <a:schemeClr val="bg1"/>
                </a:solidFill>
              </a:rPr>
              <a:t>"</a:t>
            </a:r>
            <a:r>
              <a:rPr lang="ar-SA" dirty="0">
                <a:solidFill>
                  <a:schemeClr val="bg1"/>
                </a:solidFill>
              </a:rPr>
              <a:t>: تأسست في عام 1950، تؤثر على المجتمعات العربية في الجليل، وتعتبر من المستوطنات القديمة في المنطقة.</a:t>
            </a:r>
            <a:endParaRPr lang="en-US" dirty="0">
              <a:solidFill>
                <a:schemeClr val="bg1"/>
              </a:solidFill>
            </a:endParaRPr>
          </a:p>
        </p:txBody>
      </p:sp>
    </p:spTree>
    <p:extLst>
      <p:ext uri="{BB962C8B-B14F-4D97-AF65-F5344CB8AC3E}">
        <p14:creationId xmlns:p14="http://schemas.microsoft.com/office/powerpoint/2010/main" val="20984808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CB7490B-1A43-DA8B-74AD-D4EB170DF703}"/>
              </a:ext>
            </a:extLst>
          </p:cNvPr>
          <p:cNvPicPr>
            <a:picLocks noChangeAspect="1"/>
          </p:cNvPicPr>
          <p:nvPr/>
        </p:nvPicPr>
        <p:blipFill>
          <a:blip r:embed="rId2"/>
          <a:srcRect l="29186" t="19929" r="29185" b="22737"/>
          <a:stretch/>
        </p:blipFill>
        <p:spPr>
          <a:xfrm>
            <a:off x="14202792" y="2325413"/>
            <a:ext cx="4282440" cy="3931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358A07C5-936E-7EEC-074B-0A1DB58C7736}"/>
              </a:ext>
            </a:extLst>
          </p:cNvPr>
          <p:cNvSpPr>
            <a:spLocks noGrp="1"/>
          </p:cNvSpPr>
          <p:nvPr>
            <p:ph type="ctrTitle"/>
          </p:nvPr>
        </p:nvSpPr>
        <p:spPr>
          <a:xfrm>
            <a:off x="11840592" y="7745775"/>
            <a:ext cx="9006840" cy="2560320"/>
          </a:xfrm>
        </p:spPr>
        <p:txBody>
          <a:bodyPr>
            <a:normAutofit/>
          </a:bodyPr>
          <a:lstStyle/>
          <a:p>
            <a:r>
              <a:rPr lang="ar-SA" sz="9600" dirty="0">
                <a:solidFill>
                  <a:schemeClr val="bg2"/>
                </a:solidFill>
                <a:effectLst>
                  <a:outerShdw blurRad="38100" dist="38100" dir="2700000" algn="tl">
                    <a:srgbClr val="000000">
                      <a:alpha val="43137"/>
                    </a:srgbClr>
                  </a:outerShdw>
                </a:effectLst>
                <a:cs typeface="Diwani Letter" panose="02010400000000000000" pitchFamily="2" charset="-78"/>
              </a:rPr>
              <a:t>مجلس الأمن</a:t>
            </a:r>
            <a:endParaRPr lang="en-US" sz="9600" dirty="0">
              <a:solidFill>
                <a:schemeClr val="bg2"/>
              </a:solidFill>
              <a:effectLst>
                <a:outerShdw blurRad="38100" dist="38100" dir="2700000" algn="tl">
                  <a:srgbClr val="000000">
                    <a:alpha val="43137"/>
                  </a:srgbClr>
                </a:outerShdw>
              </a:effectLst>
              <a:cs typeface="Diwani Letter" panose="02010400000000000000" pitchFamily="2" charset="-78"/>
            </a:endParaRPr>
          </a:p>
        </p:txBody>
      </p:sp>
      <p:sp>
        <p:nvSpPr>
          <p:cNvPr id="3" name="Subtitle 2">
            <a:extLst>
              <a:ext uri="{FF2B5EF4-FFF2-40B4-BE49-F238E27FC236}">
                <a16:creationId xmlns:a16="http://schemas.microsoft.com/office/drawing/2014/main" id="{0702CE5E-E9D1-1E4A-B466-86CCE4FC9782}"/>
              </a:ext>
            </a:extLst>
          </p:cNvPr>
          <p:cNvSpPr>
            <a:spLocks noGrp="1"/>
          </p:cNvSpPr>
          <p:nvPr>
            <p:ph type="subTitle" idx="1"/>
          </p:nvPr>
        </p:nvSpPr>
        <p:spPr>
          <a:xfrm>
            <a:off x="3028949" y="-1492068"/>
            <a:ext cx="6134100" cy="1549082"/>
          </a:xfrm>
        </p:spPr>
        <p:txBody>
          <a:bodyPr/>
          <a:lstStyle/>
          <a:p>
            <a:r>
              <a:rPr lang="ar-SA" b="1" i="0" u="none" strike="noStrike" dirty="0">
                <a:solidFill>
                  <a:srgbClr val="C00000"/>
                </a:solidFill>
                <a:effectLst/>
                <a:latin typeface="AGA Arabesque" panose="05010101010101010101" pitchFamily="2" charset="2"/>
              </a:rPr>
              <a:t>القضية المطروحة: </a:t>
            </a:r>
            <a:r>
              <a:rPr lang="ar-SA" b="0" i="0" u="none" strike="noStrike" dirty="0">
                <a:solidFill>
                  <a:srgbClr val="C00000"/>
                </a:solidFill>
                <a:effectLst/>
                <a:latin typeface="AGA Arabesque" panose="05010101010101010101" pitchFamily="2" charset="2"/>
              </a:rPr>
              <a:t>تدابير لمنع وتنظيم الممارسات والأنشطة الاستيطانية الإسرائيلية التي تمس حقوق الشعب الفلسطيني وغيره من العرب في الأراضي المحتلة.</a:t>
            </a:r>
            <a:endParaRPr lang="en-US" dirty="0">
              <a:solidFill>
                <a:srgbClr val="C00000"/>
              </a:solidFill>
              <a:latin typeface="AGA Arabesque" panose="05010101010101010101" pitchFamily="2" charset="2"/>
            </a:endParaRPr>
          </a:p>
          <a:p>
            <a:endParaRPr lang="en-US" dirty="0"/>
          </a:p>
        </p:txBody>
      </p:sp>
      <p:sp>
        <p:nvSpPr>
          <p:cNvPr id="12" name="TextBox 11">
            <a:extLst>
              <a:ext uri="{FF2B5EF4-FFF2-40B4-BE49-F238E27FC236}">
                <a16:creationId xmlns:a16="http://schemas.microsoft.com/office/drawing/2014/main" id="{020A899A-9CE3-D635-6EB3-AB6BA686CB1B}"/>
              </a:ext>
            </a:extLst>
          </p:cNvPr>
          <p:cNvSpPr txBox="1"/>
          <p:nvPr/>
        </p:nvSpPr>
        <p:spPr>
          <a:xfrm>
            <a:off x="4562566" y="-989562"/>
            <a:ext cx="3066865" cy="584775"/>
          </a:xfrm>
          <a:prstGeom prst="rect">
            <a:avLst/>
          </a:prstGeom>
          <a:noFill/>
        </p:spPr>
        <p:txBody>
          <a:bodyPr wrap="none" rtlCol="0">
            <a:spAutoFit/>
          </a:bodyPr>
          <a:lstStyle/>
          <a:p>
            <a:pPr algn="r"/>
            <a:r>
              <a:rPr lang="ar-SA" sz="3200" dirty="0">
                <a:solidFill>
                  <a:schemeClr val="bg1"/>
                </a:solidFill>
              </a:rPr>
              <a:t>المصطلحات الرئيسية:</a:t>
            </a:r>
          </a:p>
        </p:txBody>
      </p:sp>
      <p:graphicFrame>
        <p:nvGraphicFramePr>
          <p:cNvPr id="13" name="Diagram 12">
            <a:extLst>
              <a:ext uri="{FF2B5EF4-FFF2-40B4-BE49-F238E27FC236}">
                <a16:creationId xmlns:a16="http://schemas.microsoft.com/office/drawing/2014/main" id="{71FD65A3-9379-B494-399A-6F4E7B64BADC}"/>
              </a:ext>
            </a:extLst>
          </p:cNvPr>
          <p:cNvGraphicFramePr/>
          <p:nvPr/>
        </p:nvGraphicFramePr>
        <p:xfrm flipH="1" flipV="1">
          <a:off x="-4758612" y="6138333"/>
          <a:ext cx="6790612" cy="8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2EF7CA8-80BE-30C5-C51C-7C8EB5D05317}"/>
              </a:ext>
            </a:extLst>
          </p:cNvPr>
          <p:cNvGrpSpPr/>
          <p:nvPr/>
        </p:nvGrpSpPr>
        <p:grpSpPr>
          <a:xfrm>
            <a:off x="280508" y="-10775667"/>
            <a:ext cx="11294001" cy="10543299"/>
            <a:chOff x="-13553" y="939755"/>
            <a:chExt cx="11294001" cy="10543299"/>
          </a:xfrm>
        </p:grpSpPr>
        <p:sp>
          <p:nvSpPr>
            <p:cNvPr id="25" name="Arrow: Pentagon 24">
              <a:extLst>
                <a:ext uri="{FF2B5EF4-FFF2-40B4-BE49-F238E27FC236}">
                  <a16:creationId xmlns:a16="http://schemas.microsoft.com/office/drawing/2014/main" id="{278D2860-DBE2-8EE2-8A6A-67CE4D6B23C4}"/>
                </a:ext>
              </a:extLst>
            </p:cNvPr>
            <p:cNvSpPr/>
            <p:nvPr/>
          </p:nvSpPr>
          <p:spPr>
            <a:xfrm flipH="1">
              <a:off x="27324" y="5394222"/>
              <a:ext cx="11253124" cy="1353079"/>
            </a:xfrm>
            <a:prstGeom prst="homePlate">
              <a:avLst>
                <a:gd name="adj" fmla="val 6072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الانتفاضة</a:t>
              </a:r>
            </a:p>
            <a:p>
              <a:pPr algn="r"/>
              <a:r>
                <a:rPr lang="ar-SA" sz="2400" dirty="0"/>
                <a:t>حركة مقاومة شعبية ضد الاحتلال. شهدت فلسطين انتفاضتين رئيسيتين: الأولى (1987-1993) والثانية (2000-2005)، كاستجابة للسياسات الإسرائيلية.</a:t>
              </a:r>
            </a:p>
            <a:p>
              <a:pPr algn="ctr"/>
              <a:endParaRPr lang="en-US" dirty="0"/>
            </a:p>
          </p:txBody>
        </p:sp>
        <p:sp>
          <p:nvSpPr>
            <p:cNvPr id="24" name="Arrow: Pentagon 23">
              <a:extLst>
                <a:ext uri="{FF2B5EF4-FFF2-40B4-BE49-F238E27FC236}">
                  <a16:creationId xmlns:a16="http://schemas.microsoft.com/office/drawing/2014/main" id="{8575C68F-284C-A3DF-4F61-A82AC59C85E3}"/>
                </a:ext>
              </a:extLst>
            </p:cNvPr>
            <p:cNvSpPr/>
            <p:nvPr/>
          </p:nvSpPr>
          <p:spPr>
            <a:xfrm flipH="1">
              <a:off x="27323" y="3888426"/>
              <a:ext cx="11214791" cy="1334769"/>
            </a:xfrm>
            <a:prstGeom prst="homePlate">
              <a:avLst/>
            </a:prstGeom>
            <a:solidFill>
              <a:srgbClr val="3F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الاحتلال</a:t>
              </a:r>
            </a:p>
            <a:p>
              <a:pPr algn="r"/>
              <a:r>
                <a:rPr lang="ar-SA" sz="2400" dirty="0"/>
                <a:t>استيلاء إسرائيل على الأراضي الفلسطينية (الضفة الغربية وقطاع غزة) بعد حرب 1967. الاحتلال يفرض قيوداً على حركة الفلسطينيين ويسيطر على مواردهم.</a:t>
              </a:r>
            </a:p>
          </p:txBody>
        </p:sp>
        <p:sp>
          <p:nvSpPr>
            <p:cNvPr id="22" name="Arrow: Pentagon 21">
              <a:extLst>
                <a:ext uri="{FF2B5EF4-FFF2-40B4-BE49-F238E27FC236}">
                  <a16:creationId xmlns:a16="http://schemas.microsoft.com/office/drawing/2014/main" id="{7F47E9C8-9A79-232E-9204-DDC246DB7F79}"/>
                </a:ext>
              </a:extLst>
            </p:cNvPr>
            <p:cNvSpPr/>
            <p:nvPr/>
          </p:nvSpPr>
          <p:spPr>
            <a:xfrm flipH="1">
              <a:off x="27325" y="2459191"/>
              <a:ext cx="11253122" cy="1298102"/>
            </a:xfrm>
            <a:prstGeom prst="homePlat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الاستيطان</a:t>
              </a:r>
            </a:p>
            <a:p>
              <a:pPr algn="r"/>
              <a:r>
                <a:rPr lang="ar-SA" sz="2400" dirty="0"/>
                <a:t>عملية بناء مستوطنات إسرائيلية في الأراضي الفلسطينية المحتلة، مما يؤدي إلى انتهاك حقوق            الفلسطينيين ويقوض فرص السلام.</a:t>
              </a:r>
            </a:p>
          </p:txBody>
        </p:sp>
        <p:sp>
          <p:nvSpPr>
            <p:cNvPr id="14" name="AutoShape 4" descr="United Nations - Wikipedia">
              <a:extLst>
                <a:ext uri="{FF2B5EF4-FFF2-40B4-BE49-F238E27FC236}">
                  <a16:creationId xmlns:a16="http://schemas.microsoft.com/office/drawing/2014/main" id="{FDAD9C90-060E-9AEA-1FC0-AFD8616CF153}"/>
                </a:ext>
              </a:extLst>
            </p:cNvPr>
            <p:cNvSpPr>
              <a:spLocks noChangeAspect="1" noChangeArrowheads="1"/>
            </p:cNvSpPr>
            <p:nvPr/>
          </p:nvSpPr>
          <p:spPr bwMode="auto">
            <a:xfrm>
              <a:off x="5943600" y="3276600"/>
              <a:ext cx="2621280" cy="2621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United Nations - Wikipedia">
              <a:extLst>
                <a:ext uri="{FF2B5EF4-FFF2-40B4-BE49-F238E27FC236}">
                  <a16:creationId xmlns:a16="http://schemas.microsoft.com/office/drawing/2014/main" id="{E8EF3A4B-E33B-72F7-2420-2174824D0D0D}"/>
                </a:ext>
              </a:extLst>
            </p:cNvPr>
            <p:cNvSpPr>
              <a:spLocks noChangeAspect="1" noChangeArrowheads="1"/>
            </p:cNvSpPr>
            <p:nvPr/>
          </p:nvSpPr>
          <p:spPr bwMode="auto">
            <a:xfrm>
              <a:off x="6072180" y="5029200"/>
              <a:ext cx="3535680" cy="353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rrow: Pentagon 20">
              <a:extLst>
                <a:ext uri="{FF2B5EF4-FFF2-40B4-BE49-F238E27FC236}">
                  <a16:creationId xmlns:a16="http://schemas.microsoft.com/office/drawing/2014/main" id="{C3F8EB46-8F7D-87D9-F2EF-24178A9DD07C}"/>
                </a:ext>
              </a:extLst>
            </p:cNvPr>
            <p:cNvSpPr/>
            <p:nvPr/>
          </p:nvSpPr>
          <p:spPr>
            <a:xfrm flipH="1">
              <a:off x="0" y="939755"/>
              <a:ext cx="11253120" cy="1348408"/>
            </a:xfrm>
            <a:prstGeom prst="homePlate">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النكبة</a:t>
              </a:r>
            </a:p>
            <a:p>
              <a:pPr algn="r"/>
              <a:r>
                <a:rPr lang="ar-SA" sz="2400" dirty="0"/>
                <a:t>تعني "الكارثة" بالعربية، وتشير إلى الأحداث التي وقعت في عام 1948، عندما تم تهجير أكثر من 700,000 فلسطيني نتيجة إعلان دولة إسرائيل والنزاع الذي تلاه.</a:t>
              </a:r>
            </a:p>
            <a:p>
              <a:pPr algn="r"/>
              <a:endParaRPr lang="en-US" dirty="0"/>
            </a:p>
          </p:txBody>
        </p:sp>
        <p:sp>
          <p:nvSpPr>
            <p:cNvPr id="29" name="Arrow: Pentagon 28">
              <a:extLst>
                <a:ext uri="{FF2B5EF4-FFF2-40B4-BE49-F238E27FC236}">
                  <a16:creationId xmlns:a16="http://schemas.microsoft.com/office/drawing/2014/main" id="{1E7AC6E5-31F3-22F8-7B1B-74D49970B437}"/>
                </a:ext>
              </a:extLst>
            </p:cNvPr>
            <p:cNvSpPr/>
            <p:nvPr/>
          </p:nvSpPr>
          <p:spPr>
            <a:xfrm flipH="1">
              <a:off x="-13552" y="10129975"/>
              <a:ext cx="11143457" cy="1353079"/>
            </a:xfrm>
            <a:prstGeom prst="homePlate">
              <a:avLst>
                <a:gd name="adj" fmla="val 60725"/>
              </a:avLst>
            </a:prstGeom>
            <a:solidFill>
              <a:srgbClr val="501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الحصار</a:t>
              </a:r>
            </a:p>
            <a:p>
              <a:pPr algn="r"/>
              <a:r>
                <a:rPr lang="ar-SA" sz="2400" dirty="0"/>
                <a:t>إغلاق الحدود وفرض قيود على حركة الأشخاص والبضائع، كما هو الحال في حصار غزة، مما يؤدي إلى    -تدهور الظروف المعيشية.</a:t>
              </a:r>
            </a:p>
          </p:txBody>
        </p:sp>
        <p:sp>
          <p:nvSpPr>
            <p:cNvPr id="27" name="Arrow: Pentagon 26">
              <a:extLst>
                <a:ext uri="{FF2B5EF4-FFF2-40B4-BE49-F238E27FC236}">
                  <a16:creationId xmlns:a16="http://schemas.microsoft.com/office/drawing/2014/main" id="{5BD1D995-511E-C285-0EFD-18A66950499C}"/>
                </a:ext>
              </a:extLst>
            </p:cNvPr>
            <p:cNvSpPr/>
            <p:nvPr/>
          </p:nvSpPr>
          <p:spPr>
            <a:xfrm flipH="1">
              <a:off x="-13552" y="7038907"/>
              <a:ext cx="11253124" cy="1353079"/>
            </a:xfrm>
            <a:prstGeom prst="homePlate">
              <a:avLst>
                <a:gd name="adj" fmla="val 60725"/>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a:t>الحق في العودة</a:t>
              </a:r>
            </a:p>
            <a:p>
              <a:pPr algn="r"/>
              <a:r>
                <a:rPr lang="ar-SA" sz="2400" dirty="0"/>
                <a:t>مطالبة الفلسطينيين بالعودة إلى منازلهم وأراضيهم التي هُجروا منها عام 1948، وهو حق مدعوم بقرارات الأمم المتحدة.</a:t>
              </a:r>
            </a:p>
            <a:p>
              <a:pPr algn="r"/>
              <a:endParaRPr lang="en-US" dirty="0"/>
            </a:p>
          </p:txBody>
        </p:sp>
        <p:sp>
          <p:nvSpPr>
            <p:cNvPr id="28" name="Arrow: Pentagon 27">
              <a:extLst>
                <a:ext uri="{FF2B5EF4-FFF2-40B4-BE49-F238E27FC236}">
                  <a16:creationId xmlns:a16="http://schemas.microsoft.com/office/drawing/2014/main" id="{BE283869-F00E-3D1F-BAC3-E46323A69635}"/>
                </a:ext>
              </a:extLst>
            </p:cNvPr>
            <p:cNvSpPr/>
            <p:nvPr/>
          </p:nvSpPr>
          <p:spPr>
            <a:xfrm flipH="1">
              <a:off x="-13553" y="8569982"/>
              <a:ext cx="11238365" cy="1353079"/>
            </a:xfrm>
            <a:prstGeom prst="homePlate">
              <a:avLst>
                <a:gd name="adj" fmla="val 60725"/>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SA" sz="2400" b="1" dirty="0" err="1"/>
                <a:t>االمستوطنات</a:t>
              </a:r>
              <a:endParaRPr lang="ar-SA" sz="2400" b="1" dirty="0"/>
            </a:p>
            <a:p>
              <a:pPr algn="r"/>
              <a:r>
                <a:rPr lang="ar-SA" sz="2400" dirty="0"/>
                <a:t>مجتمعات يهودية تم بناؤها في الأراضي المحتلة، وتعتبر غير قانونية بموجب القانون الدولي، ولكن إسرائيل تستمر في توسيعها.</a:t>
              </a:r>
            </a:p>
            <a:p>
              <a:pPr algn="r"/>
              <a:endParaRPr lang="en-US" dirty="0"/>
            </a:p>
          </p:txBody>
        </p:sp>
      </p:grpSp>
      <p:cxnSp>
        <p:nvCxnSpPr>
          <p:cNvPr id="18" name="Straight Connector 17">
            <a:extLst>
              <a:ext uri="{FF2B5EF4-FFF2-40B4-BE49-F238E27FC236}">
                <a16:creationId xmlns:a16="http://schemas.microsoft.com/office/drawing/2014/main" id="{798B72BA-E64C-80C3-C42D-2A0270E41AD1}"/>
              </a:ext>
            </a:extLst>
          </p:cNvPr>
          <p:cNvCxnSpPr>
            <a:cxnSpLocks/>
          </p:cNvCxnSpPr>
          <p:nvPr/>
        </p:nvCxnSpPr>
        <p:spPr>
          <a:xfrm flipH="1">
            <a:off x="-642647" y="7079526"/>
            <a:ext cx="12161520" cy="0"/>
          </a:xfrm>
          <a:prstGeom prst="line">
            <a:avLst/>
          </a:prstGeom>
          <a:ln w="104775">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CE74854C-654D-E08A-2871-454FB96680C5}"/>
              </a:ext>
            </a:extLst>
          </p:cNvPr>
          <p:cNvSpPr>
            <a:spLocks/>
          </p:cNvSpPr>
          <p:nvPr/>
        </p:nvSpPr>
        <p:spPr>
          <a:xfrm>
            <a:off x="12682601" y="-404787"/>
            <a:ext cx="1235626" cy="74843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4 Points 9">
            <a:extLst>
              <a:ext uri="{FF2B5EF4-FFF2-40B4-BE49-F238E27FC236}">
                <a16:creationId xmlns:a16="http://schemas.microsoft.com/office/drawing/2014/main" id="{060DA915-C212-8040-FF57-A0B6B8D76707}"/>
              </a:ext>
            </a:extLst>
          </p:cNvPr>
          <p:cNvSpPr/>
          <p:nvPr/>
        </p:nvSpPr>
        <p:spPr>
          <a:xfrm>
            <a:off x="12423521" y="7912222"/>
            <a:ext cx="518160" cy="502918"/>
          </a:xfrm>
          <a:prstGeom prst="star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950A185-37E3-4B7E-26E5-99A145ABE8ED}"/>
              </a:ext>
            </a:extLst>
          </p:cNvPr>
          <p:cNvSpPr txBox="1"/>
          <p:nvPr/>
        </p:nvSpPr>
        <p:spPr>
          <a:xfrm>
            <a:off x="7184885" y="7681390"/>
            <a:ext cx="2275245" cy="461665"/>
          </a:xfrm>
          <a:prstGeom prst="rect">
            <a:avLst/>
          </a:prstGeom>
          <a:noFill/>
        </p:spPr>
        <p:txBody>
          <a:bodyPr wrap="square">
            <a:spAutoFit/>
          </a:bodyPr>
          <a:lstStyle/>
          <a:p>
            <a:pPr algn="r"/>
            <a:r>
              <a:rPr lang="ar-SA" sz="2400" dirty="0">
                <a:solidFill>
                  <a:schemeClr val="bg1"/>
                </a:solidFill>
              </a:rPr>
              <a:t>وعد بلفور </a:t>
            </a:r>
            <a:r>
              <a:rPr lang="ar-SA" sz="2400" dirty="0">
                <a:solidFill>
                  <a:srgbClr val="C00000"/>
                </a:solidFill>
              </a:rPr>
              <a:t>1917</a:t>
            </a:r>
            <a:endParaRPr lang="en-US" sz="2400" dirty="0">
              <a:solidFill>
                <a:srgbClr val="C00000"/>
              </a:solidFill>
            </a:endParaRPr>
          </a:p>
        </p:txBody>
      </p:sp>
      <p:sp>
        <p:nvSpPr>
          <p:cNvPr id="30" name="Rectangle 29">
            <a:extLst>
              <a:ext uri="{FF2B5EF4-FFF2-40B4-BE49-F238E27FC236}">
                <a16:creationId xmlns:a16="http://schemas.microsoft.com/office/drawing/2014/main" id="{6CB73613-2537-EC9D-5BD2-0AF67A599AD0}"/>
              </a:ext>
            </a:extLst>
          </p:cNvPr>
          <p:cNvSpPr/>
          <p:nvPr/>
        </p:nvSpPr>
        <p:spPr>
          <a:xfrm>
            <a:off x="-198120" y="0"/>
            <a:ext cx="12596156" cy="10836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800" dirty="0"/>
              <a:t>السياق التاريخي للأنشطة الاستيطانية الاسرائيلية</a:t>
            </a:r>
            <a:endParaRPr lang="en-US" sz="2800" dirty="0"/>
          </a:p>
        </p:txBody>
      </p:sp>
      <p:sp>
        <p:nvSpPr>
          <p:cNvPr id="31" name="Rectangle 30">
            <a:extLst>
              <a:ext uri="{FF2B5EF4-FFF2-40B4-BE49-F238E27FC236}">
                <a16:creationId xmlns:a16="http://schemas.microsoft.com/office/drawing/2014/main" id="{4419746A-154A-F03E-DB67-AAC7040FF11B}"/>
              </a:ext>
            </a:extLst>
          </p:cNvPr>
          <p:cNvSpPr/>
          <p:nvPr/>
        </p:nvSpPr>
        <p:spPr>
          <a:xfrm>
            <a:off x="-202080" y="1904136"/>
            <a:ext cx="12596156" cy="50988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CDC8D0-1600-86DC-2CEE-5F47FEE5BB91}"/>
              </a:ext>
            </a:extLst>
          </p:cNvPr>
          <p:cNvSpPr/>
          <p:nvPr/>
        </p:nvSpPr>
        <p:spPr>
          <a:xfrm rot="10800000" flipV="1">
            <a:off x="848248"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1917-1948</a:t>
            </a:r>
          </a:p>
        </p:txBody>
      </p:sp>
      <p:sp>
        <p:nvSpPr>
          <p:cNvPr id="33" name="Rectangle 32">
            <a:extLst>
              <a:ext uri="{FF2B5EF4-FFF2-40B4-BE49-F238E27FC236}">
                <a16:creationId xmlns:a16="http://schemas.microsoft.com/office/drawing/2014/main" id="{66311672-D585-B668-4F08-C27756ED6B8E}"/>
              </a:ext>
            </a:extLst>
          </p:cNvPr>
          <p:cNvSpPr/>
          <p:nvPr/>
        </p:nvSpPr>
        <p:spPr>
          <a:xfrm rot="10800000" flipV="1">
            <a:off x="4715938" y="1157482"/>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Aharoni" panose="020F0502020204030204" pitchFamily="2" charset="-79"/>
                <a:cs typeface="Aharoni" panose="020F0502020204030204" pitchFamily="2" charset="-79"/>
              </a:rPr>
              <a:t>1948-1967</a:t>
            </a:r>
          </a:p>
        </p:txBody>
      </p:sp>
      <p:sp>
        <p:nvSpPr>
          <p:cNvPr id="34" name="Rectangle 33">
            <a:extLst>
              <a:ext uri="{FF2B5EF4-FFF2-40B4-BE49-F238E27FC236}">
                <a16:creationId xmlns:a16="http://schemas.microsoft.com/office/drawing/2014/main" id="{AD91A822-F049-E521-3AED-9A097DD7799A}"/>
              </a:ext>
            </a:extLst>
          </p:cNvPr>
          <p:cNvSpPr/>
          <p:nvPr/>
        </p:nvSpPr>
        <p:spPr>
          <a:xfrm rot="10800000" flipV="1">
            <a:off x="8468481" y="1160880"/>
            <a:ext cx="2367504" cy="5703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tx1"/>
                </a:solidFill>
                <a:latin typeface="Aharoni" panose="02010803020104030203" pitchFamily="2" charset="-79"/>
                <a:cs typeface="Aharoni" panose="02010803020104030203" pitchFamily="2" charset="-79"/>
              </a:rPr>
              <a:t>1967</a:t>
            </a:r>
            <a:r>
              <a:rPr lang="en-US" sz="3200" b="1" dirty="0">
                <a:solidFill>
                  <a:schemeClr val="tx1"/>
                </a:solidFill>
                <a:latin typeface="Aharoni" panose="02010803020104030203" pitchFamily="2" charset="-79"/>
                <a:cs typeface="Aharoni" panose="02010803020104030203" pitchFamily="2" charset="-79"/>
              </a:rPr>
              <a:t>-1970s</a:t>
            </a:r>
          </a:p>
        </p:txBody>
      </p:sp>
      <p:sp>
        <p:nvSpPr>
          <p:cNvPr id="35" name="Flowchart: Extract 34">
            <a:extLst>
              <a:ext uri="{FF2B5EF4-FFF2-40B4-BE49-F238E27FC236}">
                <a16:creationId xmlns:a16="http://schemas.microsoft.com/office/drawing/2014/main" id="{85780842-5366-C789-8DB1-751EEED42A23}"/>
              </a:ext>
            </a:extLst>
          </p:cNvPr>
          <p:cNvSpPr/>
          <p:nvPr/>
        </p:nvSpPr>
        <p:spPr>
          <a:xfrm>
            <a:off x="9177692" y="1666414"/>
            <a:ext cx="949082" cy="436235"/>
          </a:xfrm>
          <a:prstGeom prst="flowChartExtra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21090028-529E-EC1B-3780-563A8B106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095998" y="2690906"/>
            <a:ext cx="5715951" cy="3474862"/>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A1AAE77-44E6-6030-1BDE-AA2918D5B920}"/>
              </a:ext>
            </a:extLst>
          </p:cNvPr>
          <p:cNvSpPr txBox="1"/>
          <p:nvPr/>
        </p:nvSpPr>
        <p:spPr>
          <a:xfrm>
            <a:off x="453318" y="2106131"/>
            <a:ext cx="5398919" cy="584775"/>
          </a:xfrm>
          <a:prstGeom prst="rect">
            <a:avLst/>
          </a:prstGeom>
          <a:noFill/>
        </p:spPr>
        <p:txBody>
          <a:bodyPr wrap="square">
            <a:spAutoFit/>
          </a:bodyPr>
          <a:lstStyle/>
          <a:p>
            <a:pPr algn="r"/>
            <a:r>
              <a:rPr lang="ar-SA" sz="3200" dirty="0">
                <a:solidFill>
                  <a:schemeClr val="bg1"/>
                </a:solidFill>
              </a:rPr>
              <a:t>حرب الأيام الستة وبداية الاستيطان</a:t>
            </a:r>
            <a:endParaRPr lang="en-US" sz="3200" dirty="0">
              <a:solidFill>
                <a:schemeClr val="bg1"/>
              </a:solidFill>
            </a:endParaRPr>
          </a:p>
        </p:txBody>
      </p:sp>
      <p:sp>
        <p:nvSpPr>
          <p:cNvPr id="41" name="TextBox 40">
            <a:extLst>
              <a:ext uri="{FF2B5EF4-FFF2-40B4-BE49-F238E27FC236}">
                <a16:creationId xmlns:a16="http://schemas.microsoft.com/office/drawing/2014/main" id="{D76C809A-33D7-C0F5-DA51-2E01261C0492}"/>
              </a:ext>
            </a:extLst>
          </p:cNvPr>
          <p:cNvSpPr txBox="1"/>
          <p:nvPr/>
        </p:nvSpPr>
        <p:spPr>
          <a:xfrm>
            <a:off x="603564" y="2918649"/>
            <a:ext cx="5248673" cy="3693319"/>
          </a:xfrm>
          <a:prstGeom prst="rect">
            <a:avLst/>
          </a:prstGeom>
          <a:noFill/>
        </p:spPr>
        <p:txBody>
          <a:bodyPr wrap="square">
            <a:spAutoFit/>
          </a:bodyPr>
          <a:lstStyle/>
          <a:p>
            <a:pPr algn="r"/>
            <a:r>
              <a:rPr lang="ar-SA" dirty="0">
                <a:solidFill>
                  <a:schemeClr val="bg1"/>
                </a:solidFill>
              </a:rPr>
              <a:t>احتلال الضفة الغربية وقطاع غزة في حرب الأيام الستة عام 1967 أدى إلى توسيع نطاق الاستيطان بشكل كبير. بعد احتلال الجولان خلال حرب الستة أيام، بدأت إسرائيل في إقامة مستوطنات مثل مستوطنة "</a:t>
            </a:r>
            <a:r>
              <a:rPr lang="ar-SA" dirty="0" err="1">
                <a:solidFill>
                  <a:schemeClr val="bg1"/>
                </a:solidFill>
              </a:rPr>
              <a:t>كاتزرين</a:t>
            </a:r>
            <a:r>
              <a:rPr lang="ar-SA" dirty="0">
                <a:solidFill>
                  <a:schemeClr val="bg1"/>
                </a:solidFill>
              </a:rPr>
              <a:t>" (أنشئت في 1970) وغيرها، مما أدى إلى تغيير التركيبة السكانية للمنطقة. </a:t>
            </a:r>
            <a:r>
              <a:rPr lang="ar-SA" b="1" dirty="0">
                <a:solidFill>
                  <a:schemeClr val="bg1"/>
                </a:solidFill>
              </a:rPr>
              <a:t>مستوطنة "موبيل"</a:t>
            </a:r>
            <a:r>
              <a:rPr lang="ar-SA" dirty="0">
                <a:solidFill>
                  <a:schemeClr val="bg1"/>
                </a:solidFill>
              </a:rPr>
              <a:t>: تأسست في عام 1972، تواصل توسيع المستوطنات الإسرائيلية في الجولان، مما يؤثر على السكان السوريين الأصليين.</a:t>
            </a:r>
          </a:p>
          <a:p>
            <a:pPr algn="r"/>
            <a:r>
              <a:rPr lang="ar-SA" dirty="0">
                <a:solidFill>
                  <a:schemeClr val="bg1"/>
                </a:solidFill>
              </a:rPr>
              <a:t>وبدأت إسرائيل في بناء مستوطنات في المناطق المحتلة، واعتبرت الحكومة الإسرائيلية هذه المستوطنات جزءًا من سياستها للأمن القومي. تزايدت عمليات الاستيطان بشكل ملحوظ، مما ساهم في تفاقم التوترات والصراعات مع الفلسطينيين. وبعد احتلال سيناء خلال حرب 1967، أقامت إسرائيل مستوطنات مثل "</a:t>
            </a:r>
            <a:r>
              <a:rPr lang="ar-SA" dirty="0" err="1">
                <a:solidFill>
                  <a:schemeClr val="bg1"/>
                </a:solidFill>
              </a:rPr>
              <a:t>ياميت</a:t>
            </a:r>
            <a:r>
              <a:rPr lang="ar-SA" dirty="0">
                <a:solidFill>
                  <a:schemeClr val="bg1"/>
                </a:solidFill>
              </a:rPr>
              <a:t>" (أنشئت في 1975)، لكن تم إخلاء المستوطنات بعد معاهدة كامب ديفيد عام 1979.</a:t>
            </a:r>
            <a:endParaRPr lang="en-US" dirty="0">
              <a:solidFill>
                <a:schemeClr val="bg1"/>
              </a:solidFill>
            </a:endParaRPr>
          </a:p>
        </p:txBody>
      </p:sp>
    </p:spTree>
    <p:extLst>
      <p:ext uri="{BB962C8B-B14F-4D97-AF65-F5344CB8AC3E}">
        <p14:creationId xmlns:p14="http://schemas.microsoft.com/office/powerpoint/2010/main" val="1023518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8245</TotalTime>
  <Words>5285</Words>
  <Application>Microsoft Office PowerPoint</Application>
  <PresentationFormat>Widescreen</PresentationFormat>
  <Paragraphs>435</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AGA Arabesque</vt:lpstr>
      <vt:lpstr>Aharoni</vt:lpstr>
      <vt:lpstr>Aptos</vt:lpstr>
      <vt:lpstr>Aptos Display</vt:lpstr>
      <vt:lpstr>Arial</vt:lpstr>
      <vt:lpstr>Diwani Letter</vt:lpstr>
      <vt:lpstr>Office Theme</vt:lpstr>
      <vt:lpstr>مجلس الأمن</vt:lpstr>
      <vt:lpstr>مجلس الأمن</vt:lpstr>
      <vt:lpstr>مجلس الأمن</vt:lpstr>
      <vt:lpstr>مجلس الأمن</vt:lpstr>
      <vt:lpstr>مجلس الأمن</vt:lpstr>
      <vt:lpstr>مجلس الأمن</vt:lpstr>
      <vt:lpstr>PowerPoint Presentation</vt:lpstr>
      <vt:lpstr>مجلس الأمن</vt:lpstr>
      <vt:lpstr>مجلس الأمن</vt:lpstr>
      <vt:lpstr>مجلس الأمن</vt:lpstr>
      <vt:lpstr>مجلس الأمن</vt:lpstr>
      <vt:lpstr>مجلس الأمن</vt:lpstr>
      <vt:lpstr>مجلس الأمن</vt:lpstr>
      <vt:lpstr>مجلس الأمن</vt:lpstr>
      <vt:lpstr>PowerPoint Presentation</vt:lpstr>
      <vt:lpstr>PowerPoint Presentation</vt:lpstr>
      <vt:lpstr>القرارات الدولية ومعاهدات السلام التي انتهكتها إسرائيل.</vt:lpstr>
      <vt:lpstr>القرارات الدولية ومعاهدات السلام التي انتهكتها إسرائيل.</vt:lpstr>
      <vt:lpstr>القرارات الدولية ومعاهدات السلام التي انتهكتها إسرائيل.</vt:lpstr>
      <vt:lpstr>أسئلة إرشادية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alhasan .</dc:creator>
  <cp:lastModifiedBy>alhasan .</cp:lastModifiedBy>
  <cp:revision>16</cp:revision>
  <dcterms:created xsi:type="dcterms:W3CDTF">2024-10-04T18:02:39Z</dcterms:created>
  <dcterms:modified xsi:type="dcterms:W3CDTF">2024-10-10T17:57:57Z</dcterms:modified>
</cp:coreProperties>
</file>