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hZ7PCkeOZeftIABtso7WqCys+y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10586A-4ACA-45E0-9486-68AD03518C43}">
  <a:tblStyle styleId="{3310586A-4ACA-45E0-9486-68AD03518C4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customschemas.google.com/relationships/presentationmetadata" Target="meta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ar-Q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ar-QA"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Q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Q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Q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Q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 name="Shape 27"/>
        <p:cNvGrpSpPr/>
        <p:nvPr/>
      </p:nvGrpSpPr>
      <p:grpSpPr>
        <a:xfrm>
          <a:off x="0" y="0"/>
          <a:ext cx="0" cy="0"/>
          <a:chOff x="0" y="0"/>
          <a:chExt cx="0" cy="0"/>
        </a:xfrm>
      </p:grpSpPr>
      <p:sp>
        <p:nvSpPr>
          <p:cNvPr id="28" name="Google Shape;28;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Q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Q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 name="Shape 40"/>
        <p:cNvGrpSpPr/>
        <p:nvPr/>
      </p:nvGrpSpPr>
      <p:grpSpPr>
        <a:xfrm>
          <a:off x="0" y="0"/>
          <a:ext cx="0" cy="0"/>
          <a:chOff x="0" y="0"/>
          <a:chExt cx="0" cy="0"/>
        </a:xfrm>
      </p:grpSpPr>
      <p:sp>
        <p:nvSpPr>
          <p:cNvPr id="41" name="Google Shape;41;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8"/>
          <p:cNvSpPr/>
          <p:nvPr>
            <p:ph idx="2" type="pic"/>
          </p:nvPr>
        </p:nvSpPr>
        <p:spPr>
          <a:xfrm>
            <a:off x="5183188" y="987425"/>
            <a:ext cx="6172200" cy="4873625"/>
          </a:xfrm>
          <a:prstGeom prst="rect">
            <a:avLst/>
          </a:prstGeom>
          <a:noFill/>
          <a:ln>
            <a:noFill/>
          </a:ln>
        </p:spPr>
      </p:sp>
      <p:sp>
        <p:nvSpPr>
          <p:cNvPr id="43" name="Google Shape;43;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 name="Google Shape;4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Q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7" name="Shape 47"/>
        <p:cNvGrpSpPr/>
        <p:nvPr/>
      </p:nvGrpSpPr>
      <p:grpSpPr>
        <a:xfrm>
          <a:off x="0" y="0"/>
          <a:ext cx="0" cy="0"/>
          <a:chOff x="0" y="0"/>
          <a:chExt cx="0" cy="0"/>
        </a:xfrm>
      </p:grpSpPr>
      <p:sp>
        <p:nvSpPr>
          <p:cNvPr id="48" name="Google Shape;48;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0" name="Google Shape;5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Q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6" name="Google Shape;5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Q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Q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Q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Q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2.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EAF6"/>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QA"/>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EAF6"/>
        </a:solidFill>
      </p:bgPr>
    </p:bg>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QA"/>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un.org/womenwatch/daw/cedaw/text/econvention.htm" TargetMode="External"/><Relationship Id="rId4" Type="http://schemas.openxmlformats.org/officeDocument/2006/relationships/hyperlink" Target="https://www.un.org/womenwatch/daw/beijing/platform/" TargetMode="External"/><Relationship Id="rId5" Type="http://schemas.openxmlformats.org/officeDocument/2006/relationships/hyperlink" Target="https://www.un.org/en/ga/search/view_doc.asp?symbol=S/RES/1325(2000)" TargetMode="External"/><Relationship Id="rId6" Type="http://schemas.openxmlformats.org/officeDocument/2006/relationships/hyperlink" Target="https://sdgs.un.org/goal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unwomen.org/en" TargetMode="External"/><Relationship Id="rId4" Type="http://schemas.openxmlformats.org/officeDocument/2006/relationships/hyperlink" Target="https://www.un.org/womenwatch/daw/cedaw/" TargetMode="External"/><Relationship Id="rId5" Type="http://schemas.openxmlformats.org/officeDocument/2006/relationships/hyperlink" Target="https://www.un.org/sustainabledevelopment/gender-equality/" TargetMode="External"/><Relationship Id="rId6" Type="http://schemas.openxmlformats.org/officeDocument/2006/relationships/hyperlink" Target="https://www.unrwa.org/" TargetMode="External"/><Relationship Id="rId7" Type="http://schemas.openxmlformats.org/officeDocument/2006/relationships/hyperlink" Target="https://www.who.int/health-topics/gender-based-violence#tab=tab_1" TargetMode="External"/><Relationship Id="rId8" Type="http://schemas.openxmlformats.org/officeDocument/2006/relationships/hyperlink" Target="https://iknowpolitics.org/ar/our-network/linking-organisations/%D8%A7%D9%84%D9%85%D8%B9%D9%87%D8%AF-%D8%A7%D9%84%D8%AF%D9%88%D9%84%D9%8A-%D9%84%D9%84%D8%AF%D9%8A%D9%85%D9%82%D8%B1%D8%A7%D8%B7%D9%8A%D8%A9-%D9%88%D8%A7%D9%84%D9%85%D8%B3%D8%A7%D8%B9%D8%AF%D8%A9-%D8%A7%D9%84%D8%A7%D9%86%D8%AA%D8%AE%D8%A7%D8%A8%D9%8A%D8%A9"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hyperlink" Target="http://www.youtube.com/watch?v=z5QfTrCF6Mc" TargetMode="External"/><Relationship Id="rId5"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
          <p:cNvPicPr preferRelativeResize="0"/>
          <p:nvPr/>
        </p:nvPicPr>
        <p:blipFill rotWithShape="1">
          <a:blip r:embed="rId3">
            <a:alphaModFix amt="70000"/>
          </a:blip>
          <a:srcRect b="0" l="0" r="0" t="0"/>
          <a:stretch/>
        </p:blipFill>
        <p:spPr>
          <a:xfrm>
            <a:off x="1" y="10"/>
            <a:ext cx="12191999" cy="6857990"/>
          </a:xfrm>
          <a:prstGeom prst="rect">
            <a:avLst/>
          </a:prstGeom>
          <a:noFill/>
          <a:ln>
            <a:noFill/>
          </a:ln>
          <a:effectLst>
            <a:outerShdw blurRad="88900" rotWithShape="0" algn="ctr" dir="5400000" dist="50800">
              <a:srgbClr val="000000">
                <a:alpha val="56862"/>
              </a:srgbClr>
            </a:outerShdw>
          </a:effectLst>
        </p:spPr>
      </p:pic>
      <p:sp>
        <p:nvSpPr>
          <p:cNvPr id="101" name="Google Shape;101;p1"/>
          <p:cNvSpPr txBox="1"/>
          <p:nvPr>
            <p:ph type="ctrTitle"/>
          </p:nvPr>
        </p:nvSpPr>
        <p:spPr>
          <a:xfrm>
            <a:off x="1001270" y="2790605"/>
            <a:ext cx="10225530" cy="1475013"/>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rgbClr val="F2F2F2"/>
              </a:buClr>
              <a:buSzPts val="3200"/>
              <a:buFont typeface="Arial"/>
              <a:buNone/>
            </a:pPr>
            <a:r>
              <a:rPr b="1" i="0" lang="ar-QA" sz="3200" u="sng">
                <a:solidFill>
                  <a:srgbClr val="F2F2F2"/>
                </a:solidFill>
                <a:latin typeface="Arial"/>
                <a:ea typeface="Arial"/>
                <a:cs typeface="Arial"/>
                <a:sym typeface="Arial"/>
              </a:rPr>
              <a:t> تعزيز المشاركة الكاملة والفعالة للمرأة </a:t>
            </a:r>
            <a:br>
              <a:rPr b="1" i="0" lang="ar-QA" sz="3200" u="sng">
                <a:solidFill>
                  <a:srgbClr val="F2F2F2"/>
                </a:solidFill>
                <a:latin typeface="Arial"/>
                <a:ea typeface="Arial"/>
                <a:cs typeface="Arial"/>
                <a:sym typeface="Arial"/>
              </a:rPr>
            </a:br>
            <a:r>
              <a:rPr b="1" i="0" lang="ar-QA" sz="3200" u="sng">
                <a:solidFill>
                  <a:srgbClr val="F2F2F2"/>
                </a:solidFill>
                <a:latin typeface="Arial"/>
                <a:ea typeface="Arial"/>
                <a:cs typeface="Arial"/>
                <a:sym typeface="Arial"/>
              </a:rPr>
              <a:t>وتكافؤ الفرص في القيادة على جميع المستويات</a:t>
            </a:r>
            <a:br>
              <a:rPr b="1" lang="ar-QA" sz="3200">
                <a:solidFill>
                  <a:srgbClr val="F2F2F2"/>
                </a:solidFill>
              </a:rPr>
            </a:br>
            <a:br>
              <a:rPr b="1" lang="ar-QA" sz="3200">
                <a:solidFill>
                  <a:srgbClr val="F2F2F2"/>
                </a:solidFill>
              </a:rPr>
            </a:br>
            <a:endParaRPr b="1" sz="3200">
              <a:solidFill>
                <a:srgbClr val="F2F2F2"/>
              </a:solidFill>
            </a:endParaRPr>
          </a:p>
        </p:txBody>
      </p:sp>
      <p:sp>
        <p:nvSpPr>
          <p:cNvPr id="102" name="Google Shape;102;p1"/>
          <p:cNvSpPr txBox="1"/>
          <p:nvPr>
            <p:ph idx="1" type="subTitle"/>
          </p:nvPr>
        </p:nvSpPr>
        <p:spPr>
          <a:xfrm>
            <a:off x="1001270" y="5750770"/>
            <a:ext cx="10225530" cy="895825"/>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90000"/>
              </a:lnSpc>
              <a:spcBef>
                <a:spcPts val="0"/>
              </a:spcBef>
              <a:spcAft>
                <a:spcPts val="0"/>
              </a:spcAft>
              <a:buClr>
                <a:schemeClr val="lt1"/>
              </a:buClr>
              <a:buSzPct val="100000"/>
              <a:buNone/>
            </a:pPr>
            <a:r>
              <a:rPr b="1" i="0" lang="ar-QA" sz="8000" u="none" strike="noStrike">
                <a:solidFill>
                  <a:schemeClr val="lt1"/>
                </a:solidFill>
                <a:latin typeface="Arial"/>
                <a:ea typeface="Arial"/>
                <a:cs typeface="Arial"/>
                <a:sym typeface="Arial"/>
              </a:rPr>
              <a:t>اللجنة: لجنة الأمم المتحدة المعنية بوضع المرأة</a:t>
            </a:r>
            <a:br>
              <a:rPr b="1" i="0" lang="ar-QA" sz="8000" u="none" strike="noStrike">
                <a:solidFill>
                  <a:schemeClr val="lt1"/>
                </a:solidFill>
                <a:latin typeface="Arial"/>
                <a:ea typeface="Arial"/>
                <a:cs typeface="Arial"/>
                <a:sym typeface="Arial"/>
              </a:rPr>
            </a:br>
            <a:r>
              <a:rPr b="1" i="0" lang="ar-QA" sz="8000" u="none" strike="noStrike">
                <a:solidFill>
                  <a:schemeClr val="lt1"/>
                </a:solidFill>
                <a:latin typeface="Arial"/>
                <a:ea typeface="Arial"/>
                <a:cs typeface="Arial"/>
                <a:sym typeface="Arial"/>
              </a:rPr>
              <a:t>المسؤول: شادن الجاعوني</a:t>
            </a:r>
            <a:endParaRPr b="1" sz="8000">
              <a:solidFill>
                <a:schemeClr val="lt1"/>
              </a:solidFill>
            </a:endParaRPr>
          </a:p>
          <a:p>
            <a:pPr indent="0" lvl="0" marL="0" rtl="0" algn="ctr">
              <a:lnSpc>
                <a:spcPct val="90000"/>
              </a:lnSpc>
              <a:spcBef>
                <a:spcPts val="0"/>
              </a:spcBef>
              <a:spcAft>
                <a:spcPts val="0"/>
              </a:spcAft>
              <a:buClr>
                <a:schemeClr val="lt1"/>
              </a:buClr>
              <a:buSzPct val="100000"/>
              <a:buNone/>
            </a:pPr>
            <a:r>
              <a:rPr b="1" i="0" lang="ar-QA" sz="8000" u="none" strike="noStrike">
                <a:solidFill>
                  <a:schemeClr val="lt1"/>
                </a:solidFill>
                <a:latin typeface="Arial"/>
                <a:ea typeface="Arial"/>
                <a:cs typeface="Arial"/>
                <a:sym typeface="Arial"/>
              </a:rPr>
              <a:t>المنصب: نائب الرئيس</a:t>
            </a:r>
            <a:endParaRPr b="1" sz="8000">
              <a:solidFill>
                <a:schemeClr val="lt1"/>
              </a:solidFill>
            </a:endParaRPr>
          </a:p>
          <a:p>
            <a:pPr indent="0" lvl="0" marL="0" rtl="0" algn="ctr">
              <a:lnSpc>
                <a:spcPct val="90000"/>
              </a:lnSpc>
              <a:spcBef>
                <a:spcPts val="1000"/>
              </a:spcBef>
              <a:spcAft>
                <a:spcPts val="0"/>
              </a:spcAft>
              <a:buClr>
                <a:schemeClr val="lt1"/>
              </a:buClr>
              <a:buSzPct val="150000"/>
              <a:buNone/>
            </a:pPr>
            <a:br>
              <a:rPr lang="ar-QA">
                <a:solidFill>
                  <a:schemeClr val="lt1"/>
                </a:solidFill>
              </a:rPr>
            </a:br>
            <a:endParaRPr sz="16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question mark 117153 - Free Download - silhouetteAC" id="180" name="Google Shape;180;p10"/>
          <p:cNvPicPr preferRelativeResize="0"/>
          <p:nvPr/>
        </p:nvPicPr>
        <p:blipFill rotWithShape="1">
          <a:blip r:embed="rId3">
            <a:alphaModFix amt="35000"/>
          </a:blip>
          <a:srcRect b="0" l="0" r="0" t="0"/>
          <a:stretch/>
        </p:blipFill>
        <p:spPr>
          <a:xfrm>
            <a:off x="3196070" y="636025"/>
            <a:ext cx="5251739" cy="5251739"/>
          </a:xfrm>
          <a:prstGeom prst="rect">
            <a:avLst/>
          </a:prstGeom>
          <a:noFill/>
          <a:ln>
            <a:noFill/>
          </a:ln>
        </p:spPr>
      </p:pic>
      <p:sp>
        <p:nvSpPr>
          <p:cNvPr id="181" name="Google Shape;18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p>
            <a:pPr indent="0" lvl="0" marL="0" rtl="1" algn="l">
              <a:lnSpc>
                <a:spcPct val="90000"/>
              </a:lnSpc>
              <a:spcBef>
                <a:spcPts val="0"/>
              </a:spcBef>
              <a:spcAft>
                <a:spcPts val="0"/>
              </a:spcAft>
              <a:buClr>
                <a:srgbClr val="000000"/>
              </a:buClr>
              <a:buSzPts val="1800"/>
              <a:buFont typeface="Arial"/>
              <a:buNone/>
            </a:pPr>
            <a:r>
              <a:rPr b="1" i="0" lang="ar-QA" sz="1800" u="sng" strike="noStrike">
                <a:solidFill>
                  <a:srgbClr val="000000"/>
                </a:solidFill>
                <a:latin typeface="Arial"/>
                <a:ea typeface="Arial"/>
                <a:cs typeface="Arial"/>
                <a:sym typeface="Arial"/>
              </a:rPr>
              <a:t>القسم الثالث: مقدمة - أسئلة </a:t>
            </a:r>
            <a:r>
              <a:rPr b="1" lang="ar-QA" sz="1800" u="sng" strike="noStrike">
                <a:solidFill>
                  <a:srgbClr val="000000"/>
                </a:solidFill>
                <a:latin typeface="Arial"/>
                <a:ea typeface="Arial"/>
                <a:cs typeface="Arial"/>
                <a:sym typeface="Arial"/>
              </a:rPr>
              <a:t>إرشادية</a:t>
            </a:r>
            <a:br>
              <a:rPr b="0" lang="ar-QA" u="sng"/>
            </a:br>
            <a:br>
              <a:rPr lang="ar-QA" u="sng"/>
            </a:br>
            <a:endParaRPr u="sng"/>
          </a:p>
        </p:txBody>
      </p:sp>
      <p:sp>
        <p:nvSpPr>
          <p:cNvPr id="182" name="Google Shape;182;p10"/>
          <p:cNvSpPr txBox="1"/>
          <p:nvPr>
            <p:ph idx="1" type="body"/>
          </p:nvPr>
        </p:nvSpPr>
        <p:spPr>
          <a:xfrm>
            <a:off x="1216167" y="1305344"/>
            <a:ext cx="10136100" cy="4248300"/>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AutoNum type="arabicPeriod"/>
            </a:pPr>
            <a:r>
              <a:rPr b="0" i="0" lang="ar-QA" sz="1800" u="none" cap="none" strike="noStrike">
                <a:solidFill>
                  <a:schemeClr val="dk1"/>
                </a:solidFill>
                <a:latin typeface="Arial"/>
                <a:ea typeface="Arial"/>
                <a:cs typeface="Arial"/>
                <a:sym typeface="Arial"/>
              </a:rPr>
              <a:t>كيف أثر وفدكم سلبًا على هذه القضية؟</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AutoNum type="arabicPeriod"/>
            </a:pPr>
            <a:r>
              <a:rPr b="0" i="0" lang="ar-QA" sz="1800" u="none" cap="none" strike="noStrike">
                <a:solidFill>
                  <a:schemeClr val="dk1"/>
                </a:solidFill>
                <a:latin typeface="Arial"/>
                <a:ea typeface="Arial"/>
                <a:cs typeface="Arial"/>
                <a:sym typeface="Arial"/>
              </a:rPr>
              <a:t>ما هي المنظمات التي تستفيد من الوضع الراهن؟</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AutoNum type="arabicPeriod"/>
            </a:pPr>
            <a:r>
              <a:rPr b="0" i="0" lang="ar-QA" sz="1800" u="none" cap="none" strike="noStrike">
                <a:solidFill>
                  <a:schemeClr val="dk1"/>
                </a:solidFill>
                <a:latin typeface="Arial"/>
                <a:ea typeface="Arial"/>
                <a:cs typeface="Arial"/>
                <a:sym typeface="Arial"/>
              </a:rPr>
              <a:t>كيف تستفيد دولتك من الوضع الراهن؟</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AutoNum type="arabicPeriod"/>
            </a:pPr>
            <a:r>
              <a:rPr b="0" i="0" lang="ar-QA" sz="1800" u="none" cap="none" strike="noStrike">
                <a:solidFill>
                  <a:schemeClr val="dk1"/>
                </a:solidFill>
                <a:latin typeface="Arial"/>
                <a:ea typeface="Arial"/>
                <a:cs typeface="Arial"/>
                <a:sym typeface="Arial"/>
              </a:rPr>
              <a:t>ما هي الدول التي تتفق مع موقف وفدكم بشأن هذه القضية؟</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AutoNum type="arabicPeriod"/>
            </a:pPr>
            <a:r>
              <a:rPr b="0" i="0" lang="ar-QA" sz="1800" u="none" cap="none" strike="noStrike">
                <a:solidFill>
                  <a:schemeClr val="dk1"/>
                </a:solidFill>
                <a:latin typeface="Arial"/>
                <a:ea typeface="Arial"/>
                <a:cs typeface="Arial"/>
                <a:sym typeface="Arial"/>
              </a:rPr>
              <a:t>هل تتعارض سياسات وفدكم مع حل هذه القضية؟</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AutoNum type="arabicPeriod"/>
            </a:pPr>
            <a:r>
              <a:rPr b="0" i="0" lang="ar-QA" sz="1800" u="none" cap="none" strike="noStrike">
                <a:solidFill>
                  <a:schemeClr val="dk1"/>
                </a:solidFill>
                <a:latin typeface="Arial"/>
                <a:ea typeface="Arial"/>
                <a:cs typeface="Arial"/>
                <a:sym typeface="Arial"/>
              </a:rPr>
              <a:t>ما هي الدول التي يجب أن تُحاسب على تأثيرها في هذه القضية؟</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Arial"/>
              <a:buNone/>
            </a:pPr>
            <a:r>
              <a:rPr b="0" i="0" lang="ar-QA" sz="1800" u="sng" cap="none" strike="noStrike">
                <a:solidFill>
                  <a:schemeClr val="dk1"/>
                </a:solidFill>
                <a:latin typeface="Arial"/>
                <a:ea typeface="Arial"/>
                <a:cs typeface="Arial"/>
                <a:sym typeface="Arial"/>
              </a:rPr>
              <a:t>هذه الأسئلة يمكن استخدامها لتحليل مواقف الدول والمنظمات المختلفة تجاه قضية تعزيز مشاركة المرأة وتكافؤ الفرص في القيادة.</a:t>
            </a:r>
            <a:endParaRPr b="0" i="0" sz="18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Logo ikea transparent background PNG - Similar PNG" id="187" name="Google Shape;187;p11"/>
          <p:cNvPicPr preferRelativeResize="0"/>
          <p:nvPr/>
        </p:nvPicPr>
        <p:blipFill rotWithShape="1">
          <a:blip r:embed="rId3">
            <a:alphaModFix amt="50000"/>
          </a:blip>
          <a:srcRect b="0" l="0" r="0" t="0"/>
          <a:stretch/>
        </p:blipFill>
        <p:spPr>
          <a:xfrm>
            <a:off x="3134592" y="1080654"/>
            <a:ext cx="5715000" cy="4286250"/>
          </a:xfrm>
          <a:prstGeom prst="rect">
            <a:avLst/>
          </a:prstGeom>
          <a:noFill/>
          <a:ln>
            <a:noFill/>
          </a:ln>
        </p:spPr>
      </p:pic>
      <p:sp>
        <p:nvSpPr>
          <p:cNvPr id="188" name="Google Shape;188;p11"/>
          <p:cNvSpPr txBox="1"/>
          <p:nvPr>
            <p:ph type="title"/>
          </p:nvPr>
        </p:nvSpPr>
        <p:spPr>
          <a:xfrm>
            <a:off x="839788" y="280554"/>
            <a:ext cx="3932237" cy="16002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2400"/>
              <a:buFont typeface="Arial"/>
              <a:buNone/>
            </a:pPr>
            <a:r>
              <a:rPr b="1" i="0" lang="ar-QA" sz="2400" u="sng" strike="noStrike">
                <a:latin typeface="Arial"/>
                <a:ea typeface="Arial"/>
                <a:cs typeface="Arial"/>
                <a:sym typeface="Arial"/>
              </a:rPr>
              <a:t>القسم </a:t>
            </a:r>
            <a:r>
              <a:rPr b="1" lang="ar-QA" sz="2400" u="sng">
                <a:latin typeface="Arial"/>
                <a:ea typeface="Arial"/>
                <a:cs typeface="Arial"/>
                <a:sym typeface="Arial"/>
              </a:rPr>
              <a:t>الرابع</a:t>
            </a:r>
            <a:r>
              <a:rPr b="1" i="0" lang="ar-QA" sz="2400" u="sng" strike="noStrike">
                <a:latin typeface="Arial"/>
                <a:ea typeface="Arial"/>
                <a:cs typeface="Arial"/>
                <a:sym typeface="Arial"/>
              </a:rPr>
              <a:t>: مقدمة – التأثير الإيجابي من المنظمات</a:t>
            </a:r>
            <a:br>
              <a:rPr b="1" lang="ar-QA" sz="2400" u="sng"/>
            </a:br>
            <a:endParaRPr sz="2400"/>
          </a:p>
        </p:txBody>
      </p:sp>
      <p:sp>
        <p:nvSpPr>
          <p:cNvPr id="189" name="Google Shape;189;p11"/>
          <p:cNvSpPr txBox="1"/>
          <p:nvPr>
            <p:ph idx="1" type="body"/>
          </p:nvPr>
        </p:nvSpPr>
        <p:spPr>
          <a:xfrm>
            <a:off x="5462155" y="2005156"/>
            <a:ext cx="6172200" cy="4873625"/>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3200"/>
              <a:buNone/>
            </a:pPr>
            <a:r>
              <a:rPr b="1" lang="ar-QA" u="sng"/>
              <a:t>IKEA</a:t>
            </a:r>
            <a:endParaRPr b="1" u="sng"/>
          </a:p>
          <a:p>
            <a:pPr indent="0" lvl="0" marL="0" rtl="1" algn="r">
              <a:lnSpc>
                <a:spcPct val="90000"/>
              </a:lnSpc>
              <a:spcBef>
                <a:spcPts val="1000"/>
              </a:spcBef>
              <a:spcAft>
                <a:spcPts val="0"/>
              </a:spcAft>
              <a:buClr>
                <a:schemeClr val="dk1"/>
              </a:buClr>
              <a:buSzPts val="2400"/>
              <a:buNone/>
            </a:pPr>
            <a:r>
              <a:rPr lang="ar-QA" sz="2400"/>
              <a:t>تُعرف شركةIKEA  بالتزامها القوي بدعم التنوع والشمول، بما</a:t>
            </a:r>
            <a:endParaRPr sz="2400"/>
          </a:p>
          <a:p>
            <a:pPr indent="0" lvl="0" marL="0" rtl="1" algn="r">
              <a:lnSpc>
                <a:spcPct val="90000"/>
              </a:lnSpc>
              <a:spcBef>
                <a:spcPts val="1000"/>
              </a:spcBef>
              <a:spcAft>
                <a:spcPts val="0"/>
              </a:spcAft>
              <a:buClr>
                <a:schemeClr val="dk1"/>
              </a:buClr>
              <a:buSzPts val="2400"/>
              <a:buNone/>
            </a:pPr>
            <a:r>
              <a:rPr lang="ar-QA" sz="2400"/>
              <a:t> في ذلك تعزيز دور المرأة في المناصب القيادية. كما توفر</a:t>
            </a:r>
            <a:endParaRPr sz="2400"/>
          </a:p>
          <a:p>
            <a:pPr indent="0" lvl="0" marL="0" rtl="1" algn="r">
              <a:lnSpc>
                <a:spcPct val="90000"/>
              </a:lnSpc>
              <a:spcBef>
                <a:spcPts val="1000"/>
              </a:spcBef>
              <a:spcAft>
                <a:spcPts val="0"/>
              </a:spcAft>
              <a:buClr>
                <a:schemeClr val="dk1"/>
              </a:buClr>
              <a:buSzPts val="2400"/>
              <a:buNone/>
            </a:pPr>
            <a:r>
              <a:rPr lang="ar-QA" sz="2400"/>
              <a:t> الشركة بيئة عمل مرنة وتدعم توازن الحياة الشخصية مع </a:t>
            </a:r>
            <a:endParaRPr sz="2400"/>
          </a:p>
          <a:p>
            <a:pPr indent="0" lvl="0" marL="0" rtl="1" algn="r">
              <a:lnSpc>
                <a:spcPct val="90000"/>
              </a:lnSpc>
              <a:spcBef>
                <a:spcPts val="1000"/>
              </a:spcBef>
              <a:spcAft>
                <a:spcPts val="0"/>
              </a:spcAft>
              <a:buClr>
                <a:schemeClr val="dk1"/>
              </a:buClr>
              <a:buSzPts val="2400"/>
              <a:buNone/>
            </a:pPr>
            <a:r>
              <a:rPr lang="ar-QA" sz="2400"/>
              <a:t>العمل، وهو أمر مهم في تعزيز مشاركة النساء.</a:t>
            </a:r>
            <a:endParaRPr/>
          </a:p>
          <a:p>
            <a:pPr indent="0" lvl="0" marL="0" rtl="0" algn="r">
              <a:lnSpc>
                <a:spcPct val="90000"/>
              </a:lnSpc>
              <a:spcBef>
                <a:spcPts val="1000"/>
              </a:spcBef>
              <a:spcAft>
                <a:spcPts val="0"/>
              </a:spcAft>
              <a:buClr>
                <a:schemeClr val="dk1"/>
              </a:buClr>
              <a:buSzPts val="3200"/>
              <a:buNone/>
            </a:pPr>
            <a:r>
              <a:t/>
            </a:r>
            <a:endParaRPr b="1"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2"/>
          <p:cNvPicPr preferRelativeResize="0"/>
          <p:nvPr/>
        </p:nvPicPr>
        <p:blipFill rotWithShape="1">
          <a:blip r:embed="rId3">
            <a:alphaModFix amt="50000"/>
          </a:blip>
          <a:srcRect b="0" l="0" r="0" t="0"/>
          <a:stretch/>
        </p:blipFill>
        <p:spPr>
          <a:xfrm>
            <a:off x="-1047044" y="632178"/>
            <a:ext cx="6858000" cy="6858000"/>
          </a:xfrm>
          <a:prstGeom prst="rect">
            <a:avLst/>
          </a:prstGeom>
          <a:noFill/>
          <a:ln>
            <a:noFill/>
          </a:ln>
        </p:spPr>
      </p:pic>
      <p:sp>
        <p:nvSpPr>
          <p:cNvPr id="195" name="Google Shape;195;p12"/>
          <p:cNvSpPr txBox="1"/>
          <p:nvPr>
            <p:ph type="title"/>
          </p:nvPr>
        </p:nvSpPr>
        <p:spPr>
          <a:xfrm>
            <a:off x="591432" y="212821"/>
            <a:ext cx="3932237" cy="16002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2400"/>
              <a:buFont typeface="Arial"/>
              <a:buNone/>
            </a:pPr>
            <a:r>
              <a:rPr b="1" i="0" lang="ar-QA" sz="2400" u="sng" strike="noStrike">
                <a:latin typeface="Arial"/>
                <a:ea typeface="Arial"/>
                <a:cs typeface="Arial"/>
                <a:sym typeface="Arial"/>
              </a:rPr>
              <a:t>القسم </a:t>
            </a:r>
            <a:r>
              <a:rPr b="1" lang="ar-QA" sz="2400" u="sng">
                <a:latin typeface="Arial"/>
                <a:ea typeface="Arial"/>
                <a:cs typeface="Arial"/>
                <a:sym typeface="Arial"/>
              </a:rPr>
              <a:t>الرابع</a:t>
            </a:r>
            <a:r>
              <a:rPr b="1" i="0" lang="ar-QA" sz="2400" u="sng" strike="noStrike">
                <a:latin typeface="Arial"/>
                <a:ea typeface="Arial"/>
                <a:cs typeface="Arial"/>
                <a:sym typeface="Arial"/>
              </a:rPr>
              <a:t>: مقدمة – التأثير الإيجابي من المنظمات</a:t>
            </a:r>
            <a:br>
              <a:rPr b="1" lang="ar-QA" sz="2400" u="sng"/>
            </a:br>
            <a:endParaRPr sz="2400"/>
          </a:p>
        </p:txBody>
      </p:sp>
      <p:sp>
        <p:nvSpPr>
          <p:cNvPr id="196" name="Google Shape;196;p12"/>
          <p:cNvSpPr txBox="1"/>
          <p:nvPr>
            <p:ph idx="1" type="body"/>
          </p:nvPr>
        </p:nvSpPr>
        <p:spPr>
          <a:xfrm>
            <a:off x="4164831" y="2161308"/>
            <a:ext cx="7706591" cy="4873625"/>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3200"/>
              <a:buNone/>
            </a:pPr>
            <a:r>
              <a:rPr b="1" lang="ar-QA" u="sng"/>
              <a:t>Unilever</a:t>
            </a:r>
            <a:endParaRPr b="1" u="sng"/>
          </a:p>
          <a:p>
            <a:pPr indent="0" lvl="0" marL="0" rtl="1" algn="r">
              <a:lnSpc>
                <a:spcPct val="90000"/>
              </a:lnSpc>
              <a:spcBef>
                <a:spcPts val="1000"/>
              </a:spcBef>
              <a:spcAft>
                <a:spcPts val="0"/>
              </a:spcAft>
              <a:buClr>
                <a:schemeClr val="dk1"/>
              </a:buClr>
              <a:buSzPts val="2200"/>
              <a:buNone/>
            </a:pPr>
            <a:r>
              <a:rPr lang="ar-QA" sz="2200"/>
              <a:t>تُعتبر شركة  Unilever من الشركات الرائدة في مجال دعم وتمكين المرأة. أطلقت الشركة مبادرة  “Unstereotype Alliance” بالشراكة مع الأمم المتحدة، والتي تهدف إلى كسر القوالب النمطية المتعلقة بالجنس في الإعلام والإعلانات. كما تلتزم     Unilever بتحقيق التكافؤ بين الجنسين في مناصب القيادة بحلول عام 2025.</a:t>
            </a:r>
            <a:endParaRPr/>
          </a:p>
          <a:p>
            <a:pPr indent="0" lvl="0" marL="0" rtl="0" algn="r">
              <a:lnSpc>
                <a:spcPct val="90000"/>
              </a:lnSpc>
              <a:spcBef>
                <a:spcPts val="1000"/>
              </a:spcBef>
              <a:spcAft>
                <a:spcPts val="0"/>
              </a:spcAft>
              <a:buClr>
                <a:schemeClr val="dk1"/>
              </a:buClr>
              <a:buSzPts val="3200"/>
              <a:buNone/>
            </a:pPr>
            <a:r>
              <a:t/>
            </a:r>
            <a:endParaRPr b="1" u="sng"/>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question mark 117153 - Free Download - silhouetteAC" id="201" name="Google Shape;201;p13"/>
          <p:cNvPicPr preferRelativeResize="0"/>
          <p:nvPr/>
        </p:nvPicPr>
        <p:blipFill rotWithShape="1">
          <a:blip r:embed="rId3">
            <a:alphaModFix amt="35000"/>
          </a:blip>
          <a:srcRect b="0" l="0" r="0" t="0"/>
          <a:stretch/>
        </p:blipFill>
        <p:spPr>
          <a:xfrm>
            <a:off x="3196070" y="636025"/>
            <a:ext cx="5251739" cy="5251739"/>
          </a:xfrm>
          <a:prstGeom prst="rect">
            <a:avLst/>
          </a:prstGeom>
          <a:noFill/>
          <a:ln>
            <a:noFill/>
          </a:ln>
        </p:spPr>
      </p:pic>
      <p:sp>
        <p:nvSpPr>
          <p:cNvPr id="202" name="Google Shape;202;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p>
            <a:pPr indent="0" lvl="0" marL="0" rtl="1" algn="l">
              <a:lnSpc>
                <a:spcPct val="90000"/>
              </a:lnSpc>
              <a:spcBef>
                <a:spcPts val="0"/>
              </a:spcBef>
              <a:spcAft>
                <a:spcPts val="0"/>
              </a:spcAft>
              <a:buClr>
                <a:srgbClr val="000000"/>
              </a:buClr>
              <a:buSzPts val="1800"/>
              <a:buFont typeface="Arial"/>
              <a:buNone/>
            </a:pPr>
            <a:r>
              <a:rPr b="1" i="0" lang="ar-QA" sz="1800" u="sng" strike="noStrike">
                <a:solidFill>
                  <a:srgbClr val="000000"/>
                </a:solidFill>
                <a:latin typeface="Arial"/>
                <a:ea typeface="Arial"/>
                <a:cs typeface="Arial"/>
                <a:sym typeface="Arial"/>
              </a:rPr>
              <a:t>القسم الخامس: مقدمة - أسئلة </a:t>
            </a:r>
            <a:r>
              <a:rPr b="1" lang="ar-QA" sz="1800" u="sng" strike="noStrike">
                <a:solidFill>
                  <a:srgbClr val="000000"/>
                </a:solidFill>
                <a:latin typeface="Arial"/>
                <a:ea typeface="Arial"/>
                <a:cs typeface="Arial"/>
                <a:sym typeface="Arial"/>
              </a:rPr>
              <a:t>إرشادية</a:t>
            </a:r>
            <a:br>
              <a:rPr b="0" lang="ar-QA" u="sng"/>
            </a:br>
            <a:br>
              <a:rPr lang="ar-QA" u="sng"/>
            </a:br>
            <a:endParaRPr u="sng"/>
          </a:p>
        </p:txBody>
      </p:sp>
      <p:sp>
        <p:nvSpPr>
          <p:cNvPr id="203" name="Google Shape;203;p13"/>
          <p:cNvSpPr txBox="1"/>
          <p:nvPr>
            <p:ph idx="1" type="body"/>
          </p:nvPr>
        </p:nvSpPr>
        <p:spPr>
          <a:xfrm>
            <a:off x="109775" y="1902375"/>
            <a:ext cx="11773200" cy="3417000"/>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AutoNum type="arabicPeriod"/>
            </a:pPr>
            <a:r>
              <a:rPr b="0" i="0" lang="ar-QA" sz="1800" u="none" cap="none" strike="noStrike">
                <a:solidFill>
                  <a:schemeClr val="dk1"/>
                </a:solidFill>
                <a:latin typeface="Arial"/>
                <a:ea typeface="Arial"/>
                <a:cs typeface="Arial"/>
                <a:sym typeface="Arial"/>
              </a:rPr>
              <a:t>كيف أثرت وفدكم بشكل إيجابي على هذه القضية؟</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AutoNum type="arabicPeriod"/>
            </a:pPr>
            <a:r>
              <a:rPr b="0" i="0" lang="ar-QA" sz="1800" u="none" cap="none" strike="noStrike">
                <a:solidFill>
                  <a:schemeClr val="dk1"/>
                </a:solidFill>
                <a:latin typeface="Arial"/>
                <a:ea typeface="Arial"/>
                <a:cs typeface="Arial"/>
                <a:sym typeface="Arial"/>
              </a:rPr>
              <a:t>لماذا من المهم التأثير بشكل إيجابي على هذه القضية؟</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AutoNum type="arabicPeriod"/>
            </a:pPr>
            <a:r>
              <a:rPr b="0" i="0" lang="ar-QA" sz="1800" u="none" cap="none" strike="noStrike">
                <a:solidFill>
                  <a:schemeClr val="dk1"/>
                </a:solidFill>
                <a:latin typeface="Arial"/>
                <a:ea typeface="Arial"/>
                <a:cs typeface="Arial"/>
                <a:sym typeface="Arial"/>
              </a:rPr>
              <a:t>ما هي الدول/المجموعات الأكثر تأثرًا بهذه القضية؟</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AutoNum type="arabicPeriod"/>
            </a:pPr>
            <a:r>
              <a:rPr b="0" i="0" lang="ar-QA" sz="1800" u="none" cap="none" strike="noStrike">
                <a:solidFill>
                  <a:schemeClr val="dk1"/>
                </a:solidFill>
                <a:latin typeface="Arial"/>
                <a:ea typeface="Arial"/>
                <a:cs typeface="Arial"/>
                <a:sym typeface="Arial"/>
              </a:rPr>
              <a:t>ما هي الدول/المجموعات التي ينبغي أن تقود الجهود لحل هذه القضية؟</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Arial"/>
              <a:buNone/>
            </a:pPr>
            <a:r>
              <a:rPr b="1" i="0" lang="ar-QA" sz="1800" u="sng" cap="none" strike="noStrike">
                <a:solidFill>
                  <a:schemeClr val="dk1"/>
                </a:solidFill>
                <a:latin typeface="Arial"/>
                <a:ea typeface="Arial"/>
                <a:cs typeface="Arial"/>
                <a:sym typeface="Arial"/>
              </a:rPr>
              <a:t>هذه الأسئلة يمكن أن تستخدم لفهم دور وفد أو مجموعة في دعم وحل القضايا المتعلقة بتكافؤ الفرص والقيادة، وتسليط الضوء على أهمية اتخاذ إجراءات إيجابية.</a:t>
            </a:r>
            <a:endParaRPr b="1" i="0" sz="1800" u="sng"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4"/>
          <p:cNvSpPr txBox="1"/>
          <p:nvPr>
            <p:ph type="title"/>
          </p:nvPr>
        </p:nvSpPr>
        <p:spPr>
          <a:xfrm>
            <a:off x="814034" y="-25753"/>
            <a:ext cx="3932237" cy="1600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0000"/>
              </a:buClr>
              <a:buSzPts val="2400"/>
              <a:buFont typeface="Arial"/>
              <a:buNone/>
            </a:pPr>
            <a:r>
              <a:rPr b="1" i="0" lang="ar-QA" sz="2400" u="sng" strike="noStrike">
                <a:solidFill>
                  <a:srgbClr val="000000"/>
                </a:solidFill>
                <a:latin typeface="Arial"/>
                <a:ea typeface="Arial"/>
                <a:cs typeface="Arial"/>
                <a:sym typeface="Arial"/>
              </a:rPr>
              <a:t>القسم الخامس: مقدمة – (فقرة ختامية)</a:t>
            </a:r>
            <a:br>
              <a:rPr lang="ar-QA" sz="2400" u="sng"/>
            </a:br>
            <a:endParaRPr sz="2400"/>
          </a:p>
        </p:txBody>
      </p:sp>
      <p:sp>
        <p:nvSpPr>
          <p:cNvPr id="209" name="Google Shape;209;p14"/>
          <p:cNvSpPr txBox="1"/>
          <p:nvPr>
            <p:ph idx="1" type="body"/>
          </p:nvPr>
        </p:nvSpPr>
        <p:spPr>
          <a:xfrm>
            <a:off x="2212622" y="1574447"/>
            <a:ext cx="9673344" cy="4873625"/>
          </a:xfrm>
          <a:prstGeom prst="rect">
            <a:avLst/>
          </a:prstGeom>
          <a:noFill/>
          <a:ln>
            <a:noFill/>
          </a:ln>
        </p:spPr>
        <p:txBody>
          <a:bodyPr anchorCtr="0" anchor="t" bIns="45700" lIns="91425" spcFirstLastPara="1" rIns="91425" wrap="square" tIns="45700">
            <a:normAutofit/>
          </a:bodyPr>
          <a:lstStyle/>
          <a:p>
            <a:pPr indent="0" lvl="0" marL="0" rtl="1" algn="r">
              <a:lnSpc>
                <a:spcPct val="90000"/>
              </a:lnSpc>
              <a:spcBef>
                <a:spcPts val="0"/>
              </a:spcBef>
              <a:spcAft>
                <a:spcPts val="0"/>
              </a:spcAft>
              <a:buClr>
                <a:schemeClr val="dk1"/>
              </a:buClr>
              <a:buSzPts val="2000"/>
              <a:buNone/>
            </a:pPr>
            <a:r>
              <a:rPr lang="ar-QA" sz="2000"/>
              <a:t>  إن حل قضية تمكين المرأة وتعزيز تكافؤ الفرص في القيادة ليس مجرد مطلب إنساني، بل هو ضرورة حيوية لتحقيق</a:t>
            </a:r>
            <a:endParaRPr/>
          </a:p>
          <a:p>
            <a:pPr indent="0" lvl="0" marL="0" rtl="1" algn="r">
              <a:lnSpc>
                <a:spcPct val="90000"/>
              </a:lnSpc>
              <a:spcBef>
                <a:spcPts val="1000"/>
              </a:spcBef>
              <a:spcAft>
                <a:spcPts val="0"/>
              </a:spcAft>
              <a:buClr>
                <a:schemeClr val="dk1"/>
              </a:buClr>
              <a:buSzPts val="2000"/>
              <a:buNone/>
            </a:pPr>
            <a:r>
              <a:rPr lang="ar-QA" sz="2000"/>
              <a:t> التنمية المستدامة والازدهار للمجتمعات بأسرها. عندما تتاح للنساء الفرصة للمشاركة الفعالة في اتخاذ القرار، فإنهن</a:t>
            </a:r>
            <a:endParaRPr/>
          </a:p>
          <a:p>
            <a:pPr indent="0" lvl="0" marL="0" rtl="1" algn="r">
              <a:lnSpc>
                <a:spcPct val="90000"/>
              </a:lnSpc>
              <a:spcBef>
                <a:spcPts val="1000"/>
              </a:spcBef>
              <a:spcAft>
                <a:spcPts val="0"/>
              </a:spcAft>
              <a:buClr>
                <a:schemeClr val="dk1"/>
              </a:buClr>
              <a:buSzPts val="2000"/>
              <a:buNone/>
            </a:pPr>
            <a:r>
              <a:rPr lang="ar-QA" sz="2000"/>
              <a:t> يساهمن في خلق بيئات عمل أكثر ابتكارًا وتنوعًا، مما يؤدي إلى تحقيق نتائج اقتصادية أفضل. تشير الدراسات إلى أن</a:t>
            </a:r>
            <a:endParaRPr/>
          </a:p>
          <a:p>
            <a:pPr indent="0" lvl="0" marL="0" rtl="1" algn="r">
              <a:lnSpc>
                <a:spcPct val="90000"/>
              </a:lnSpc>
              <a:spcBef>
                <a:spcPts val="1000"/>
              </a:spcBef>
              <a:spcAft>
                <a:spcPts val="0"/>
              </a:spcAft>
              <a:buClr>
                <a:schemeClr val="dk1"/>
              </a:buClr>
              <a:buSzPts val="2000"/>
              <a:buNone/>
            </a:pPr>
            <a:r>
              <a:rPr lang="ar-QA" sz="2000"/>
              <a:t> الشركات التي تضم نساء في مناصب قيادية تحقق أرباحًا أعلى وتستقطب المواهب بشكل أكبر، مما ينعكس إيجابًا على</a:t>
            </a:r>
            <a:endParaRPr/>
          </a:p>
          <a:p>
            <a:pPr indent="0" lvl="0" marL="0" rtl="1" algn="r">
              <a:lnSpc>
                <a:spcPct val="90000"/>
              </a:lnSpc>
              <a:spcBef>
                <a:spcPts val="1000"/>
              </a:spcBef>
              <a:spcAft>
                <a:spcPts val="0"/>
              </a:spcAft>
              <a:buClr>
                <a:schemeClr val="dk1"/>
              </a:buClr>
              <a:buSzPts val="2000"/>
              <a:buNone/>
            </a:pPr>
            <a:r>
              <a:rPr lang="ar-QA" sz="2000"/>
              <a:t> أداء المنظمة ككل. بالإضافة إلى ذلك، فإن تعزيز دور المرأة في القيادة يعزز من حقوق الإنسان ويساهم في تحقيق</a:t>
            </a:r>
            <a:endParaRPr/>
          </a:p>
          <a:p>
            <a:pPr indent="0" lvl="0" marL="0" rtl="1" algn="r">
              <a:lnSpc>
                <a:spcPct val="90000"/>
              </a:lnSpc>
              <a:spcBef>
                <a:spcPts val="1000"/>
              </a:spcBef>
              <a:spcAft>
                <a:spcPts val="0"/>
              </a:spcAft>
              <a:buClr>
                <a:schemeClr val="dk1"/>
              </a:buClr>
              <a:buSzPts val="2000"/>
              <a:buNone/>
            </a:pPr>
            <a:r>
              <a:rPr lang="ar-QA" sz="2000"/>
              <a:t> العدالة الاجتماعية، مما يؤدي إلى مجتمعات أكثر توازنًا واستقرارًا. إذا أردنا بناء عالم أفضل للأجيال القادمة، يتوجب</a:t>
            </a:r>
            <a:endParaRPr/>
          </a:p>
          <a:p>
            <a:pPr indent="0" lvl="0" marL="0" rtl="1" algn="r">
              <a:lnSpc>
                <a:spcPct val="90000"/>
              </a:lnSpc>
              <a:spcBef>
                <a:spcPts val="1000"/>
              </a:spcBef>
              <a:spcAft>
                <a:spcPts val="0"/>
              </a:spcAft>
              <a:buClr>
                <a:schemeClr val="dk1"/>
              </a:buClr>
              <a:buSzPts val="2000"/>
              <a:buNone/>
            </a:pPr>
            <a:r>
              <a:rPr lang="ar-QA" sz="2000"/>
              <a:t> علينا العمل معًا لحل هذه القضية الملحة، لنضمن أن جميع الأصوات مسموعة وأن جميع الأفراد لديهم الفرصة </a:t>
            </a:r>
            <a:endParaRPr sz="2000"/>
          </a:p>
          <a:p>
            <a:pPr indent="0" lvl="0" marL="0" rtl="1" algn="r">
              <a:lnSpc>
                <a:spcPct val="90000"/>
              </a:lnSpc>
              <a:spcBef>
                <a:spcPts val="1000"/>
              </a:spcBef>
              <a:spcAft>
                <a:spcPts val="0"/>
              </a:spcAft>
              <a:buClr>
                <a:schemeClr val="dk1"/>
              </a:buClr>
              <a:buSzPts val="2000"/>
              <a:buNone/>
            </a:pPr>
            <a:r>
              <a:rPr lang="ar-QA" sz="2000"/>
              <a:t>لتحقيق إمكانياتهم الكاملة.</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5"/>
          <p:cNvSpPr txBox="1"/>
          <p:nvPr>
            <p:ph type="title"/>
          </p:nvPr>
        </p:nvSpPr>
        <p:spPr>
          <a:xfrm>
            <a:off x="3002844" y="-564444"/>
            <a:ext cx="6965244" cy="1600200"/>
          </a:xfrm>
          <a:prstGeom prst="rect">
            <a:avLst/>
          </a:prstGeom>
          <a:noFill/>
          <a:ln>
            <a:noFill/>
          </a:ln>
        </p:spPr>
        <p:txBody>
          <a:bodyPr anchorCtr="0" anchor="b" bIns="45700" lIns="91425" spcFirstLastPara="1" rIns="91425" wrap="square" tIns="45700">
            <a:normAutofit/>
          </a:bodyPr>
          <a:lstStyle/>
          <a:p>
            <a:pPr indent="0" lvl="0" marL="0" rtl="1" algn="l">
              <a:lnSpc>
                <a:spcPct val="90000"/>
              </a:lnSpc>
              <a:spcBef>
                <a:spcPts val="0"/>
              </a:spcBef>
              <a:spcAft>
                <a:spcPts val="0"/>
              </a:spcAft>
              <a:buClr>
                <a:srgbClr val="000000"/>
              </a:buClr>
              <a:buSzPts val="2400"/>
              <a:buFont typeface="Arial"/>
              <a:buNone/>
            </a:pPr>
            <a:r>
              <a:rPr b="1" i="0" lang="ar-QA" sz="2400" u="sng" strike="noStrike">
                <a:solidFill>
                  <a:srgbClr val="000000"/>
                </a:solidFill>
                <a:latin typeface="Arial"/>
                <a:ea typeface="Arial"/>
                <a:cs typeface="Arial"/>
                <a:sym typeface="Arial"/>
              </a:rPr>
              <a:t>القسم الأول: الأمم المتحدة – الجدول الزمني للأحداث</a:t>
            </a:r>
            <a:br>
              <a:rPr b="0" lang="ar-QA" sz="2400" u="sng"/>
            </a:br>
            <a:br>
              <a:rPr lang="ar-QA" sz="2400" u="sng"/>
            </a:br>
            <a:endParaRPr sz="2400" u="sng"/>
          </a:p>
        </p:txBody>
      </p:sp>
      <p:graphicFrame>
        <p:nvGraphicFramePr>
          <p:cNvPr id="215" name="Google Shape;215;p15"/>
          <p:cNvGraphicFramePr/>
          <p:nvPr/>
        </p:nvGraphicFramePr>
        <p:xfrm>
          <a:off x="158045" y="380440"/>
          <a:ext cx="3000000" cy="3000000"/>
        </p:xfrm>
        <a:graphic>
          <a:graphicData uri="http://schemas.openxmlformats.org/drawingml/2006/table">
            <a:tbl>
              <a:tblPr bandRow="1" firstRow="1">
                <a:noFill/>
                <a:tableStyleId>{3310586A-4ACA-45E0-9486-68AD03518C43}</a:tableStyleId>
              </a:tblPr>
              <a:tblGrid>
                <a:gridCol w="3898425"/>
                <a:gridCol w="3898425"/>
                <a:gridCol w="3898425"/>
              </a:tblGrid>
              <a:tr h="474100">
                <a:tc>
                  <a:txBody>
                    <a:bodyPr/>
                    <a:lstStyle/>
                    <a:p>
                      <a:pPr indent="0" lvl="0" marL="0" marR="0" rtl="0" algn="ctr">
                        <a:spcBef>
                          <a:spcPts val="0"/>
                        </a:spcBef>
                        <a:spcAft>
                          <a:spcPts val="0"/>
                        </a:spcAft>
                        <a:buNone/>
                      </a:pPr>
                      <a:r>
                        <a:rPr b="1" lang="ar-QA" sz="2000" u="none" cap="none" strike="noStrike"/>
                        <a:t>المشاركة الأممية، القرارات ذات الصلة</a:t>
                      </a:r>
                      <a:endParaRPr sz="2000" u="none" cap="none" strike="noStrike"/>
                    </a:p>
                  </a:txBody>
                  <a:tcPr marT="45725" marB="45725" marR="91450" marL="91450" anchor="ctr"/>
                </a:tc>
                <a:tc>
                  <a:txBody>
                    <a:bodyPr/>
                    <a:lstStyle/>
                    <a:p>
                      <a:pPr indent="0" lvl="0" marL="0" marR="0" rtl="0" algn="ctr">
                        <a:spcBef>
                          <a:spcPts val="0"/>
                        </a:spcBef>
                        <a:spcAft>
                          <a:spcPts val="0"/>
                        </a:spcAft>
                        <a:buNone/>
                      </a:pPr>
                      <a:r>
                        <a:rPr b="1" lang="ar-QA" sz="2000" u="none" cap="none" strike="noStrike"/>
                        <a:t>الحدث التاريخي</a:t>
                      </a:r>
                      <a:endParaRPr sz="2000" u="none" cap="none" strike="noStrike"/>
                    </a:p>
                  </a:txBody>
                  <a:tcPr marT="45725" marB="45725" marR="91450" marL="91450" anchor="ctr"/>
                </a:tc>
                <a:tc>
                  <a:txBody>
                    <a:bodyPr/>
                    <a:lstStyle/>
                    <a:p>
                      <a:pPr indent="0" lvl="0" marL="0" marR="0" rtl="0" algn="ctr">
                        <a:spcBef>
                          <a:spcPts val="0"/>
                        </a:spcBef>
                        <a:spcAft>
                          <a:spcPts val="0"/>
                        </a:spcAft>
                        <a:buNone/>
                      </a:pPr>
                      <a:r>
                        <a:rPr b="1" lang="ar-QA" sz="2000" u="none" cap="none" strike="noStrike"/>
                        <a:t>التاريخ</a:t>
                      </a:r>
                      <a:endParaRPr sz="2000" u="none" cap="none" strike="noStrike"/>
                    </a:p>
                  </a:txBody>
                  <a:tcPr marT="45725" marB="45725" marR="91450" marL="91450" anchor="ctr"/>
                </a:tc>
              </a:tr>
              <a:tr h="1136350">
                <a:tc>
                  <a:txBody>
                    <a:bodyPr/>
                    <a:lstStyle/>
                    <a:p>
                      <a:pPr indent="0" lvl="0" marL="0" marR="0" rtl="1" algn="r">
                        <a:spcBef>
                          <a:spcPts val="0"/>
                        </a:spcBef>
                        <a:spcAft>
                          <a:spcPts val="0"/>
                        </a:spcAft>
                        <a:buNone/>
                      </a:pPr>
                      <a:r>
                        <a:rPr b="1" lang="ar-QA" sz="2000" u="none" cap="none" strike="noStrike"/>
                        <a:t>اتفاقية القضاء على جميع أشكال التمييز ضد المرأة</a:t>
                      </a:r>
                      <a:r>
                        <a:rPr lang="ar-QA" sz="2000" u="none" cap="none" strike="noStrike"/>
                        <a:t>، 18 ديسمبر 1979             (A/RES/34/180)</a:t>
                      </a:r>
                      <a:r>
                        <a:rPr lang="ar-QA" sz="2000" u="sng" cap="none" strike="noStrike">
                          <a:solidFill>
                            <a:schemeClr val="hlink"/>
                          </a:solidFill>
                          <a:hlinkClick r:id="rId3"/>
                        </a:rPr>
                        <a:t>رابط الاتفاقية</a:t>
                      </a:r>
                      <a:endParaRPr sz="2000" u="none" cap="none" strike="noStrike"/>
                    </a:p>
                  </a:txBody>
                  <a:tcPr marT="45725" marB="45725" marR="91450" marL="91450" anchor="ctr"/>
                </a:tc>
                <a:tc>
                  <a:txBody>
                    <a:bodyPr/>
                    <a:lstStyle/>
                    <a:p>
                      <a:pPr indent="0" lvl="0" marL="0" marR="0" rtl="1" algn="r">
                        <a:spcBef>
                          <a:spcPts val="0"/>
                        </a:spcBef>
                        <a:spcAft>
                          <a:spcPts val="0"/>
                        </a:spcAft>
                        <a:buNone/>
                      </a:pPr>
                      <a:r>
                        <a:rPr b="1" lang="ar-QA" sz="1800" u="none" cap="none" strike="noStrike"/>
                        <a:t>اتفاقية القضاء على جميع أشكال التمييز ضد المرأة (CEDAW)</a:t>
                      </a:r>
                      <a:r>
                        <a:rPr lang="ar-QA" sz="1800" u="none" cap="none" strike="noStrike"/>
                        <a:t>: تم اعتماد هذه الاتفاقية من قبل الجمعية العامة للأمم المتحدة لتعزيز حقوق المرأة وتقديم إطار قانوني لحمايتها.</a:t>
                      </a:r>
                      <a:endParaRPr/>
                    </a:p>
                  </a:txBody>
                  <a:tcPr marT="45725" marB="45725" marR="91450" marL="91450" anchor="ctr"/>
                </a:tc>
                <a:tc>
                  <a:txBody>
                    <a:bodyPr/>
                    <a:lstStyle/>
                    <a:p>
                      <a:pPr indent="0" lvl="0" marL="0" marR="0" rtl="0" algn="ctr">
                        <a:spcBef>
                          <a:spcPts val="0"/>
                        </a:spcBef>
                        <a:spcAft>
                          <a:spcPts val="0"/>
                        </a:spcAft>
                        <a:buNone/>
                      </a:pPr>
                      <a:r>
                        <a:rPr b="1" lang="ar-QA" sz="2400" u="none" cap="none" strike="noStrike"/>
                        <a:t>1979</a:t>
                      </a:r>
                      <a:endParaRPr b="1" sz="1800" u="none" cap="none" strike="noStrike"/>
                    </a:p>
                  </a:txBody>
                  <a:tcPr marT="45725" marB="45725" marR="91450" marL="91450" anchor="ctr"/>
                </a:tc>
              </a:tr>
              <a:tr h="1136350">
                <a:tc>
                  <a:txBody>
                    <a:bodyPr/>
                    <a:lstStyle/>
                    <a:p>
                      <a:pPr indent="0" lvl="0" marL="0" marR="0" rtl="1" algn="r">
                        <a:spcBef>
                          <a:spcPts val="0"/>
                        </a:spcBef>
                        <a:spcAft>
                          <a:spcPts val="0"/>
                        </a:spcAft>
                        <a:buNone/>
                      </a:pPr>
                      <a:r>
                        <a:rPr b="1" lang="ar-QA" sz="2000" u="none" cap="none" strike="noStrike"/>
                        <a:t>برنامج عمل بكين</a:t>
                      </a:r>
                      <a:r>
                        <a:rPr lang="ar-QA" sz="2000" u="none" cap="none" strike="noStrike"/>
                        <a:t>، 15 سبتمبر 1995 </a:t>
                      </a:r>
                      <a:r>
                        <a:rPr lang="ar-QA" sz="2000" u="sng" cap="none" strike="noStrike">
                          <a:solidFill>
                            <a:schemeClr val="hlink"/>
                          </a:solidFill>
                          <a:hlinkClick r:id="rId4"/>
                        </a:rPr>
                        <a:t>رابط المؤتمر</a:t>
                      </a:r>
                      <a:endParaRPr sz="2000" u="none" cap="none" strike="noStrike"/>
                    </a:p>
                  </a:txBody>
                  <a:tcPr marT="45725" marB="45725" marR="91450" marL="91450" anchor="ctr"/>
                </a:tc>
                <a:tc>
                  <a:txBody>
                    <a:bodyPr/>
                    <a:lstStyle/>
                    <a:p>
                      <a:pPr indent="0" lvl="0" marL="0" marR="0" rtl="1" algn="r">
                        <a:spcBef>
                          <a:spcPts val="0"/>
                        </a:spcBef>
                        <a:spcAft>
                          <a:spcPts val="0"/>
                        </a:spcAft>
                        <a:buNone/>
                      </a:pPr>
                      <a:r>
                        <a:rPr b="1" lang="ar-QA" sz="1800" u="none" cap="none" strike="noStrike"/>
                        <a:t>مؤتمر بكين</a:t>
                      </a:r>
                      <a:r>
                        <a:rPr lang="ar-QA" sz="1800" u="none" cap="none" strike="noStrike"/>
                        <a:t>: انعقد المؤتمر العالمي الرابع للمرأة في بكين، حيث تم اعتماد "برنامج عمل بكين" الذي يحدد الخطوات اللازمة لتحقيق المساواة بين الجنسين.</a:t>
                      </a:r>
                      <a:endParaRPr/>
                    </a:p>
                  </a:txBody>
                  <a:tcPr marT="45725" marB="45725" marR="91450" marL="91450" anchor="ctr"/>
                </a:tc>
                <a:tc>
                  <a:txBody>
                    <a:bodyPr/>
                    <a:lstStyle/>
                    <a:p>
                      <a:pPr indent="0" lvl="0" marL="0" marR="0" rtl="0" algn="ctr">
                        <a:spcBef>
                          <a:spcPts val="0"/>
                        </a:spcBef>
                        <a:spcAft>
                          <a:spcPts val="0"/>
                        </a:spcAft>
                        <a:buNone/>
                      </a:pPr>
                      <a:r>
                        <a:rPr b="1" lang="ar-QA" sz="2400" u="none" cap="none" strike="noStrike"/>
                        <a:t>1995</a:t>
                      </a:r>
                      <a:endParaRPr b="1" sz="2400" u="none" cap="none" strike="noStrike"/>
                    </a:p>
                  </a:txBody>
                  <a:tcPr marT="45725" marB="45725" marR="91450" marL="91450" anchor="ctr"/>
                </a:tc>
              </a:tr>
              <a:tr h="874100">
                <a:tc>
                  <a:txBody>
                    <a:bodyPr/>
                    <a:lstStyle/>
                    <a:p>
                      <a:pPr indent="0" lvl="0" marL="0" marR="0" rtl="1" algn="r">
                        <a:spcBef>
                          <a:spcPts val="0"/>
                        </a:spcBef>
                        <a:spcAft>
                          <a:spcPts val="0"/>
                        </a:spcAft>
                        <a:buNone/>
                      </a:pPr>
                      <a:r>
                        <a:rPr b="1" lang="ar-QA" sz="2000" u="none" cap="none" strike="noStrike"/>
                        <a:t>قرار مجلس الأمن 1325</a:t>
                      </a:r>
                      <a:r>
                        <a:rPr lang="ar-QA" sz="2000" u="none" cap="none" strike="noStrike"/>
                        <a:t>، 31 أكتوبر 2000   (S/RES/1325)</a:t>
                      </a:r>
                      <a:r>
                        <a:rPr lang="ar-QA" sz="2000" u="sng" cap="none" strike="noStrike">
                          <a:solidFill>
                            <a:schemeClr val="hlink"/>
                          </a:solidFill>
                          <a:hlinkClick r:id="rId5"/>
                        </a:rPr>
                        <a:t>رابط القرار</a:t>
                      </a:r>
                      <a:endParaRPr sz="2000" u="none" cap="none" strike="noStrike"/>
                    </a:p>
                  </a:txBody>
                  <a:tcPr marT="45725" marB="45725" marR="91450" marL="91450" anchor="ctr"/>
                </a:tc>
                <a:tc>
                  <a:txBody>
                    <a:bodyPr/>
                    <a:lstStyle/>
                    <a:p>
                      <a:pPr indent="0" lvl="0" marL="0" marR="0" rtl="1" algn="r">
                        <a:spcBef>
                          <a:spcPts val="0"/>
                        </a:spcBef>
                        <a:spcAft>
                          <a:spcPts val="0"/>
                        </a:spcAft>
                        <a:buNone/>
                      </a:pPr>
                      <a:r>
                        <a:rPr b="1" lang="ar-QA" sz="1800" u="none" cap="none" strike="noStrike"/>
                        <a:t>قرار مجلس الأمن 1325</a:t>
                      </a:r>
                      <a:r>
                        <a:rPr lang="ar-QA" sz="1800" u="none" cap="none" strike="noStrike"/>
                        <a:t>: أكد هذا القرار على أهمية مشاركة النساء في جميع جهود السلام والأمن، مما يعزز دور المرأة في القيادة.</a:t>
                      </a:r>
                      <a:endParaRPr/>
                    </a:p>
                  </a:txBody>
                  <a:tcPr marT="45725" marB="45725" marR="91450" marL="91450" anchor="ctr"/>
                </a:tc>
                <a:tc>
                  <a:txBody>
                    <a:bodyPr/>
                    <a:lstStyle/>
                    <a:p>
                      <a:pPr indent="0" lvl="0" marL="0" marR="0" rtl="0" algn="ctr">
                        <a:spcBef>
                          <a:spcPts val="0"/>
                        </a:spcBef>
                        <a:spcAft>
                          <a:spcPts val="0"/>
                        </a:spcAft>
                        <a:buNone/>
                      </a:pPr>
                      <a:r>
                        <a:rPr b="1" lang="ar-QA" sz="2400" u="none" cap="none" strike="noStrike"/>
                        <a:t>2000</a:t>
                      </a:r>
                      <a:r>
                        <a:rPr b="1" lang="ar-QA" sz="1800" u="none" cap="none" strike="noStrike"/>
                        <a:t> </a:t>
                      </a:r>
                      <a:endParaRPr b="1" sz="1800" u="none" cap="none" strike="noStrike"/>
                    </a:p>
                  </a:txBody>
                  <a:tcPr marT="45725" marB="45725" marR="91450" marL="91450" anchor="ctr"/>
                </a:tc>
              </a:tr>
              <a:tr h="1398575">
                <a:tc>
                  <a:txBody>
                    <a:bodyPr/>
                    <a:lstStyle/>
                    <a:p>
                      <a:pPr indent="0" lvl="0" marL="0" marR="0" rtl="1" algn="r">
                        <a:spcBef>
                          <a:spcPts val="0"/>
                        </a:spcBef>
                        <a:spcAft>
                          <a:spcPts val="0"/>
                        </a:spcAft>
                        <a:buNone/>
                      </a:pPr>
                      <a:r>
                        <a:rPr b="1" lang="ar-QA" sz="2000" u="none" cap="none" strike="noStrike"/>
                        <a:t>أهداف التنمية المستدامة</a:t>
                      </a:r>
                      <a:r>
                        <a:rPr lang="ar-QA" sz="2000" u="none" cap="none" strike="noStrike"/>
                        <a:t>، 25 سبتمبر 2015 </a:t>
                      </a:r>
                      <a:r>
                        <a:rPr lang="ar-QA" sz="2000" u="sng" cap="none" strike="noStrike">
                          <a:solidFill>
                            <a:schemeClr val="hlink"/>
                          </a:solidFill>
                          <a:hlinkClick r:id="rId6"/>
                        </a:rPr>
                        <a:t>رابط الأهداف</a:t>
                      </a:r>
                      <a:endParaRPr sz="2000" u="none" cap="none" strike="noStrike"/>
                    </a:p>
                  </a:txBody>
                  <a:tcPr marT="45725" marB="45725" marR="91450" marL="91450" anchor="ctr"/>
                </a:tc>
                <a:tc>
                  <a:txBody>
                    <a:bodyPr/>
                    <a:lstStyle/>
                    <a:p>
                      <a:pPr indent="0" lvl="0" marL="0" marR="0" rtl="1" algn="r">
                        <a:spcBef>
                          <a:spcPts val="0"/>
                        </a:spcBef>
                        <a:spcAft>
                          <a:spcPts val="0"/>
                        </a:spcAft>
                        <a:buNone/>
                      </a:pPr>
                      <a:r>
                        <a:rPr b="1" lang="ar-QA" sz="1800" u="none" cap="none" strike="noStrike"/>
                        <a:t>أهداف التنمية المستدامة : (SDGs) </a:t>
                      </a:r>
                      <a:r>
                        <a:rPr lang="ar-QA" sz="1800" u="none" cap="none" strike="noStrike"/>
                        <a:t>تم اعتماد 17 هدفًا من قبل الدول الأعضاء في الأمم المتحدة، بما في ذلك الهدف الخامس الذي يركز على تحقيق المساواة بين الجنسين وتمكين النساء.</a:t>
                      </a:r>
                      <a:endParaRPr/>
                    </a:p>
                  </a:txBody>
                  <a:tcPr marT="45725" marB="45725" marR="91450" marL="91450" anchor="ctr"/>
                </a:tc>
                <a:tc>
                  <a:txBody>
                    <a:bodyPr/>
                    <a:lstStyle/>
                    <a:p>
                      <a:pPr indent="0" lvl="0" marL="0" marR="0" rtl="0" algn="ctr">
                        <a:spcBef>
                          <a:spcPts val="0"/>
                        </a:spcBef>
                        <a:spcAft>
                          <a:spcPts val="0"/>
                        </a:spcAft>
                        <a:buNone/>
                      </a:pPr>
                      <a:r>
                        <a:rPr b="1" lang="ar-QA" sz="2400" u="none" cap="none" strike="noStrike"/>
                        <a:t>2015</a:t>
                      </a:r>
                      <a:endParaRPr b="1" sz="1800" u="none" cap="none" strike="noStrike"/>
                    </a:p>
                  </a:txBody>
                  <a:tcPr marT="45725" marB="45725" marR="91450" marL="91450" anchor="ctr"/>
                </a:tc>
              </a:tr>
              <a:tr h="1136350">
                <a:tc>
                  <a:txBody>
                    <a:bodyPr/>
                    <a:lstStyle/>
                    <a:p>
                      <a:pPr indent="0" lvl="0" marL="0" marR="0" rtl="0" algn="r">
                        <a:spcBef>
                          <a:spcPts val="0"/>
                        </a:spcBef>
                        <a:spcAft>
                          <a:spcPts val="0"/>
                        </a:spcAft>
                        <a:buNone/>
                      </a:pPr>
                      <a:r>
                        <a:rPr b="1" lang="ar-QA" sz="2000" u="none" cap="none" strike="noStrike"/>
                        <a:t>التقرير العالمي حول الفجوة بين الجنسين</a:t>
                      </a:r>
                      <a:r>
                        <a:rPr lang="ar-QA" sz="2000" u="none" cap="none" strike="noStrike"/>
                        <a:t>، 2021 رابط التقرير</a:t>
                      </a:r>
                      <a:endParaRPr/>
                    </a:p>
                  </a:txBody>
                  <a:tcPr marT="45725" marB="45725" marR="91450" marL="91450" anchor="ctr"/>
                </a:tc>
                <a:tc>
                  <a:txBody>
                    <a:bodyPr/>
                    <a:lstStyle/>
                    <a:p>
                      <a:pPr indent="0" lvl="0" marL="0" marR="0" rtl="1" algn="r">
                        <a:spcBef>
                          <a:spcPts val="0"/>
                        </a:spcBef>
                        <a:spcAft>
                          <a:spcPts val="0"/>
                        </a:spcAft>
                        <a:buNone/>
                      </a:pPr>
                      <a:r>
                        <a:rPr b="1" lang="ar-QA" sz="1800" u="none" cap="none" strike="noStrike"/>
                        <a:t>التقرير العالمي حول الفجوة بين الجنسين</a:t>
                      </a:r>
                      <a:r>
                        <a:rPr lang="ar-QA" sz="1800" u="none" cap="none" strike="noStrike"/>
                        <a:t>: أصدر المنتدى الاقتصادي العالمي هذا التقرير الذي يسلط الضوء على تقدم النساء في مجالات العمل والقيادة، ويشير إلى الفجوات القائمة.</a:t>
                      </a:r>
                      <a:endParaRPr/>
                    </a:p>
                  </a:txBody>
                  <a:tcPr marT="45725" marB="45725" marR="91450" marL="91450" anchor="ctr"/>
                </a:tc>
                <a:tc>
                  <a:txBody>
                    <a:bodyPr/>
                    <a:lstStyle/>
                    <a:p>
                      <a:pPr indent="0" lvl="0" marL="0" marR="0" rtl="0" algn="ctr">
                        <a:spcBef>
                          <a:spcPts val="0"/>
                        </a:spcBef>
                        <a:spcAft>
                          <a:spcPts val="0"/>
                        </a:spcAft>
                        <a:buNone/>
                      </a:pPr>
                      <a:r>
                        <a:rPr b="1" lang="ar-QA" sz="2400" u="none" cap="none" strike="noStrike"/>
                        <a:t>2021</a:t>
                      </a:r>
                      <a:endParaRPr b="1" sz="2400" u="none" cap="none" strike="noStrike"/>
                    </a:p>
                  </a:txBody>
                  <a:tcPr marT="45725" marB="45725" marR="91450" marL="91450"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question mark 117153 - Free Download - silhouetteAC" id="220" name="Google Shape;220;p16"/>
          <p:cNvPicPr preferRelativeResize="0"/>
          <p:nvPr/>
        </p:nvPicPr>
        <p:blipFill rotWithShape="1">
          <a:blip r:embed="rId3">
            <a:alphaModFix amt="35000"/>
          </a:blip>
          <a:srcRect b="0" l="0" r="0" t="0"/>
          <a:stretch/>
        </p:blipFill>
        <p:spPr>
          <a:xfrm>
            <a:off x="3196070" y="636025"/>
            <a:ext cx="5251739" cy="5251739"/>
          </a:xfrm>
          <a:prstGeom prst="rect">
            <a:avLst/>
          </a:prstGeom>
          <a:noFill/>
          <a:ln>
            <a:noFill/>
          </a:ln>
        </p:spPr>
      </p:pic>
      <p:sp>
        <p:nvSpPr>
          <p:cNvPr id="221" name="Google Shape;221;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p>
            <a:pPr indent="0" lvl="0" marL="0" rtl="1" algn="l">
              <a:lnSpc>
                <a:spcPct val="90000"/>
              </a:lnSpc>
              <a:spcBef>
                <a:spcPts val="0"/>
              </a:spcBef>
              <a:spcAft>
                <a:spcPts val="0"/>
              </a:spcAft>
              <a:buClr>
                <a:srgbClr val="000000"/>
              </a:buClr>
              <a:buSzPts val="1800"/>
              <a:buFont typeface="Arial"/>
              <a:buNone/>
            </a:pPr>
            <a:r>
              <a:rPr b="1" i="0" lang="ar-QA" sz="1800" u="sng" strike="noStrike">
                <a:solidFill>
                  <a:srgbClr val="000000"/>
                </a:solidFill>
                <a:latin typeface="Arial"/>
                <a:ea typeface="Arial"/>
                <a:cs typeface="Arial"/>
                <a:sym typeface="Arial"/>
              </a:rPr>
              <a:t>القسم الثاني: الأمم المتحدة - أسئلة </a:t>
            </a:r>
            <a:r>
              <a:rPr b="1" lang="ar-QA" sz="1800" u="sng" strike="noStrike">
                <a:solidFill>
                  <a:srgbClr val="000000"/>
                </a:solidFill>
                <a:latin typeface="Arial"/>
                <a:ea typeface="Arial"/>
                <a:cs typeface="Arial"/>
                <a:sym typeface="Arial"/>
              </a:rPr>
              <a:t>إرشادية</a:t>
            </a:r>
            <a:br>
              <a:rPr b="0" lang="ar-QA" u="sng"/>
            </a:br>
            <a:br>
              <a:rPr lang="ar-QA" u="sng"/>
            </a:br>
            <a:endParaRPr u="sng"/>
          </a:p>
        </p:txBody>
      </p:sp>
      <p:sp>
        <p:nvSpPr>
          <p:cNvPr id="222" name="Google Shape;222;p16"/>
          <p:cNvSpPr txBox="1"/>
          <p:nvPr>
            <p:ph idx="1" type="body"/>
          </p:nvPr>
        </p:nvSpPr>
        <p:spPr>
          <a:xfrm>
            <a:off x="2657018" y="1968859"/>
            <a:ext cx="9534982" cy="2585323"/>
          </a:xfrm>
          <a:prstGeom prst="rect">
            <a:avLst/>
          </a:prstGeom>
          <a:noFill/>
          <a:ln>
            <a:noFill/>
          </a:ln>
        </p:spPr>
        <p:txBody>
          <a:bodyPr anchorCtr="0" anchor="ctr" bIns="45700" lIns="91425" spcFirstLastPara="1" rIns="91425" wrap="square" tIns="45700">
            <a:spAutoFit/>
          </a:bodyPr>
          <a:lstStyle/>
          <a:p>
            <a:pPr indent="-114300" lvl="0" marL="0" marR="0" rtl="1" algn="r">
              <a:lnSpc>
                <a:spcPct val="100000"/>
              </a:lnSpc>
              <a:spcBef>
                <a:spcPts val="0"/>
              </a:spcBef>
              <a:spcAft>
                <a:spcPts val="0"/>
              </a:spcAft>
              <a:buClr>
                <a:schemeClr val="dk1"/>
              </a:buClr>
              <a:buSzPts val="1800"/>
              <a:buFont typeface="Arial"/>
              <a:buChar char="•"/>
            </a:pPr>
            <a:r>
              <a:rPr i="0" lang="ar-QA" sz="1800" u="none" cap="none" strike="noStrike">
                <a:solidFill>
                  <a:schemeClr val="dk1"/>
                </a:solidFill>
                <a:latin typeface="Arial"/>
                <a:ea typeface="Arial"/>
                <a:cs typeface="Arial"/>
                <a:sym typeface="Arial"/>
              </a:rPr>
              <a:t>ما هي القرارات التي صدقت عليها دولتك؟</a:t>
            </a:r>
            <a:endParaRPr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i="0"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Char char="•"/>
            </a:pPr>
            <a:r>
              <a:rPr i="0" lang="ar-QA" sz="1800" u="none" cap="none" strike="noStrike">
                <a:solidFill>
                  <a:schemeClr val="dk1"/>
                </a:solidFill>
                <a:latin typeface="Arial"/>
                <a:ea typeface="Arial"/>
                <a:cs typeface="Arial"/>
                <a:sym typeface="Arial"/>
              </a:rPr>
              <a:t>ما هي القرارات التي لم يتم التصديق عليها؟ ولماذا؟</a:t>
            </a:r>
            <a:endParaRPr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i="0"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Char char="•"/>
            </a:pPr>
            <a:r>
              <a:rPr i="0" lang="ar-QA" sz="1800" u="none" cap="none" strike="noStrike">
                <a:solidFill>
                  <a:schemeClr val="dk1"/>
                </a:solidFill>
                <a:latin typeface="Arial"/>
                <a:ea typeface="Arial"/>
                <a:cs typeface="Arial"/>
                <a:sym typeface="Arial"/>
              </a:rPr>
              <a:t>هل اتخذت دولتك أي خطوات لتنفيذ هذا القرار؟</a:t>
            </a:r>
            <a:endParaRPr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i="0"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Char char="•"/>
            </a:pPr>
            <a:r>
              <a:rPr i="0" lang="ar-QA" sz="1800" u="none" cap="none" strike="noStrike">
                <a:solidFill>
                  <a:schemeClr val="dk1"/>
                </a:solidFill>
                <a:latin typeface="Arial"/>
                <a:ea typeface="Arial"/>
                <a:cs typeface="Arial"/>
                <a:sym typeface="Arial"/>
              </a:rPr>
              <a:t>إلى أي مدى ساعد هذا القرار في حل القضية؟</a:t>
            </a:r>
            <a:endParaRPr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i="0"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Char char="•"/>
            </a:pPr>
            <a:r>
              <a:rPr i="0" lang="ar-QA" sz="1800" u="none" cap="none" strike="noStrike">
                <a:solidFill>
                  <a:schemeClr val="dk1"/>
                </a:solidFill>
                <a:latin typeface="Arial"/>
                <a:ea typeface="Arial"/>
                <a:cs typeface="Arial"/>
                <a:sym typeface="Arial"/>
              </a:rPr>
              <a:t>لماذا لم يكن هذا القرار فعالًا بالكامل؟ هل تم منعه من قبل منظمة أو دولة معينة؟ هل كانت هناك اعتراضات من منظمة رئيسية؟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7"/>
          <p:cNvSpPr txBox="1"/>
          <p:nvPr>
            <p:ph type="title"/>
          </p:nvPr>
        </p:nvSpPr>
        <p:spPr>
          <a:xfrm>
            <a:off x="309210" y="-976489"/>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b="1" lang="ar-QA" sz="2000" u="sng"/>
              <a:t>المحاولات السابقة لحل المشكلة</a:t>
            </a:r>
            <a:endParaRPr b="1" sz="2000" u="sng"/>
          </a:p>
        </p:txBody>
      </p:sp>
      <p:sp>
        <p:nvSpPr>
          <p:cNvPr id="228" name="Google Shape;228;p17"/>
          <p:cNvSpPr txBox="1"/>
          <p:nvPr>
            <p:ph idx="1" type="body"/>
          </p:nvPr>
        </p:nvSpPr>
        <p:spPr>
          <a:xfrm>
            <a:off x="891823" y="808390"/>
            <a:ext cx="11119556" cy="5488517"/>
          </a:xfrm>
          <a:prstGeom prst="rect">
            <a:avLst/>
          </a:prstGeom>
          <a:noFill/>
          <a:ln>
            <a:noFill/>
          </a:ln>
        </p:spPr>
        <p:txBody>
          <a:bodyPr anchorCtr="0" anchor="t" bIns="45700" lIns="91425" spcFirstLastPara="1" rIns="91425" wrap="square" tIns="45700">
            <a:noAutofit/>
          </a:bodyPr>
          <a:lstStyle/>
          <a:p>
            <a:pPr indent="-228600" lvl="0" marL="228600" rtl="1" algn="r">
              <a:lnSpc>
                <a:spcPct val="90000"/>
              </a:lnSpc>
              <a:spcBef>
                <a:spcPts val="0"/>
              </a:spcBef>
              <a:spcAft>
                <a:spcPts val="0"/>
              </a:spcAft>
              <a:buClr>
                <a:schemeClr val="dk1"/>
              </a:buClr>
              <a:buSzPts val="1600"/>
              <a:buChar char="•"/>
            </a:pPr>
            <a:r>
              <a:rPr lang="ar-QA" sz="1600"/>
              <a:t>بعض المحاولات السابقة لحل قضية تعزيز مشاركة المرأة وتكافؤ الفرص في القيادة مع المصادر:</a:t>
            </a:r>
            <a:endParaRPr/>
          </a:p>
          <a:p>
            <a:pPr indent="-228600" lvl="0" marL="228600" rtl="1" algn="r">
              <a:lnSpc>
                <a:spcPct val="90000"/>
              </a:lnSpc>
              <a:spcBef>
                <a:spcPts val="1000"/>
              </a:spcBef>
              <a:spcAft>
                <a:spcPts val="0"/>
              </a:spcAft>
              <a:buClr>
                <a:schemeClr val="dk1"/>
              </a:buClr>
              <a:buSzPts val="1600"/>
              <a:buFont typeface="Calibri"/>
              <a:buAutoNum type="arabicPeriod"/>
            </a:pPr>
            <a:r>
              <a:rPr b="1" lang="ar-QA" sz="1600"/>
              <a:t>المؤتمرات الدولية</a:t>
            </a:r>
            <a:r>
              <a:rPr lang="ar-QA" sz="1600"/>
              <a:t>:</a:t>
            </a:r>
            <a:endParaRPr/>
          </a:p>
          <a:p>
            <a:pPr indent="-285750" lvl="1" marL="742950" rtl="1" algn="r">
              <a:lnSpc>
                <a:spcPct val="90000"/>
              </a:lnSpc>
              <a:spcBef>
                <a:spcPts val="500"/>
              </a:spcBef>
              <a:spcAft>
                <a:spcPts val="0"/>
              </a:spcAft>
              <a:buClr>
                <a:schemeClr val="dk1"/>
              </a:buClr>
              <a:buSzPts val="1600"/>
              <a:buFont typeface="Calibri"/>
              <a:buAutoNum type="arabicPeriod"/>
            </a:pPr>
            <a:r>
              <a:rPr b="1" lang="ar-QA" sz="1600"/>
              <a:t>مؤتمر بيجين</a:t>
            </a:r>
            <a:r>
              <a:rPr lang="ar-QA" sz="1600"/>
              <a:t> (1995): يُعتبر هذا المؤتمر من أهم المؤتمرات التي تناولت قضايا المرأة، حيث تم تبني "إطار العمل من أجل العمل" الذي يركز على 12 مجالًا رئيسيًا لتحسين وضع النساء في العالم. </a:t>
            </a:r>
            <a:r>
              <a:rPr lang="ar-QA" sz="1600" u="sng">
                <a:solidFill>
                  <a:schemeClr val="hlink"/>
                </a:solidFill>
                <a:hlinkClick r:id="rId3"/>
              </a:rPr>
              <a:t>UN Women</a:t>
            </a:r>
            <a:r>
              <a:rPr lang="ar-QA" sz="1600"/>
              <a:t>.</a:t>
            </a:r>
            <a:endParaRPr sz="1600"/>
          </a:p>
          <a:p>
            <a:pPr indent="-228600" lvl="0" marL="228600" rtl="1" algn="r">
              <a:lnSpc>
                <a:spcPct val="90000"/>
              </a:lnSpc>
              <a:spcBef>
                <a:spcPts val="1000"/>
              </a:spcBef>
              <a:spcAft>
                <a:spcPts val="0"/>
              </a:spcAft>
              <a:buClr>
                <a:schemeClr val="dk1"/>
              </a:buClr>
              <a:buSzPts val="1600"/>
              <a:buFont typeface="Calibri"/>
              <a:buAutoNum type="arabicPeriod"/>
            </a:pPr>
            <a:r>
              <a:rPr b="1" lang="ar-QA" sz="1600"/>
              <a:t>الاتفاقيات الدولية</a:t>
            </a:r>
            <a:r>
              <a:rPr lang="ar-QA" sz="1600"/>
              <a:t>:</a:t>
            </a:r>
            <a:endParaRPr/>
          </a:p>
          <a:p>
            <a:pPr indent="-285750" lvl="1" marL="742950" rtl="1" algn="r">
              <a:lnSpc>
                <a:spcPct val="90000"/>
              </a:lnSpc>
              <a:spcBef>
                <a:spcPts val="500"/>
              </a:spcBef>
              <a:spcAft>
                <a:spcPts val="0"/>
              </a:spcAft>
              <a:buClr>
                <a:schemeClr val="dk1"/>
              </a:buClr>
              <a:buSzPts val="1600"/>
              <a:buFont typeface="Calibri"/>
              <a:buAutoNum type="arabicPeriod"/>
            </a:pPr>
            <a:r>
              <a:rPr b="1" lang="ar-QA" sz="1600"/>
              <a:t>اتفاقية القضاء على جميع أشكال التمييز ضد المرأة  :(CEDAW)</a:t>
            </a:r>
            <a:r>
              <a:rPr lang="ar-QA" sz="1600"/>
              <a:t>تتضمن هذه الاتفاقية التزام الدول بحماية حقوق المرأة وتعزيز المساواة بين الجنسين. </a:t>
            </a:r>
            <a:r>
              <a:rPr lang="ar-QA" sz="1600" u="sng">
                <a:solidFill>
                  <a:schemeClr val="hlink"/>
                </a:solidFill>
                <a:hlinkClick r:id="rId4"/>
              </a:rPr>
              <a:t>موقع الأمم المتحدة</a:t>
            </a:r>
            <a:r>
              <a:rPr lang="ar-QA" sz="1600"/>
              <a:t>.</a:t>
            </a:r>
            <a:endParaRPr/>
          </a:p>
          <a:p>
            <a:pPr indent="-228600" lvl="0" marL="228600" rtl="1" algn="r">
              <a:lnSpc>
                <a:spcPct val="90000"/>
              </a:lnSpc>
              <a:spcBef>
                <a:spcPts val="1000"/>
              </a:spcBef>
              <a:spcAft>
                <a:spcPts val="0"/>
              </a:spcAft>
              <a:buClr>
                <a:schemeClr val="dk1"/>
              </a:buClr>
              <a:buSzPts val="1600"/>
              <a:buFont typeface="Calibri"/>
              <a:buAutoNum type="arabicPeriod"/>
            </a:pPr>
            <a:r>
              <a:rPr b="1" lang="ar-QA" sz="1600"/>
              <a:t>استراتيجيات التنمية المستدامة</a:t>
            </a:r>
            <a:r>
              <a:rPr lang="ar-QA" sz="1600"/>
              <a:t>:</a:t>
            </a:r>
            <a:endParaRPr/>
          </a:p>
          <a:p>
            <a:pPr indent="-285750" lvl="1" marL="742950" rtl="1" algn="r">
              <a:lnSpc>
                <a:spcPct val="90000"/>
              </a:lnSpc>
              <a:spcBef>
                <a:spcPts val="500"/>
              </a:spcBef>
              <a:spcAft>
                <a:spcPts val="0"/>
              </a:spcAft>
              <a:buClr>
                <a:schemeClr val="dk1"/>
              </a:buClr>
              <a:buSzPts val="1600"/>
              <a:buFont typeface="Calibri"/>
              <a:buAutoNum type="arabicPeriod"/>
            </a:pPr>
            <a:r>
              <a:rPr lang="ar-QA" sz="1600"/>
              <a:t>تم تضمين المساواة بين الجنسين كجزء أساسي من أهداف التنمية المستدامة  (SDGs) التي أقرها المجتمع الدولي. الهدف الخامس يتحدث بشكل خاص عن تحقيق المساواة بين الجنسين وتمكين جميع النساء والفتيات.  </a:t>
            </a:r>
            <a:r>
              <a:rPr lang="ar-QA" sz="1600" u="sng">
                <a:solidFill>
                  <a:schemeClr val="hlink"/>
                </a:solidFill>
                <a:hlinkClick r:id="rId5"/>
              </a:rPr>
              <a:t>موقع الأمم المتحدة</a:t>
            </a:r>
            <a:r>
              <a:rPr lang="ar-QA" sz="1600"/>
              <a:t>.</a:t>
            </a:r>
            <a:endParaRPr/>
          </a:p>
          <a:p>
            <a:pPr indent="-228600" lvl="0" marL="228600" rtl="1" algn="r">
              <a:lnSpc>
                <a:spcPct val="90000"/>
              </a:lnSpc>
              <a:spcBef>
                <a:spcPts val="1000"/>
              </a:spcBef>
              <a:spcAft>
                <a:spcPts val="0"/>
              </a:spcAft>
              <a:buClr>
                <a:schemeClr val="dk1"/>
              </a:buClr>
              <a:buSzPts val="1600"/>
              <a:buFont typeface="Calibri"/>
              <a:buAutoNum type="arabicPeriod"/>
            </a:pPr>
            <a:r>
              <a:rPr b="1" lang="ar-QA" sz="1600"/>
              <a:t>برامج تعليمية وتدريبية</a:t>
            </a:r>
            <a:r>
              <a:rPr lang="ar-QA" sz="1600"/>
              <a:t>:</a:t>
            </a:r>
            <a:endParaRPr/>
          </a:p>
          <a:p>
            <a:pPr indent="-285750" lvl="1" marL="742950" rtl="1" algn="r">
              <a:lnSpc>
                <a:spcPct val="90000"/>
              </a:lnSpc>
              <a:spcBef>
                <a:spcPts val="500"/>
              </a:spcBef>
              <a:spcAft>
                <a:spcPts val="0"/>
              </a:spcAft>
              <a:buClr>
                <a:schemeClr val="dk1"/>
              </a:buClr>
              <a:buSzPts val="1600"/>
              <a:buFont typeface="Calibri"/>
              <a:buAutoNum type="arabicPeriod"/>
            </a:pPr>
            <a:r>
              <a:rPr b="1" lang="ar-QA" sz="1600"/>
              <a:t>برامج تعزيز المهارات القيادية</a:t>
            </a:r>
            <a:r>
              <a:rPr lang="ar-QA" sz="1600"/>
              <a:t>: هناك العديد من المبادرات التي تركز على تطوير المهارات القيادية لدى النساء، مثل برنامج "She Leads" الذي يهدف إلى تعزيز قيادات النساء في مختلف المجالات. </a:t>
            </a:r>
            <a:r>
              <a:rPr lang="ar-QA" sz="1600" u="sng">
                <a:solidFill>
                  <a:schemeClr val="hlink"/>
                </a:solidFill>
                <a:hlinkClick r:id="rId6"/>
              </a:rPr>
              <a:t>موقع منظمة أونروا</a:t>
            </a:r>
            <a:r>
              <a:rPr lang="ar-QA" sz="1600"/>
              <a:t>.</a:t>
            </a:r>
            <a:endParaRPr/>
          </a:p>
          <a:p>
            <a:pPr indent="-228600" lvl="0" marL="228600" rtl="1" algn="r">
              <a:lnSpc>
                <a:spcPct val="90000"/>
              </a:lnSpc>
              <a:spcBef>
                <a:spcPts val="1000"/>
              </a:spcBef>
              <a:spcAft>
                <a:spcPts val="0"/>
              </a:spcAft>
              <a:buClr>
                <a:schemeClr val="dk1"/>
              </a:buClr>
              <a:buSzPts val="1600"/>
              <a:buFont typeface="Calibri"/>
              <a:buAutoNum type="arabicPeriod"/>
            </a:pPr>
            <a:r>
              <a:rPr b="1" lang="ar-QA" sz="1600"/>
              <a:t>حملات التوعية</a:t>
            </a:r>
            <a:r>
              <a:rPr lang="ar-QA" sz="1600"/>
              <a:t>:</a:t>
            </a:r>
            <a:endParaRPr/>
          </a:p>
          <a:p>
            <a:pPr indent="-285750" lvl="1" marL="742950" rtl="1" algn="r">
              <a:lnSpc>
                <a:spcPct val="90000"/>
              </a:lnSpc>
              <a:spcBef>
                <a:spcPts val="500"/>
              </a:spcBef>
              <a:spcAft>
                <a:spcPts val="0"/>
              </a:spcAft>
              <a:buClr>
                <a:schemeClr val="dk1"/>
              </a:buClr>
              <a:buSzPts val="1600"/>
              <a:buFont typeface="Calibri"/>
              <a:buAutoNum type="arabicPeriod"/>
            </a:pPr>
            <a:r>
              <a:rPr lang="ar-QA" sz="1600"/>
              <a:t>تم تنظيم حملات توعية مثل حملة "لنتحدث عن العنف ضد المرأة" التي تهدف إلى تغيير التصورات الاجتماعية السلبية. </a:t>
            </a:r>
            <a:r>
              <a:rPr lang="ar-QA" sz="1600" u="sng">
                <a:solidFill>
                  <a:schemeClr val="hlink"/>
                </a:solidFill>
                <a:hlinkClick r:id="rId7"/>
              </a:rPr>
              <a:t>موقع منظمة الصحة العالمية</a:t>
            </a:r>
            <a:r>
              <a:rPr lang="ar-QA" sz="1600"/>
              <a:t>.</a:t>
            </a:r>
            <a:endParaRPr/>
          </a:p>
          <a:p>
            <a:pPr indent="-228600" lvl="0" marL="228600" rtl="1" algn="r">
              <a:lnSpc>
                <a:spcPct val="90000"/>
              </a:lnSpc>
              <a:spcBef>
                <a:spcPts val="1000"/>
              </a:spcBef>
              <a:spcAft>
                <a:spcPts val="0"/>
              </a:spcAft>
              <a:buClr>
                <a:schemeClr val="dk1"/>
              </a:buClr>
              <a:buSzPts val="1600"/>
              <a:buFont typeface="Calibri"/>
              <a:buAutoNum type="arabicPeriod"/>
            </a:pPr>
            <a:r>
              <a:rPr b="1" lang="ar-QA" sz="1600"/>
              <a:t>تطبيق أنظمة الحصص</a:t>
            </a:r>
            <a:r>
              <a:rPr lang="ar-QA" sz="1600"/>
              <a:t>:</a:t>
            </a:r>
            <a:endParaRPr/>
          </a:p>
          <a:p>
            <a:pPr indent="-285750" lvl="1" marL="742950" rtl="1" algn="r">
              <a:lnSpc>
                <a:spcPct val="90000"/>
              </a:lnSpc>
              <a:spcBef>
                <a:spcPts val="500"/>
              </a:spcBef>
              <a:spcAft>
                <a:spcPts val="0"/>
              </a:spcAft>
              <a:buClr>
                <a:schemeClr val="dk1"/>
              </a:buClr>
              <a:buSzPts val="1600"/>
              <a:buFont typeface="Calibri"/>
              <a:buAutoNum type="arabicPeriod"/>
            </a:pPr>
            <a:r>
              <a:rPr lang="ar-QA" sz="1600"/>
              <a:t>بعض الدول مثل </a:t>
            </a:r>
            <a:r>
              <a:rPr b="1" lang="ar-QA" sz="1600"/>
              <a:t>الأرجنتين</a:t>
            </a:r>
            <a:r>
              <a:rPr lang="ar-QA" sz="1600"/>
              <a:t> و</a:t>
            </a:r>
            <a:r>
              <a:rPr b="1" lang="ar-QA" sz="1600"/>
              <a:t>المغرب</a:t>
            </a:r>
            <a:r>
              <a:rPr lang="ar-QA" sz="1600"/>
              <a:t> طبقت نظام الحصص للنساء في المجالس التشريعية لضمان تمثيلهن. </a:t>
            </a:r>
            <a:r>
              <a:rPr lang="ar-QA" sz="1600" u="sng">
                <a:solidFill>
                  <a:schemeClr val="hlink"/>
                </a:solidFill>
                <a:hlinkClick r:id="rId8"/>
              </a:rPr>
              <a:t>مقال من المعهد الدولي للديمقراطية والمساعدة الانتخابية.</a:t>
            </a:r>
            <a:endParaRPr sz="1600"/>
          </a:p>
          <a:p>
            <a:pPr indent="-228600" lvl="0" marL="228600" rtl="1" algn="r">
              <a:lnSpc>
                <a:spcPct val="90000"/>
              </a:lnSpc>
              <a:spcBef>
                <a:spcPts val="1000"/>
              </a:spcBef>
              <a:spcAft>
                <a:spcPts val="0"/>
              </a:spcAft>
              <a:buClr>
                <a:schemeClr val="dk1"/>
              </a:buClr>
              <a:buSzPts val="1600"/>
              <a:buChar char="•"/>
            </a:pPr>
            <a:r>
              <a:rPr lang="ar-QA" sz="1600"/>
              <a:t>تعتبر هذه المحاولات جزءًا من الجهود العالمية المستمرة لتعزيز حقوق المرأة، ولكن لا تزال هناك تحديات تحتاج إلى معالجة.</a:t>
            </a:r>
            <a:endParaRPr/>
          </a:p>
          <a:p>
            <a:pPr indent="-127000" lvl="0" marL="228600" rtl="1" algn="r">
              <a:lnSpc>
                <a:spcPct val="90000"/>
              </a:lnSpc>
              <a:spcBef>
                <a:spcPts val="1000"/>
              </a:spcBef>
              <a:spcAft>
                <a:spcPts val="0"/>
              </a:spcAft>
              <a:buClr>
                <a:schemeClr val="dk1"/>
              </a:buClr>
              <a:buSzPts val="1600"/>
              <a:buNone/>
            </a:pPr>
            <a:r>
              <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8"/>
          <p:cNvSpPr txBox="1"/>
          <p:nvPr>
            <p:ph type="title"/>
          </p:nvPr>
        </p:nvSpPr>
        <p:spPr>
          <a:xfrm>
            <a:off x="836612" y="-612775"/>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Calibri"/>
              <a:buNone/>
            </a:pPr>
            <a:r>
              <a:rPr b="1" lang="ar-QA" sz="2400" u="sng"/>
              <a:t>القسم الأول: الحلول الممكنة</a:t>
            </a:r>
            <a:endParaRPr b="1" sz="2400" u="sng"/>
          </a:p>
        </p:txBody>
      </p:sp>
      <p:sp>
        <p:nvSpPr>
          <p:cNvPr id="234" name="Google Shape;234;p18"/>
          <p:cNvSpPr txBox="1"/>
          <p:nvPr>
            <p:ph idx="1" type="body"/>
          </p:nvPr>
        </p:nvSpPr>
        <p:spPr>
          <a:xfrm>
            <a:off x="3860800" y="987425"/>
            <a:ext cx="8194499" cy="5014384"/>
          </a:xfrm>
          <a:prstGeom prst="rect">
            <a:avLst/>
          </a:prstGeom>
          <a:noFill/>
          <a:ln>
            <a:noFill/>
          </a:ln>
        </p:spPr>
        <p:txBody>
          <a:bodyPr anchorCtr="0" anchor="t" bIns="45700" lIns="91425" spcFirstLastPara="1" rIns="91425" wrap="square" tIns="45700">
            <a:normAutofit/>
          </a:bodyPr>
          <a:lstStyle/>
          <a:p>
            <a:pPr indent="0" lvl="0" marL="0" rtl="1" algn="r">
              <a:lnSpc>
                <a:spcPct val="90000"/>
              </a:lnSpc>
              <a:spcBef>
                <a:spcPts val="0"/>
              </a:spcBef>
              <a:spcAft>
                <a:spcPts val="0"/>
              </a:spcAft>
              <a:buClr>
                <a:schemeClr val="dk1"/>
              </a:buClr>
              <a:buSzPts val="2400"/>
              <a:buNone/>
            </a:pPr>
            <a:r>
              <a:rPr b="1" lang="ar-QA" sz="2400" u="sng"/>
              <a:t>1. تشجيع السياسات الحكومية الداعمة للمرأة</a:t>
            </a:r>
            <a:endParaRPr/>
          </a:p>
          <a:p>
            <a:pPr indent="-228600" lvl="0" marL="228600" rtl="1" algn="r">
              <a:lnSpc>
                <a:spcPct val="90000"/>
              </a:lnSpc>
              <a:spcBef>
                <a:spcPts val="1000"/>
              </a:spcBef>
              <a:spcAft>
                <a:spcPts val="0"/>
              </a:spcAft>
              <a:buClr>
                <a:schemeClr val="dk1"/>
              </a:buClr>
              <a:buSzPts val="2400"/>
              <a:buFont typeface="Arial"/>
              <a:buChar char="•"/>
            </a:pPr>
            <a:r>
              <a:rPr b="1" lang="ar-QA" sz="2400"/>
              <a:t>الإيجابيات:</a:t>
            </a:r>
            <a:endParaRPr sz="2400"/>
          </a:p>
          <a:p>
            <a:pPr indent="-285750" lvl="1" marL="742950" rtl="1" algn="r">
              <a:lnSpc>
                <a:spcPct val="90000"/>
              </a:lnSpc>
              <a:spcBef>
                <a:spcPts val="500"/>
              </a:spcBef>
              <a:spcAft>
                <a:spcPts val="0"/>
              </a:spcAft>
              <a:buClr>
                <a:schemeClr val="dk1"/>
              </a:buClr>
              <a:buSzPts val="2000"/>
              <a:buFont typeface="Arial"/>
              <a:buChar char="•"/>
            </a:pPr>
            <a:r>
              <a:rPr b="1" lang="ar-QA" sz="2000"/>
              <a:t>تحسين حقوق المرأة</a:t>
            </a:r>
            <a:r>
              <a:rPr lang="ar-QA" sz="2000"/>
              <a:t>: إن سن القوانين التي تدعم حقوق المرأة يعزز من وضعها في المجتمع، مما يقلل من التمييز والعنف ضدها. كما يساهم في توفير بيئة قانونية تحمي النساء من التمييز في العمل والتعليم.</a:t>
            </a:r>
            <a:endParaRPr/>
          </a:p>
          <a:p>
            <a:pPr indent="-158750" lvl="1" marL="742950" rtl="1" algn="r">
              <a:lnSpc>
                <a:spcPct val="90000"/>
              </a:lnSpc>
              <a:spcBef>
                <a:spcPts val="500"/>
              </a:spcBef>
              <a:spcAft>
                <a:spcPts val="0"/>
              </a:spcAft>
              <a:buClr>
                <a:schemeClr val="dk1"/>
              </a:buClr>
              <a:buSzPts val="2000"/>
              <a:buFont typeface="Arial"/>
              <a:buNone/>
            </a:pPr>
            <a:r>
              <a:t/>
            </a:r>
            <a:endParaRPr sz="2000"/>
          </a:p>
          <a:p>
            <a:pPr indent="-285750" lvl="1" marL="742950" rtl="1" algn="r">
              <a:lnSpc>
                <a:spcPct val="90000"/>
              </a:lnSpc>
              <a:spcBef>
                <a:spcPts val="500"/>
              </a:spcBef>
              <a:spcAft>
                <a:spcPts val="0"/>
              </a:spcAft>
              <a:buClr>
                <a:schemeClr val="dk1"/>
              </a:buClr>
              <a:buSzPts val="2000"/>
              <a:buFont typeface="Arial"/>
              <a:buChar char="•"/>
            </a:pPr>
            <a:r>
              <a:rPr b="1" lang="ar-QA" sz="2000"/>
              <a:t>زيادة التمثيل</a:t>
            </a:r>
            <a:r>
              <a:rPr lang="ar-QA" sz="2000"/>
              <a:t>: دعم السياسات التي تضمن وجود النساء في المناصب القيادية يمكن أن يخلق تأثيرًا إيجابيًا على اتخاذ القرارات المتعلقة بالشؤون الاجتماعية والاقتصادية.</a:t>
            </a:r>
            <a:endParaRPr/>
          </a:p>
          <a:p>
            <a:pPr indent="-228600" lvl="0" marL="228600" rtl="1" algn="r">
              <a:lnSpc>
                <a:spcPct val="90000"/>
              </a:lnSpc>
              <a:spcBef>
                <a:spcPts val="1000"/>
              </a:spcBef>
              <a:spcAft>
                <a:spcPts val="0"/>
              </a:spcAft>
              <a:buClr>
                <a:schemeClr val="dk1"/>
              </a:buClr>
              <a:buSzPts val="2400"/>
              <a:buFont typeface="Arial"/>
              <a:buChar char="•"/>
            </a:pPr>
            <a:r>
              <a:rPr b="1" lang="ar-QA" sz="2400"/>
              <a:t>السلبيات:</a:t>
            </a:r>
            <a:endParaRPr sz="2400"/>
          </a:p>
          <a:p>
            <a:pPr indent="-285750" lvl="1" marL="742950" rtl="1" algn="r">
              <a:lnSpc>
                <a:spcPct val="90000"/>
              </a:lnSpc>
              <a:spcBef>
                <a:spcPts val="500"/>
              </a:spcBef>
              <a:spcAft>
                <a:spcPts val="0"/>
              </a:spcAft>
              <a:buClr>
                <a:schemeClr val="dk1"/>
              </a:buClr>
              <a:buSzPts val="2000"/>
              <a:buFont typeface="Arial"/>
              <a:buChar char="•"/>
            </a:pPr>
            <a:r>
              <a:rPr b="1" lang="ar-QA" sz="2000"/>
              <a:t>المقاومة الثقافية</a:t>
            </a:r>
            <a:r>
              <a:rPr lang="ar-QA" sz="2000"/>
              <a:t>: يمكن أن تواجه هذه السياسات معارضة من الفئات المحافظة التي قد تعتبر أن هذه القوانين تتعارض مع القيم التقليدية.</a:t>
            </a:r>
            <a:endParaRPr/>
          </a:p>
          <a:p>
            <a:pPr indent="-158750" lvl="1" marL="742950" rtl="1" algn="r">
              <a:lnSpc>
                <a:spcPct val="90000"/>
              </a:lnSpc>
              <a:spcBef>
                <a:spcPts val="500"/>
              </a:spcBef>
              <a:spcAft>
                <a:spcPts val="0"/>
              </a:spcAft>
              <a:buClr>
                <a:schemeClr val="dk1"/>
              </a:buClr>
              <a:buSzPts val="2000"/>
              <a:buFont typeface="Arial"/>
              <a:buNone/>
            </a:pPr>
            <a:r>
              <a:t/>
            </a:r>
            <a:endParaRPr sz="2000"/>
          </a:p>
          <a:p>
            <a:pPr indent="-285750" lvl="1" marL="742950" rtl="1" algn="r">
              <a:lnSpc>
                <a:spcPct val="90000"/>
              </a:lnSpc>
              <a:spcBef>
                <a:spcPts val="500"/>
              </a:spcBef>
              <a:spcAft>
                <a:spcPts val="0"/>
              </a:spcAft>
              <a:buClr>
                <a:schemeClr val="dk1"/>
              </a:buClr>
              <a:buSzPts val="2000"/>
              <a:buFont typeface="Arial"/>
              <a:buChar char="•"/>
            </a:pPr>
            <a:r>
              <a:rPr b="1" lang="ar-QA" sz="2000"/>
              <a:t>التمويل والتنفيذ</a:t>
            </a:r>
            <a:r>
              <a:rPr lang="ar-QA" sz="2000"/>
              <a:t>: تنفيذ السياسات يتطلب موارد مالية وبشرية كبيرة، مما قد يكون تحديًا في الدول ذات الميزانيات المحدودة.</a:t>
            </a:r>
            <a:endParaRPr/>
          </a:p>
          <a:p>
            <a:pPr indent="-76200" lvl="0" marL="228600" rtl="1" algn="r">
              <a:lnSpc>
                <a:spcPct val="90000"/>
              </a:lnSpc>
              <a:spcBef>
                <a:spcPts val="1000"/>
              </a:spcBef>
              <a:spcAft>
                <a:spcPts val="0"/>
              </a:spcAft>
              <a:buClr>
                <a:schemeClr val="dk1"/>
              </a:buClr>
              <a:buSzPts val="2400"/>
              <a:buNone/>
            </a:pPr>
            <a:r>
              <a:t/>
            </a:r>
            <a:endParaRPr sz="2400"/>
          </a:p>
        </p:txBody>
      </p:sp>
      <p:pic>
        <p:nvPicPr>
          <p:cNvPr descr="Support - Free business icons" id="235" name="Google Shape;235;p18"/>
          <p:cNvPicPr preferRelativeResize="0"/>
          <p:nvPr/>
        </p:nvPicPr>
        <p:blipFill rotWithShape="1">
          <a:blip r:embed="rId3">
            <a:alphaModFix amt="70000"/>
          </a:blip>
          <a:srcRect b="0" l="0" r="0" t="0"/>
          <a:stretch/>
        </p:blipFill>
        <p:spPr>
          <a:xfrm>
            <a:off x="0" y="2475796"/>
            <a:ext cx="3691467" cy="36914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19"/>
          <p:cNvPicPr preferRelativeResize="0"/>
          <p:nvPr/>
        </p:nvPicPr>
        <p:blipFill rotWithShape="1">
          <a:blip r:embed="rId3">
            <a:alphaModFix amt="50000"/>
          </a:blip>
          <a:srcRect b="0" l="0" r="0" t="0"/>
          <a:stretch/>
        </p:blipFill>
        <p:spPr>
          <a:xfrm>
            <a:off x="0" y="3261022"/>
            <a:ext cx="5576711" cy="3596978"/>
          </a:xfrm>
          <a:prstGeom prst="rect">
            <a:avLst/>
          </a:prstGeom>
          <a:noFill/>
          <a:ln>
            <a:noFill/>
          </a:ln>
        </p:spPr>
      </p:pic>
      <p:sp>
        <p:nvSpPr>
          <p:cNvPr id="241" name="Google Shape;241;p19"/>
          <p:cNvSpPr txBox="1"/>
          <p:nvPr>
            <p:ph type="title"/>
          </p:nvPr>
        </p:nvSpPr>
        <p:spPr>
          <a:xfrm>
            <a:off x="836612" y="-612775"/>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Calibri"/>
              <a:buNone/>
            </a:pPr>
            <a:r>
              <a:rPr b="1" lang="ar-QA" sz="2400" u="sng"/>
              <a:t>القسم الأول: الحلول الممكنة</a:t>
            </a:r>
            <a:endParaRPr b="1" sz="2400" u="sng"/>
          </a:p>
        </p:txBody>
      </p:sp>
      <p:sp>
        <p:nvSpPr>
          <p:cNvPr id="242" name="Google Shape;242;p19"/>
          <p:cNvSpPr txBox="1"/>
          <p:nvPr>
            <p:ph idx="1" type="body"/>
          </p:nvPr>
        </p:nvSpPr>
        <p:spPr>
          <a:xfrm>
            <a:off x="3860800" y="987425"/>
            <a:ext cx="8194499" cy="5014384"/>
          </a:xfrm>
          <a:prstGeom prst="rect">
            <a:avLst/>
          </a:prstGeom>
          <a:noFill/>
          <a:ln>
            <a:noFill/>
          </a:ln>
        </p:spPr>
        <p:txBody>
          <a:bodyPr anchorCtr="0" anchor="t" bIns="45700" lIns="91425" spcFirstLastPara="1" rIns="91425" wrap="square" tIns="45700">
            <a:normAutofit/>
          </a:bodyPr>
          <a:lstStyle/>
          <a:p>
            <a:pPr indent="0" lvl="0" marL="0" rtl="1" algn="r">
              <a:lnSpc>
                <a:spcPct val="90000"/>
              </a:lnSpc>
              <a:spcBef>
                <a:spcPts val="0"/>
              </a:spcBef>
              <a:spcAft>
                <a:spcPts val="0"/>
              </a:spcAft>
              <a:buClr>
                <a:schemeClr val="dk1"/>
              </a:buClr>
              <a:buSzPts val="2400"/>
              <a:buNone/>
            </a:pPr>
            <a:r>
              <a:rPr b="1" lang="ar-QA" sz="2400" u="sng"/>
              <a:t>2. تطبيق إجراءات المساءلة للمؤسسات</a:t>
            </a:r>
            <a:endParaRPr/>
          </a:p>
          <a:p>
            <a:pPr indent="-228600" lvl="0" marL="228600" rtl="1" algn="r">
              <a:lnSpc>
                <a:spcPct val="90000"/>
              </a:lnSpc>
              <a:spcBef>
                <a:spcPts val="1000"/>
              </a:spcBef>
              <a:spcAft>
                <a:spcPts val="0"/>
              </a:spcAft>
              <a:buClr>
                <a:schemeClr val="dk1"/>
              </a:buClr>
              <a:buSzPts val="2400"/>
              <a:buFont typeface="Arial"/>
              <a:buChar char="•"/>
            </a:pPr>
            <a:r>
              <a:rPr b="1" lang="ar-QA" sz="2400"/>
              <a:t>الإيجابيات:</a:t>
            </a:r>
            <a:endParaRPr sz="2400"/>
          </a:p>
          <a:p>
            <a:pPr indent="-285750" lvl="1" marL="742950" rtl="1" algn="r">
              <a:lnSpc>
                <a:spcPct val="90000"/>
              </a:lnSpc>
              <a:spcBef>
                <a:spcPts val="500"/>
              </a:spcBef>
              <a:spcAft>
                <a:spcPts val="0"/>
              </a:spcAft>
              <a:buClr>
                <a:schemeClr val="dk1"/>
              </a:buClr>
              <a:buSzPts val="2000"/>
              <a:buFont typeface="Arial"/>
              <a:buChar char="•"/>
            </a:pPr>
            <a:r>
              <a:rPr b="1" lang="ar-QA" sz="2000"/>
              <a:t>ضمان التنفيذ الفعلي</a:t>
            </a:r>
            <a:r>
              <a:rPr lang="ar-QA" sz="2000"/>
              <a:t>: المساءلة تضمن أن يتم تنفيذ السياسات المتعلقة بالمساواة بين الجنسين بشكل فعال.</a:t>
            </a:r>
            <a:endParaRPr sz="2000"/>
          </a:p>
          <a:p>
            <a:pPr indent="-158750" lvl="1" marL="742950" rtl="1" algn="r">
              <a:lnSpc>
                <a:spcPct val="90000"/>
              </a:lnSpc>
              <a:spcBef>
                <a:spcPts val="500"/>
              </a:spcBef>
              <a:spcAft>
                <a:spcPts val="0"/>
              </a:spcAft>
              <a:buClr>
                <a:schemeClr val="dk1"/>
              </a:buClr>
              <a:buSzPts val="2000"/>
              <a:buFont typeface="Arial"/>
              <a:buNone/>
            </a:pPr>
            <a:r>
              <a:t/>
            </a:r>
            <a:endParaRPr sz="2000"/>
          </a:p>
          <a:p>
            <a:pPr indent="-285750" lvl="1" marL="742950" rtl="1" algn="r">
              <a:lnSpc>
                <a:spcPct val="90000"/>
              </a:lnSpc>
              <a:spcBef>
                <a:spcPts val="500"/>
              </a:spcBef>
              <a:spcAft>
                <a:spcPts val="0"/>
              </a:spcAft>
              <a:buClr>
                <a:schemeClr val="dk1"/>
              </a:buClr>
              <a:buSzPts val="2000"/>
              <a:buFont typeface="Arial"/>
              <a:buChar char="•"/>
            </a:pPr>
            <a:r>
              <a:rPr b="1" lang="ar-QA" sz="2000"/>
              <a:t>تحسين الشفافية</a:t>
            </a:r>
            <a:r>
              <a:rPr lang="ar-QA" sz="2000"/>
              <a:t>: يمكن أن تساهم في تحسين الشفافية والمساءلة في المؤسسات.</a:t>
            </a:r>
            <a:endParaRPr sz="2000"/>
          </a:p>
          <a:p>
            <a:pPr indent="-158750" lvl="1" marL="742950" rtl="1" algn="r">
              <a:lnSpc>
                <a:spcPct val="90000"/>
              </a:lnSpc>
              <a:spcBef>
                <a:spcPts val="500"/>
              </a:spcBef>
              <a:spcAft>
                <a:spcPts val="0"/>
              </a:spcAft>
              <a:buClr>
                <a:schemeClr val="dk1"/>
              </a:buClr>
              <a:buSzPts val="2000"/>
              <a:buFont typeface="Arial"/>
              <a:buNone/>
            </a:pPr>
            <a:r>
              <a:t/>
            </a:r>
            <a:endParaRPr sz="2000"/>
          </a:p>
          <a:p>
            <a:pPr indent="-228600" lvl="0" marL="228600" rtl="1" algn="r">
              <a:lnSpc>
                <a:spcPct val="90000"/>
              </a:lnSpc>
              <a:spcBef>
                <a:spcPts val="1000"/>
              </a:spcBef>
              <a:spcAft>
                <a:spcPts val="0"/>
              </a:spcAft>
              <a:buClr>
                <a:schemeClr val="dk1"/>
              </a:buClr>
              <a:buSzPts val="2400"/>
              <a:buFont typeface="Arial"/>
              <a:buChar char="•"/>
            </a:pPr>
            <a:r>
              <a:rPr b="1" lang="ar-QA" sz="2400"/>
              <a:t>السلبيات:</a:t>
            </a:r>
            <a:endParaRPr sz="2400"/>
          </a:p>
          <a:p>
            <a:pPr indent="-285750" lvl="1" marL="742950" rtl="1" algn="r">
              <a:lnSpc>
                <a:spcPct val="90000"/>
              </a:lnSpc>
              <a:spcBef>
                <a:spcPts val="500"/>
              </a:spcBef>
              <a:spcAft>
                <a:spcPts val="0"/>
              </a:spcAft>
              <a:buClr>
                <a:schemeClr val="dk1"/>
              </a:buClr>
              <a:buSzPts val="2000"/>
              <a:buFont typeface="Arial"/>
              <a:buChar char="•"/>
            </a:pPr>
            <a:r>
              <a:rPr b="1" lang="ar-QA" sz="2000"/>
              <a:t>حاجة لبنية تحتية قانونية قوية</a:t>
            </a:r>
            <a:r>
              <a:rPr lang="ar-QA" sz="2000"/>
              <a:t>: فعالية المساءلة تتطلب وجود نظام قانوني قوي لمتابعة الشكاوى.</a:t>
            </a:r>
            <a:endParaRPr sz="2000"/>
          </a:p>
          <a:p>
            <a:pPr indent="-158750" lvl="1" marL="742950" rtl="1" algn="r">
              <a:lnSpc>
                <a:spcPct val="90000"/>
              </a:lnSpc>
              <a:spcBef>
                <a:spcPts val="500"/>
              </a:spcBef>
              <a:spcAft>
                <a:spcPts val="0"/>
              </a:spcAft>
              <a:buClr>
                <a:schemeClr val="dk1"/>
              </a:buClr>
              <a:buSzPts val="2000"/>
              <a:buFont typeface="Arial"/>
              <a:buNone/>
            </a:pPr>
            <a:r>
              <a:t/>
            </a:r>
            <a:endParaRPr sz="2000"/>
          </a:p>
          <a:p>
            <a:pPr indent="-285750" lvl="1" marL="742950" rtl="1" algn="r">
              <a:lnSpc>
                <a:spcPct val="90000"/>
              </a:lnSpc>
              <a:spcBef>
                <a:spcPts val="500"/>
              </a:spcBef>
              <a:spcAft>
                <a:spcPts val="0"/>
              </a:spcAft>
              <a:buClr>
                <a:schemeClr val="dk1"/>
              </a:buClr>
              <a:buSzPts val="2000"/>
              <a:buFont typeface="Arial"/>
              <a:buChar char="•"/>
            </a:pPr>
            <a:r>
              <a:rPr b="1" lang="ar-QA" sz="2000"/>
              <a:t>نزاعات قانونية محتملة</a:t>
            </a:r>
            <a:r>
              <a:rPr lang="ar-QA" sz="2000"/>
              <a:t>: قد يؤدي تطبيق إجراءات المساءلة إلى نزاعات قانونية مكلفة، مما يتطلب وقتًا وجهودًا إضافية.</a:t>
            </a:r>
            <a:endParaRPr/>
          </a:p>
          <a:p>
            <a:pPr indent="-114300" lvl="0" marL="228600" rtl="1" algn="r">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 title="Our vision for a gender equal world"/>
          <p:cNvPicPr preferRelativeResize="0"/>
          <p:nvPr>
            <p:ph idx="1" type="body"/>
          </p:nvPr>
        </p:nvPicPr>
        <p:blipFill rotWithShape="1">
          <a:blip r:embed="rId3">
            <a:alphaModFix/>
          </a:blip>
          <a:srcRect b="0" l="0" r="0" t="0"/>
          <a:stretch/>
        </p:blipFill>
        <p:spPr>
          <a:xfrm>
            <a:off x="375463" y="1746413"/>
            <a:ext cx="5399100" cy="3048000"/>
          </a:xfrm>
          <a:prstGeom prst="rect">
            <a:avLst/>
          </a:prstGeom>
          <a:noFill/>
          <a:ln>
            <a:noFill/>
          </a:ln>
        </p:spPr>
      </p:pic>
      <p:sp>
        <p:nvSpPr>
          <p:cNvPr id="108" name="Google Shape;108;p2"/>
          <p:cNvSpPr txBox="1"/>
          <p:nvPr/>
        </p:nvSpPr>
        <p:spPr>
          <a:xfrm>
            <a:off x="5578763" y="600364"/>
            <a:ext cx="6908800" cy="101566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QA" sz="2400" u="sng" cap="none" strike="noStrike">
                <a:solidFill>
                  <a:srgbClr val="000000"/>
                </a:solidFill>
                <a:latin typeface="Arial"/>
                <a:ea typeface="Arial"/>
                <a:cs typeface="Arial"/>
                <a:sym typeface="Arial"/>
              </a:rPr>
              <a:t>القسم الأول: مقدمة - فيديو متعلق بالقضية</a:t>
            </a:r>
            <a:endParaRPr b="0" i="0" sz="24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ar-QA" sz="1800" u="none" cap="none" strike="noStrike">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9" name="Google Shape;109;p2"/>
          <p:cNvSpPr txBox="1"/>
          <p:nvPr/>
        </p:nvSpPr>
        <p:spPr>
          <a:xfrm>
            <a:off x="5985163" y="2332336"/>
            <a:ext cx="6096000" cy="2967479"/>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QA" sz="2000" u="none" strike="noStrike">
                <a:solidFill>
                  <a:srgbClr val="000000"/>
                </a:solidFill>
                <a:latin typeface="Arial"/>
                <a:ea typeface="Arial"/>
                <a:cs typeface="Arial"/>
                <a:sym typeface="Arial"/>
              </a:rPr>
              <a:t>فيديو “ “Our Vision for a Gender Equal World” من الأمم المتحدة يتناول أهمية تحقيق المساواة بين الجنسين وكيف أن ذلك يؤثر بشكل إيجابي على المجتمعات بأكملها. يعرض الفيديو رؤية الأمم المتحدة لعالم يتساوى فيه الجنسين، مع التركيز على الحقوق والفرص المتساوية في جميع المجالات، بما في ذلك التعليم، والعمل، وصنع القرار. كما يشدد على ضرورة التعاون الدولي والتغيير الثقافي لتحقيق هذه الأهداف، ويقدم أمثلة على الجهود المبذولة لتحقيق المساواة بين الجنسين حول العالم.</a:t>
            </a:r>
            <a:endParaRPr b="0" sz="2000">
              <a:solidFill>
                <a:schemeClr val="dk1"/>
              </a:solidFill>
              <a:latin typeface="Calibri"/>
              <a:ea typeface="Calibri"/>
              <a:cs typeface="Calibri"/>
              <a:sym typeface="Calibri"/>
            </a:endParaRPr>
          </a:p>
          <a:p>
            <a:pPr indent="0" lvl="0" marL="0" marR="0" rtl="0" algn="l">
              <a:spcBef>
                <a:spcPts val="1300"/>
              </a:spcBef>
              <a:spcAft>
                <a:spcPts val="0"/>
              </a:spcAft>
              <a:buNone/>
            </a:pPr>
            <a:br>
              <a:rPr lang="ar-QA"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descr="Building on decades of experience working alongside governments, civil society and women and girls on the ground, UN Women’s Strategic Plan 2022-2025 is a bold plan of action to accelerate the advancement of gender equality.&#10;&#10;The Strategic Plan 2022–2025 will guide UN Women for the next four years—with an eye toward the 2030 deadline to achieve the Sustainable Development Goals (SDGs). It articulates how UN Women will leverage its unique triple mandate—encompassing normative support, UN system coordination, and operational activities—to mobilize urgent and sustained action to achieve gender equality and the empowerment of all women and girls and support the achievement of the 2030 Agenda for Sustainable Development.&#10;&#10;The Strategic Plan is based on key findings from an extensive consultative process and draws from the analysis of lessons learned and recommendations from evaluations, audits, and other assessments, including those from the 25-year review and appraisal of the Beijing Declaration and Platform for Action.&#10;&#10;Learn more: https://www.unwomen.org/en/un-women-strategic-plan-2022-2025" id="110" name="Google Shape;110;p2" title="Our vision for a gender equal world">
            <a:hlinkClick r:id="rId4"/>
          </p:cNvPr>
          <p:cNvPicPr preferRelativeResize="0"/>
          <p:nvPr/>
        </p:nvPicPr>
        <p:blipFill>
          <a:blip r:embed="rId5">
            <a:alphaModFix/>
          </a:blip>
          <a:stretch>
            <a:fillRect/>
          </a:stretch>
        </p:blipFill>
        <p:spPr>
          <a:xfrm>
            <a:off x="375475" y="1746425"/>
            <a:ext cx="5399100" cy="3553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Stop Raising Awareness Already" id="247" name="Google Shape;247;p20"/>
          <p:cNvPicPr preferRelativeResize="0"/>
          <p:nvPr/>
        </p:nvPicPr>
        <p:blipFill rotWithShape="1">
          <a:blip r:embed="rId3">
            <a:alphaModFix amt="70000"/>
          </a:blip>
          <a:srcRect b="0" l="0" r="0" t="0"/>
          <a:stretch/>
        </p:blipFill>
        <p:spPr>
          <a:xfrm>
            <a:off x="0" y="2962275"/>
            <a:ext cx="5581650" cy="3895725"/>
          </a:xfrm>
          <a:prstGeom prst="rect">
            <a:avLst/>
          </a:prstGeom>
          <a:noFill/>
          <a:ln>
            <a:noFill/>
          </a:ln>
        </p:spPr>
      </p:pic>
      <p:sp>
        <p:nvSpPr>
          <p:cNvPr id="248" name="Google Shape;248;p20"/>
          <p:cNvSpPr txBox="1"/>
          <p:nvPr>
            <p:ph type="title"/>
          </p:nvPr>
        </p:nvSpPr>
        <p:spPr>
          <a:xfrm>
            <a:off x="836612" y="-612775"/>
            <a:ext cx="3932237"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Calibri"/>
              <a:buNone/>
            </a:pPr>
            <a:r>
              <a:rPr b="1" lang="ar-QA" sz="2400" u="sng"/>
              <a:t>القسم الأول: الحلول الممكنة</a:t>
            </a:r>
            <a:endParaRPr b="1" sz="2400" u="sng"/>
          </a:p>
        </p:txBody>
      </p:sp>
      <p:sp>
        <p:nvSpPr>
          <p:cNvPr id="249" name="Google Shape;249;p20"/>
          <p:cNvSpPr txBox="1"/>
          <p:nvPr>
            <p:ph idx="1" type="body"/>
          </p:nvPr>
        </p:nvSpPr>
        <p:spPr>
          <a:xfrm>
            <a:off x="3997501" y="987425"/>
            <a:ext cx="8194499" cy="5014384"/>
          </a:xfrm>
          <a:prstGeom prst="rect">
            <a:avLst/>
          </a:prstGeom>
          <a:noFill/>
          <a:ln>
            <a:noFill/>
          </a:ln>
        </p:spPr>
        <p:txBody>
          <a:bodyPr anchorCtr="0" anchor="t" bIns="45700" lIns="91425" spcFirstLastPara="1" rIns="91425" wrap="square" tIns="45700">
            <a:normAutofit/>
          </a:bodyPr>
          <a:lstStyle/>
          <a:p>
            <a:pPr indent="0" lvl="0" marL="0" rtl="1" algn="r">
              <a:lnSpc>
                <a:spcPct val="90000"/>
              </a:lnSpc>
              <a:spcBef>
                <a:spcPts val="0"/>
              </a:spcBef>
              <a:spcAft>
                <a:spcPts val="0"/>
              </a:spcAft>
              <a:buClr>
                <a:schemeClr val="dk1"/>
              </a:buClr>
              <a:buSzPts val="2400"/>
              <a:buNone/>
            </a:pPr>
            <a:r>
              <a:rPr b="1" lang="ar-QA" sz="2400" u="sng"/>
              <a:t>3. زيادة الوعي المجتمعي حول قضايا المرأة</a:t>
            </a:r>
            <a:endParaRPr/>
          </a:p>
          <a:p>
            <a:pPr indent="-228600" lvl="0" marL="228600" rtl="1" algn="r">
              <a:lnSpc>
                <a:spcPct val="90000"/>
              </a:lnSpc>
              <a:spcBef>
                <a:spcPts val="1000"/>
              </a:spcBef>
              <a:spcAft>
                <a:spcPts val="0"/>
              </a:spcAft>
              <a:buClr>
                <a:schemeClr val="dk1"/>
              </a:buClr>
              <a:buSzPts val="2400"/>
              <a:buFont typeface="Arial"/>
              <a:buChar char="•"/>
            </a:pPr>
            <a:r>
              <a:rPr b="1" lang="ar-QA" sz="2400"/>
              <a:t>الإيجابيات:</a:t>
            </a:r>
            <a:endParaRPr sz="2400"/>
          </a:p>
          <a:p>
            <a:pPr indent="-285750" lvl="1" marL="742950" rtl="1" algn="r">
              <a:lnSpc>
                <a:spcPct val="90000"/>
              </a:lnSpc>
              <a:spcBef>
                <a:spcPts val="500"/>
              </a:spcBef>
              <a:spcAft>
                <a:spcPts val="0"/>
              </a:spcAft>
              <a:buClr>
                <a:schemeClr val="dk1"/>
              </a:buClr>
              <a:buSzPts val="2000"/>
              <a:buFont typeface="Arial"/>
              <a:buChar char="•"/>
            </a:pPr>
            <a:r>
              <a:rPr b="1" lang="ar-QA" sz="2000"/>
              <a:t>تغيير التصورات الثقافية</a:t>
            </a:r>
            <a:r>
              <a:rPr lang="ar-QA" sz="2000"/>
              <a:t>: يمكن لحملات التوعية أن تغير التصورات النمطية حول دور المرأة، مما يساهم في تعزيز حقوقها.</a:t>
            </a:r>
            <a:endParaRPr sz="2000"/>
          </a:p>
          <a:p>
            <a:pPr indent="-158750" lvl="1" marL="742950" rtl="1" algn="r">
              <a:lnSpc>
                <a:spcPct val="90000"/>
              </a:lnSpc>
              <a:spcBef>
                <a:spcPts val="500"/>
              </a:spcBef>
              <a:spcAft>
                <a:spcPts val="0"/>
              </a:spcAft>
              <a:buClr>
                <a:schemeClr val="dk1"/>
              </a:buClr>
              <a:buSzPts val="2000"/>
              <a:buFont typeface="Arial"/>
              <a:buNone/>
            </a:pPr>
            <a:r>
              <a:t/>
            </a:r>
            <a:endParaRPr sz="2000"/>
          </a:p>
          <a:p>
            <a:pPr indent="-285750" lvl="1" marL="742950" rtl="1" algn="r">
              <a:lnSpc>
                <a:spcPct val="90000"/>
              </a:lnSpc>
              <a:spcBef>
                <a:spcPts val="500"/>
              </a:spcBef>
              <a:spcAft>
                <a:spcPts val="0"/>
              </a:spcAft>
              <a:buClr>
                <a:schemeClr val="dk1"/>
              </a:buClr>
              <a:buSzPts val="2000"/>
              <a:buFont typeface="Arial"/>
              <a:buChar char="•"/>
            </a:pPr>
            <a:r>
              <a:rPr b="1" lang="ar-QA" sz="2000"/>
              <a:t>دعم حركات النساء</a:t>
            </a:r>
            <a:r>
              <a:rPr lang="ar-QA" sz="2000"/>
              <a:t>: الوعي العام يمكن أن يؤدي إلى دعم أكبر من المجتمع لحركات النساء، مما يعزز من تأثيرها.</a:t>
            </a:r>
            <a:endParaRPr sz="2000"/>
          </a:p>
          <a:p>
            <a:pPr indent="-158750" lvl="1" marL="742950" rtl="1" algn="r">
              <a:lnSpc>
                <a:spcPct val="90000"/>
              </a:lnSpc>
              <a:spcBef>
                <a:spcPts val="500"/>
              </a:spcBef>
              <a:spcAft>
                <a:spcPts val="0"/>
              </a:spcAft>
              <a:buClr>
                <a:schemeClr val="dk1"/>
              </a:buClr>
              <a:buSzPts val="2000"/>
              <a:buFont typeface="Arial"/>
              <a:buNone/>
            </a:pPr>
            <a:r>
              <a:t/>
            </a:r>
            <a:endParaRPr sz="2000"/>
          </a:p>
          <a:p>
            <a:pPr indent="-228600" lvl="0" marL="228600" rtl="1" algn="r">
              <a:lnSpc>
                <a:spcPct val="90000"/>
              </a:lnSpc>
              <a:spcBef>
                <a:spcPts val="1000"/>
              </a:spcBef>
              <a:spcAft>
                <a:spcPts val="0"/>
              </a:spcAft>
              <a:buClr>
                <a:schemeClr val="dk1"/>
              </a:buClr>
              <a:buSzPts val="2400"/>
              <a:buFont typeface="Arial"/>
              <a:buChar char="•"/>
            </a:pPr>
            <a:r>
              <a:rPr b="1" lang="ar-QA" sz="2400"/>
              <a:t>السلبيات:</a:t>
            </a:r>
            <a:endParaRPr sz="2400"/>
          </a:p>
          <a:p>
            <a:pPr indent="-285750" lvl="1" marL="742950" rtl="1" algn="r">
              <a:lnSpc>
                <a:spcPct val="90000"/>
              </a:lnSpc>
              <a:spcBef>
                <a:spcPts val="500"/>
              </a:spcBef>
              <a:spcAft>
                <a:spcPts val="0"/>
              </a:spcAft>
              <a:buClr>
                <a:schemeClr val="dk1"/>
              </a:buClr>
              <a:buSzPts val="2000"/>
              <a:buFont typeface="Arial"/>
              <a:buChar char="•"/>
            </a:pPr>
            <a:r>
              <a:rPr b="1" lang="ar-QA" sz="2000"/>
              <a:t>التغيير الثقافي بطيء</a:t>
            </a:r>
            <a:r>
              <a:rPr lang="ar-QA" sz="2000"/>
              <a:t>: التغيير في المواقف الاجتماعية والثقافية يتطلب وقتًا طويلاً، مما يجعل النتائج الفورية غير مرجوة.</a:t>
            </a:r>
            <a:endParaRPr sz="2000"/>
          </a:p>
          <a:p>
            <a:pPr indent="-158750" lvl="1" marL="742950" rtl="1" algn="r">
              <a:lnSpc>
                <a:spcPct val="90000"/>
              </a:lnSpc>
              <a:spcBef>
                <a:spcPts val="500"/>
              </a:spcBef>
              <a:spcAft>
                <a:spcPts val="0"/>
              </a:spcAft>
              <a:buClr>
                <a:schemeClr val="dk1"/>
              </a:buClr>
              <a:buSzPts val="2000"/>
              <a:buFont typeface="Arial"/>
              <a:buNone/>
            </a:pPr>
            <a:r>
              <a:t/>
            </a:r>
            <a:endParaRPr sz="2000"/>
          </a:p>
          <a:p>
            <a:pPr indent="-285750" lvl="1" marL="742950" rtl="1" algn="r">
              <a:lnSpc>
                <a:spcPct val="90000"/>
              </a:lnSpc>
              <a:spcBef>
                <a:spcPts val="500"/>
              </a:spcBef>
              <a:spcAft>
                <a:spcPts val="0"/>
              </a:spcAft>
              <a:buClr>
                <a:schemeClr val="dk1"/>
              </a:buClr>
              <a:buSzPts val="2000"/>
              <a:buFont typeface="Arial"/>
              <a:buChar char="•"/>
            </a:pPr>
            <a:r>
              <a:rPr b="1" lang="ar-QA" sz="2000"/>
              <a:t>المقاومة من بعض الجماعات</a:t>
            </a:r>
            <a:r>
              <a:rPr lang="ar-QA" sz="2000"/>
              <a:t>: الحملات التوعوية قد تواجه مقاومة من الجماعات المحافظة أو التي لا تتفق مع أفكار التوعية.</a:t>
            </a:r>
            <a:endParaRPr/>
          </a:p>
          <a:p>
            <a:pPr indent="-114300" lvl="0" marL="228600" rtl="1" algn="r">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question mark 117153 - Free Download - silhouetteAC" id="254" name="Google Shape;254;p21"/>
          <p:cNvPicPr preferRelativeResize="0"/>
          <p:nvPr/>
        </p:nvPicPr>
        <p:blipFill rotWithShape="1">
          <a:blip r:embed="rId3">
            <a:alphaModFix amt="35000"/>
          </a:blip>
          <a:srcRect b="0" l="0" r="0" t="0"/>
          <a:stretch/>
        </p:blipFill>
        <p:spPr>
          <a:xfrm>
            <a:off x="3196070" y="636025"/>
            <a:ext cx="5251739" cy="5251739"/>
          </a:xfrm>
          <a:prstGeom prst="rect">
            <a:avLst/>
          </a:prstGeom>
          <a:noFill/>
          <a:ln>
            <a:noFill/>
          </a:ln>
        </p:spPr>
      </p:pic>
      <p:sp>
        <p:nvSpPr>
          <p:cNvPr id="255" name="Google Shape;2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p>
            <a:pPr indent="0" lvl="0" marL="0" rtl="1" algn="l">
              <a:lnSpc>
                <a:spcPct val="90000"/>
              </a:lnSpc>
              <a:spcBef>
                <a:spcPts val="0"/>
              </a:spcBef>
              <a:spcAft>
                <a:spcPts val="0"/>
              </a:spcAft>
              <a:buClr>
                <a:srgbClr val="000000"/>
              </a:buClr>
              <a:buSzPts val="1800"/>
              <a:buFont typeface="Arial"/>
              <a:buNone/>
            </a:pPr>
            <a:r>
              <a:rPr b="1" i="0" lang="ar-QA" sz="1800" u="sng" strike="noStrike">
                <a:solidFill>
                  <a:srgbClr val="000000"/>
                </a:solidFill>
                <a:latin typeface="Arial"/>
                <a:ea typeface="Arial"/>
                <a:cs typeface="Arial"/>
                <a:sym typeface="Arial"/>
              </a:rPr>
              <a:t>القسم الثاني: الحلول الممكنة - أسئلة </a:t>
            </a:r>
            <a:r>
              <a:rPr b="1" lang="ar-QA" sz="1800" u="sng" strike="noStrike">
                <a:solidFill>
                  <a:srgbClr val="000000"/>
                </a:solidFill>
                <a:latin typeface="Arial"/>
                <a:ea typeface="Arial"/>
                <a:cs typeface="Arial"/>
                <a:sym typeface="Arial"/>
              </a:rPr>
              <a:t>إرشادية</a:t>
            </a:r>
            <a:br>
              <a:rPr b="0" lang="ar-QA" u="sng"/>
            </a:br>
            <a:br>
              <a:rPr lang="ar-QA" u="sng"/>
            </a:br>
            <a:endParaRPr u="sng"/>
          </a:p>
        </p:txBody>
      </p:sp>
      <p:sp>
        <p:nvSpPr>
          <p:cNvPr id="256" name="Google Shape;256;p21"/>
          <p:cNvSpPr txBox="1"/>
          <p:nvPr>
            <p:ph idx="1" type="body"/>
          </p:nvPr>
        </p:nvSpPr>
        <p:spPr>
          <a:xfrm>
            <a:off x="7062510" y="1415238"/>
            <a:ext cx="4881600" cy="3694200"/>
          </a:xfrm>
          <a:prstGeom prst="rect">
            <a:avLst/>
          </a:prstGeom>
          <a:noFill/>
          <a:ln>
            <a:noFill/>
          </a:ln>
        </p:spPr>
        <p:txBody>
          <a:bodyPr anchorCtr="0" anchor="ctr" bIns="45700" lIns="91425" spcFirstLastPara="1" rIns="91425" wrap="square" tIns="45700">
            <a:spAutoFit/>
          </a:bodyPr>
          <a:lstStyle/>
          <a:p>
            <a:pPr indent="-114300" lvl="0" marL="0" marR="0" rtl="1" algn="r">
              <a:lnSpc>
                <a:spcPct val="100000"/>
              </a:lnSpc>
              <a:spcBef>
                <a:spcPts val="0"/>
              </a:spcBef>
              <a:spcAft>
                <a:spcPts val="0"/>
              </a:spcAft>
              <a:buClr>
                <a:schemeClr val="dk1"/>
              </a:buClr>
              <a:buSzPts val="1800"/>
              <a:buFont typeface="Arial"/>
              <a:buChar char="•"/>
            </a:pPr>
            <a:r>
              <a:rPr lang="ar-QA" sz="1800" u="none" cap="none" strike="noStrike">
                <a:solidFill>
                  <a:schemeClr val="dk1"/>
                </a:solidFill>
                <a:latin typeface="Arial"/>
                <a:ea typeface="Arial"/>
                <a:cs typeface="Arial"/>
                <a:sym typeface="Arial"/>
              </a:rPr>
              <a:t>إلى أي مدى تتفق وفدكم مع هذا الحل؟ ولماذا وكيف؟</a:t>
            </a:r>
            <a:endParaRPr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Char char="•"/>
            </a:pPr>
            <a:r>
              <a:rPr lang="ar-QA" sz="1800" u="none" cap="none" strike="noStrike">
                <a:solidFill>
                  <a:schemeClr val="dk1"/>
                </a:solidFill>
                <a:latin typeface="Arial"/>
                <a:ea typeface="Arial"/>
                <a:cs typeface="Arial"/>
                <a:sym typeface="Arial"/>
              </a:rPr>
              <a:t>أي الدول ستعارض هذا الحل؟</a:t>
            </a:r>
            <a:endParaRPr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Char char="•"/>
            </a:pPr>
            <a:r>
              <a:rPr lang="ar-QA" sz="1800" u="none" cap="none" strike="noStrike">
                <a:solidFill>
                  <a:schemeClr val="dk1"/>
                </a:solidFill>
                <a:latin typeface="Arial"/>
                <a:ea typeface="Arial"/>
                <a:cs typeface="Arial"/>
                <a:sym typeface="Arial"/>
              </a:rPr>
              <a:t>لماذا قد تعارض بعض الدول هذه الحلول؟</a:t>
            </a:r>
            <a:endParaRPr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Char char="•"/>
            </a:pPr>
            <a:r>
              <a:rPr lang="ar-QA" sz="1800" u="none" cap="none" strike="noStrike">
                <a:solidFill>
                  <a:schemeClr val="dk1"/>
                </a:solidFill>
                <a:latin typeface="Arial"/>
                <a:ea typeface="Arial"/>
                <a:cs typeface="Arial"/>
                <a:sym typeface="Arial"/>
              </a:rPr>
              <a:t>ماذا تحتاج دولتك لتغييره لتنفيذ هذا الحل؟</a:t>
            </a:r>
            <a:endParaRPr/>
          </a:p>
          <a:p>
            <a:pPr indent="0" lvl="0" marL="0" marR="0" rtl="1" algn="r">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Char char="•"/>
            </a:pPr>
            <a:r>
              <a:rPr lang="ar-QA" sz="1800" u="none" cap="none" strike="noStrike">
                <a:solidFill>
                  <a:schemeClr val="dk1"/>
                </a:solidFill>
                <a:latin typeface="Arial"/>
                <a:ea typeface="Arial"/>
                <a:cs typeface="Arial"/>
                <a:sym typeface="Arial"/>
              </a:rPr>
              <a:t>كيف سيؤثر ذلك على الاقتصاد (الوظائف، القيمة السوقية، إلخ)؟</a:t>
            </a:r>
            <a:endParaRPr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Char char="•"/>
            </a:pPr>
            <a:r>
              <a:rPr lang="ar-QA" sz="1800" u="none" cap="none" strike="noStrike">
                <a:solidFill>
                  <a:schemeClr val="dk1"/>
                </a:solidFill>
                <a:latin typeface="Arial"/>
                <a:ea typeface="Arial"/>
                <a:cs typeface="Arial"/>
                <a:sym typeface="Arial"/>
              </a:rPr>
              <a:t>كيف سيؤثر ذلك على التعليم؟</a:t>
            </a:r>
            <a:endParaRPr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Calibri"/>
              <a:buNone/>
            </a:pPr>
            <a:r>
              <a:t/>
            </a:r>
            <a:endParaRPr sz="1800" u="none" cap="none" strike="noStrike">
              <a:solidFill>
                <a:schemeClr val="dk1"/>
              </a:solidFill>
              <a:latin typeface="Arial"/>
              <a:ea typeface="Arial"/>
              <a:cs typeface="Arial"/>
              <a:sym typeface="Arial"/>
            </a:endParaRPr>
          </a:p>
          <a:p>
            <a:pPr indent="-114300" lvl="0" marL="0" marR="0" rtl="1" algn="r">
              <a:lnSpc>
                <a:spcPct val="100000"/>
              </a:lnSpc>
              <a:spcBef>
                <a:spcPts val="0"/>
              </a:spcBef>
              <a:spcAft>
                <a:spcPts val="0"/>
              </a:spcAft>
              <a:buClr>
                <a:schemeClr val="dk1"/>
              </a:buClr>
              <a:buSzPts val="1800"/>
              <a:buFont typeface="Arial"/>
              <a:buChar char="•"/>
            </a:pPr>
            <a:r>
              <a:rPr lang="ar-QA" sz="1800" u="none" cap="none" strike="noStrike">
                <a:solidFill>
                  <a:schemeClr val="dk1"/>
                </a:solidFill>
                <a:latin typeface="Arial"/>
                <a:ea typeface="Arial"/>
                <a:cs typeface="Arial"/>
                <a:sym typeface="Arial"/>
              </a:rPr>
              <a:t>كيف سيؤثر ذلك على المشهد السياسي في دولتك؟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DEAF6"/>
        </a:solidFill>
      </p:bgPr>
    </p:bg>
    <p:spTree>
      <p:nvGrpSpPr>
        <p:cNvPr id="114" name="Shape 114"/>
        <p:cNvGrpSpPr/>
        <p:nvPr/>
      </p:nvGrpSpPr>
      <p:grpSpPr>
        <a:xfrm>
          <a:off x="0" y="0"/>
          <a:ext cx="0" cy="0"/>
          <a:chOff x="0" y="0"/>
          <a:chExt cx="0" cy="0"/>
        </a:xfrm>
      </p:grpSpPr>
      <p:pic>
        <p:nvPicPr>
          <p:cNvPr id="115" name="Google Shape;115;p3"/>
          <p:cNvPicPr preferRelativeResize="0"/>
          <p:nvPr/>
        </p:nvPicPr>
        <p:blipFill rotWithShape="1">
          <a:blip r:embed="rId3">
            <a:alphaModFix amt="50000"/>
          </a:blip>
          <a:srcRect b="0" l="0" r="0" t="0"/>
          <a:stretch/>
        </p:blipFill>
        <p:spPr>
          <a:xfrm>
            <a:off x="1344892" y="753827"/>
            <a:ext cx="9502215" cy="5350346"/>
          </a:xfrm>
          <a:prstGeom prst="rect">
            <a:avLst/>
          </a:prstGeom>
          <a:noFill/>
          <a:ln>
            <a:noFill/>
          </a:ln>
        </p:spPr>
      </p:pic>
      <p:sp>
        <p:nvSpPr>
          <p:cNvPr id="116" name="Google Shape;116;p3"/>
          <p:cNvSpPr txBox="1"/>
          <p:nvPr/>
        </p:nvSpPr>
        <p:spPr>
          <a:xfrm>
            <a:off x="1722267" y="1239939"/>
            <a:ext cx="10227076" cy="4378122"/>
          </a:xfrm>
          <a:prstGeom prst="rect">
            <a:avLst/>
          </a:prstGeom>
          <a:noFill/>
          <a:ln>
            <a:noFill/>
          </a:ln>
        </p:spPr>
        <p:txBody>
          <a:bodyPr anchorCtr="0" anchor="t" bIns="45700" lIns="91425" spcFirstLastPara="1" rIns="91425" wrap="square" tIns="45700">
            <a:spAutoFit/>
          </a:bodyPr>
          <a:lstStyle/>
          <a:p>
            <a:pPr indent="0" lvl="0" marL="83782" marR="0" rtl="1" algn="r">
              <a:spcBef>
                <a:spcPts val="0"/>
              </a:spcBef>
              <a:spcAft>
                <a:spcPts val="0"/>
              </a:spcAft>
              <a:buNone/>
            </a:pPr>
            <a:r>
              <a:rPr b="1" i="0" lang="ar-QA" sz="1800" u="sng">
                <a:solidFill>
                  <a:srgbClr val="000000"/>
                </a:solidFill>
                <a:latin typeface="Arial"/>
                <a:ea typeface="Arial"/>
                <a:cs typeface="Arial"/>
                <a:sym typeface="Arial"/>
              </a:rPr>
              <a:t>تكافؤ الفرص </a:t>
            </a:r>
            <a:endParaRPr b="0" sz="1800">
              <a:solidFill>
                <a:schemeClr val="dk1"/>
              </a:solidFill>
              <a:latin typeface="Calibri"/>
              <a:ea typeface="Calibri"/>
              <a:cs typeface="Calibri"/>
              <a:sym typeface="Calibri"/>
            </a:endParaRPr>
          </a:p>
          <a:p>
            <a:pPr indent="21857" lvl="0" marL="359982" marR="106261" rtl="1" algn="r">
              <a:spcBef>
                <a:spcPts val="1718"/>
              </a:spcBef>
              <a:spcAft>
                <a:spcPts val="0"/>
              </a:spcAft>
              <a:buNone/>
            </a:pPr>
            <a:r>
              <a:rPr b="0" i="0" lang="ar-QA" sz="1800" u="none" strike="noStrike">
                <a:solidFill>
                  <a:srgbClr val="000000"/>
                </a:solidFill>
                <a:latin typeface="Arial"/>
                <a:ea typeface="Arial"/>
                <a:cs typeface="Arial"/>
                <a:sym typeface="Arial"/>
              </a:rPr>
              <a:t>فكرة أن الناس يجب أن يكونوا قادرين على التنافس بشروط وأحكام متساوية للحصول على مركز متميز. في عالم يتمتع بمساواة تامة في الفرص، لن يُمنح أي شخص يتمتع بنفس الكفاءة مثل أي شخص آخر ميزة، أو في وضع غير مؤات، في التقدم لشغل هذا المنصب. </a:t>
            </a:r>
            <a:endParaRPr b="0" sz="1800">
              <a:solidFill>
                <a:schemeClr val="dk1"/>
              </a:solidFill>
              <a:latin typeface="Calibri"/>
              <a:ea typeface="Calibri"/>
              <a:cs typeface="Calibri"/>
              <a:sym typeface="Calibri"/>
            </a:endParaRPr>
          </a:p>
          <a:p>
            <a:pPr indent="0" lvl="0" marL="80289" marR="0" rtl="1" algn="r">
              <a:spcBef>
                <a:spcPts val="1193"/>
              </a:spcBef>
              <a:spcAft>
                <a:spcPts val="0"/>
              </a:spcAft>
              <a:buNone/>
            </a:pPr>
            <a:r>
              <a:rPr b="1" i="0" lang="ar-QA" sz="1800" u="sng">
                <a:solidFill>
                  <a:srgbClr val="000000"/>
                </a:solidFill>
                <a:latin typeface="Arial"/>
                <a:ea typeface="Arial"/>
                <a:cs typeface="Arial"/>
                <a:sym typeface="Arial"/>
              </a:rPr>
              <a:t>عدم المساواة بين الجنسين </a:t>
            </a:r>
            <a:endParaRPr b="0" sz="1800">
              <a:solidFill>
                <a:schemeClr val="dk1"/>
              </a:solidFill>
              <a:latin typeface="Calibri"/>
              <a:ea typeface="Calibri"/>
              <a:cs typeface="Calibri"/>
              <a:sym typeface="Calibri"/>
            </a:endParaRPr>
          </a:p>
          <a:p>
            <a:pPr indent="6287" lvl="0" marL="364033" marR="300558" rtl="1" algn="r">
              <a:spcBef>
                <a:spcPts val="1718"/>
              </a:spcBef>
              <a:spcAft>
                <a:spcPts val="0"/>
              </a:spcAft>
              <a:buNone/>
            </a:pPr>
            <a:r>
              <a:rPr b="0" i="0" lang="ar-QA" sz="1800" u="none" strike="noStrike">
                <a:solidFill>
                  <a:srgbClr val="000000"/>
                </a:solidFill>
                <a:latin typeface="Arial"/>
                <a:ea typeface="Arial"/>
                <a:cs typeface="Arial"/>
                <a:sym typeface="Arial"/>
              </a:rPr>
              <a:t>الاختلافات في الوصول إلى الموارد والتعليم وأوضاع الأشخاص نتيجة لجنسهم أو تحديد جنسهم. ومن الآن فصاعدا، سيشير هذا إلى عدم المساواة التي تواجهها المرأة مقارنة بالرجل والتمييز الذي يحدث نتيجة لجنسها. </a:t>
            </a:r>
            <a:endParaRPr b="0" sz="1800">
              <a:solidFill>
                <a:schemeClr val="dk1"/>
              </a:solidFill>
              <a:latin typeface="Calibri"/>
              <a:ea typeface="Calibri"/>
              <a:cs typeface="Calibri"/>
              <a:sym typeface="Calibri"/>
            </a:endParaRPr>
          </a:p>
          <a:p>
            <a:pPr indent="0" lvl="0" marL="84341" marR="0" rtl="1" algn="r">
              <a:spcBef>
                <a:spcPts val="1193"/>
              </a:spcBef>
              <a:spcAft>
                <a:spcPts val="0"/>
              </a:spcAft>
              <a:buNone/>
            </a:pPr>
            <a:r>
              <a:rPr b="1" i="0" lang="ar-QA" sz="1800" u="sng">
                <a:solidFill>
                  <a:srgbClr val="000000"/>
                </a:solidFill>
                <a:latin typeface="Arial"/>
                <a:ea typeface="Arial"/>
                <a:cs typeface="Arial"/>
                <a:sym typeface="Arial"/>
              </a:rPr>
              <a:t>المناصب القيادية </a:t>
            </a:r>
            <a:endParaRPr b="0" sz="1800">
              <a:solidFill>
                <a:schemeClr val="dk1"/>
              </a:solidFill>
              <a:latin typeface="Calibri"/>
              <a:ea typeface="Calibri"/>
              <a:cs typeface="Calibri"/>
              <a:sym typeface="Calibri"/>
            </a:endParaRPr>
          </a:p>
          <a:p>
            <a:pPr indent="-406" lvl="0" marL="359143" marR="155575" rtl="1" algn="r">
              <a:spcBef>
                <a:spcPts val="1718"/>
              </a:spcBef>
              <a:spcAft>
                <a:spcPts val="0"/>
              </a:spcAft>
              <a:buNone/>
            </a:pPr>
            <a:r>
              <a:rPr b="0" i="0" lang="ar-QA" sz="1800" u="none" strike="noStrike">
                <a:solidFill>
                  <a:srgbClr val="000000"/>
                </a:solidFill>
                <a:latin typeface="Arial"/>
                <a:ea typeface="Arial"/>
                <a:cs typeface="Arial"/>
                <a:sym typeface="Arial"/>
              </a:rPr>
              <a:t>أي منصب يعتبر مهمًا لوظيفة منظمة أو بلد أو شركة، ويمنح قدرة كبيرة على اتخاذ القرار، يعتبر منصبًا قياديًا. سيركز هذا التقرير في المقام الأول على المناصب القيادية البارزة مثل مناصب الحكومات أو المناصب العليا في الشركات الكبيرة.</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br>
              <a:rPr lang="ar-QA"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17" name="Google Shape;117;p3"/>
          <p:cNvSpPr txBox="1"/>
          <p:nvPr/>
        </p:nvSpPr>
        <p:spPr>
          <a:xfrm>
            <a:off x="6401625" y="302600"/>
            <a:ext cx="5406900" cy="6078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ar-QA" sz="2800" u="sng">
                <a:solidFill>
                  <a:schemeClr val="dk1"/>
                </a:solidFill>
              </a:rPr>
              <a:t>المصطلحات الرئيسة</a:t>
            </a:r>
            <a:endParaRPr b="1" sz="2800" u="sng">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DEAF6"/>
        </a:solidFill>
      </p:bgPr>
    </p:bg>
    <p:spTree>
      <p:nvGrpSpPr>
        <p:cNvPr id="121" name="Shape 121"/>
        <p:cNvGrpSpPr/>
        <p:nvPr/>
      </p:nvGrpSpPr>
      <p:grpSpPr>
        <a:xfrm>
          <a:off x="0" y="0"/>
          <a:ext cx="0" cy="0"/>
          <a:chOff x="0" y="0"/>
          <a:chExt cx="0" cy="0"/>
        </a:xfrm>
      </p:grpSpPr>
      <p:pic>
        <p:nvPicPr>
          <p:cNvPr id="122" name="Google Shape;122;p4"/>
          <p:cNvPicPr preferRelativeResize="0"/>
          <p:nvPr/>
        </p:nvPicPr>
        <p:blipFill rotWithShape="1">
          <a:blip r:embed="rId3">
            <a:alphaModFix amt="50000"/>
          </a:blip>
          <a:srcRect b="0" l="0" r="0" t="0"/>
          <a:stretch/>
        </p:blipFill>
        <p:spPr>
          <a:xfrm>
            <a:off x="1344892" y="753827"/>
            <a:ext cx="9502215" cy="5350346"/>
          </a:xfrm>
          <a:prstGeom prst="rect">
            <a:avLst/>
          </a:prstGeom>
          <a:noFill/>
          <a:ln>
            <a:noFill/>
          </a:ln>
        </p:spPr>
      </p:pic>
      <p:sp>
        <p:nvSpPr>
          <p:cNvPr id="123" name="Google Shape;123;p4"/>
          <p:cNvSpPr txBox="1"/>
          <p:nvPr/>
        </p:nvSpPr>
        <p:spPr>
          <a:xfrm>
            <a:off x="1722267" y="1239939"/>
            <a:ext cx="10227076" cy="3729226"/>
          </a:xfrm>
          <a:prstGeom prst="rect">
            <a:avLst/>
          </a:prstGeom>
          <a:noFill/>
          <a:ln>
            <a:noFill/>
          </a:ln>
        </p:spPr>
        <p:txBody>
          <a:bodyPr anchorCtr="0" anchor="t" bIns="45700" lIns="91425" spcFirstLastPara="1" rIns="91425" wrap="square" tIns="45700">
            <a:spAutoFit/>
          </a:bodyPr>
          <a:lstStyle/>
          <a:p>
            <a:pPr indent="0" lvl="0" marL="83083" marR="0" rtl="1" algn="r">
              <a:spcBef>
                <a:spcPts val="0"/>
              </a:spcBef>
              <a:spcAft>
                <a:spcPts val="0"/>
              </a:spcAft>
              <a:buNone/>
            </a:pPr>
            <a:r>
              <a:rPr b="1" i="0" lang="ar-QA" sz="1800" u="none" strike="noStrike">
                <a:solidFill>
                  <a:srgbClr val="000000"/>
                </a:solidFill>
                <a:latin typeface="Arial"/>
                <a:ea typeface="Arial"/>
                <a:cs typeface="Arial"/>
                <a:sym typeface="Arial"/>
              </a:rPr>
              <a:t>التمييز المؤسسي بين الجنسين </a:t>
            </a:r>
            <a:endParaRPr b="0" sz="1800">
              <a:solidFill>
                <a:schemeClr val="dk1"/>
              </a:solidFill>
              <a:latin typeface="Calibri"/>
              <a:ea typeface="Calibri"/>
              <a:cs typeface="Calibri"/>
              <a:sym typeface="Calibri"/>
            </a:endParaRPr>
          </a:p>
          <a:p>
            <a:pPr indent="6146" lvl="0" marL="360820" marR="132931" rtl="1" algn="r">
              <a:spcBef>
                <a:spcPts val="1718"/>
              </a:spcBef>
              <a:spcAft>
                <a:spcPts val="0"/>
              </a:spcAft>
              <a:buNone/>
            </a:pPr>
            <a:r>
              <a:rPr b="0" i="0" lang="ar-QA" sz="1800" u="none" strike="noStrike">
                <a:solidFill>
                  <a:srgbClr val="000000"/>
                </a:solidFill>
                <a:latin typeface="Arial"/>
                <a:ea typeface="Arial"/>
                <a:cs typeface="Arial"/>
                <a:sym typeface="Arial"/>
              </a:rPr>
              <a:t>التمييز بين الجنسين الناجم عن المؤسسات المجتمعية والمجتمع ككل. هذا النوع من التمييز ليس خفيًا أو غير واعي؛ بل هو نتاج لقوانين المجتمع وأعرافه. على سبيل المثال، الدولة التي تقنن أو تشجع الاختيار المتأثر بالجنس في مكان العمل تقع ضمن فئة الدولة التي تعاني من التمييز المؤسسي. </a:t>
            </a:r>
            <a:endParaRPr b="0" sz="1800">
              <a:solidFill>
                <a:schemeClr val="dk1"/>
              </a:solidFill>
              <a:latin typeface="Calibri"/>
              <a:ea typeface="Calibri"/>
              <a:cs typeface="Calibri"/>
              <a:sym typeface="Calibri"/>
            </a:endParaRPr>
          </a:p>
          <a:p>
            <a:pPr indent="0" lvl="0" marL="83642" marR="0" rtl="1" algn="r">
              <a:spcBef>
                <a:spcPts val="1193"/>
              </a:spcBef>
              <a:spcAft>
                <a:spcPts val="0"/>
              </a:spcAft>
              <a:buNone/>
            </a:pPr>
            <a:r>
              <a:rPr b="1" i="0" lang="ar-QA" sz="1800" u="none" strike="noStrike">
                <a:solidFill>
                  <a:srgbClr val="000000"/>
                </a:solidFill>
                <a:latin typeface="Arial"/>
                <a:ea typeface="Arial"/>
                <a:cs typeface="Arial"/>
                <a:sym typeface="Arial"/>
              </a:rPr>
              <a:t>التحيزات اللاواعية </a:t>
            </a:r>
            <a:endParaRPr b="0" sz="1800">
              <a:solidFill>
                <a:schemeClr val="dk1"/>
              </a:solidFill>
              <a:latin typeface="Calibri"/>
              <a:ea typeface="Calibri"/>
              <a:cs typeface="Calibri"/>
              <a:sym typeface="Calibri"/>
            </a:endParaRPr>
          </a:p>
          <a:p>
            <a:pPr indent="7684" lvl="0" marL="362077" marR="134671" rtl="1" algn="r">
              <a:spcBef>
                <a:spcPts val="1718"/>
              </a:spcBef>
              <a:spcAft>
                <a:spcPts val="0"/>
              </a:spcAft>
              <a:buNone/>
            </a:pPr>
            <a:r>
              <a:rPr b="0" i="0" lang="ar-QA" sz="1800" u="none" strike="noStrike">
                <a:solidFill>
                  <a:srgbClr val="000000"/>
                </a:solidFill>
                <a:latin typeface="Arial"/>
                <a:ea typeface="Arial"/>
                <a:cs typeface="Arial"/>
                <a:sym typeface="Arial"/>
              </a:rPr>
              <a:t>التحيزات أو التمييز من قبل أي شخص ليس المقصود منه التمييز. التحيزات اللاواعية تنتج عن المجتمع أو التكييف الاجتماعي؛ غالبًا ما تؤدي إلى تفضيل الشخص لمجموعة من الأشخاص على أخرى، والنظر إليهم على أنهم أكثر كفاءة أو قدرة، على سبيل المثال، دون نية التمييز. في هذه الحالة، يمكن رؤية التحيز اللاواعي لدى الشخص الذي يعتقد عن غير قصد أن الذكر أكثر قدرة من الأنثى على الرغم من تساوي مستويات الكفاءة. </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br>
              <a:rPr lang="ar-QA"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5"/>
          <p:cNvPicPr preferRelativeResize="0"/>
          <p:nvPr/>
        </p:nvPicPr>
        <p:blipFill rotWithShape="1">
          <a:blip r:embed="rId3">
            <a:alphaModFix amt="70000"/>
          </a:blip>
          <a:srcRect b="0" l="0" r="0" t="0"/>
          <a:stretch/>
        </p:blipFill>
        <p:spPr>
          <a:xfrm>
            <a:off x="1" y="10"/>
            <a:ext cx="12191999" cy="6857990"/>
          </a:xfrm>
          <a:prstGeom prst="rect">
            <a:avLst/>
          </a:prstGeom>
          <a:noFill/>
          <a:ln>
            <a:noFill/>
          </a:ln>
          <a:effectLst>
            <a:outerShdw blurRad="88900" rotWithShape="0" algn="ctr" dir="5400000" dist="50800">
              <a:srgbClr val="000000">
                <a:alpha val="56862"/>
              </a:srgbClr>
            </a:outerShdw>
          </a:effectLst>
        </p:spPr>
      </p:pic>
      <p:sp>
        <p:nvSpPr>
          <p:cNvPr id="129" name="Google Shape;129;p5"/>
          <p:cNvSpPr txBox="1"/>
          <p:nvPr>
            <p:ph type="ctrTitle"/>
          </p:nvPr>
        </p:nvSpPr>
        <p:spPr>
          <a:xfrm>
            <a:off x="1081169" y="278224"/>
            <a:ext cx="10225530" cy="1475013"/>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rgbClr val="F2F2F2"/>
              </a:buClr>
              <a:buSzPts val="2800"/>
              <a:buFont typeface="Arial"/>
              <a:buNone/>
            </a:pPr>
            <a:r>
              <a:rPr b="1" i="0" lang="ar-QA" sz="2800" u="sng" strike="noStrike">
                <a:solidFill>
                  <a:srgbClr val="F2F2F2"/>
                </a:solidFill>
                <a:latin typeface="Arial"/>
                <a:ea typeface="Arial"/>
                <a:cs typeface="Arial"/>
                <a:sym typeface="Arial"/>
              </a:rPr>
              <a:t>القسم الأول: المقدمة – تحديد المشكلة</a:t>
            </a:r>
            <a:br>
              <a:rPr b="0" lang="ar-QA" sz="2400" u="sng">
                <a:solidFill>
                  <a:srgbClr val="F2F2F2"/>
                </a:solidFill>
              </a:rPr>
            </a:br>
            <a:br>
              <a:rPr lang="ar-QA" sz="2400" u="sng">
                <a:solidFill>
                  <a:srgbClr val="F2F2F2"/>
                </a:solidFill>
              </a:rPr>
            </a:br>
            <a:endParaRPr b="1" sz="4400" u="sng">
              <a:solidFill>
                <a:srgbClr val="F2F2F2"/>
              </a:solidFill>
            </a:endParaRPr>
          </a:p>
        </p:txBody>
      </p:sp>
      <p:sp>
        <p:nvSpPr>
          <p:cNvPr id="130" name="Google Shape;130;p5"/>
          <p:cNvSpPr txBox="1"/>
          <p:nvPr>
            <p:ph idx="1" type="subTitle"/>
          </p:nvPr>
        </p:nvSpPr>
        <p:spPr>
          <a:xfrm>
            <a:off x="1305017" y="883330"/>
            <a:ext cx="10001682" cy="5974670"/>
          </a:xfrm>
          <a:prstGeom prst="rect">
            <a:avLst/>
          </a:prstGeom>
          <a:noFill/>
          <a:ln>
            <a:noFill/>
          </a:ln>
        </p:spPr>
        <p:txBody>
          <a:bodyPr anchorCtr="0" anchor="t" bIns="45700" lIns="91425" spcFirstLastPara="1" rIns="91425" wrap="square" tIns="45700">
            <a:normAutofit fontScale="25000" lnSpcReduction="20000"/>
          </a:bodyPr>
          <a:lstStyle/>
          <a:p>
            <a:pPr indent="0" lvl="0" marL="0" rtl="1" algn="r">
              <a:lnSpc>
                <a:spcPct val="90000"/>
              </a:lnSpc>
              <a:spcBef>
                <a:spcPts val="0"/>
              </a:spcBef>
              <a:spcAft>
                <a:spcPts val="0"/>
              </a:spcAft>
              <a:buClr>
                <a:srgbClr val="F2F2F2"/>
              </a:buClr>
              <a:buSzPct val="100000"/>
              <a:buNone/>
            </a:pPr>
            <a:r>
              <a:rPr b="0" i="0" lang="ar-QA" sz="9600" u="none" strike="noStrike">
                <a:solidFill>
                  <a:srgbClr val="F2F2F2"/>
                </a:solidFill>
                <a:latin typeface="Arial"/>
                <a:ea typeface="Arial"/>
                <a:cs typeface="Arial"/>
                <a:sym typeface="Arial"/>
              </a:rPr>
              <a:t>نحن نعيش في عصر يشهد تقدمًا ملحوظًا نحو المساواة، مع تحسين حقوق المدنية والتعليم وتقليص الفجوات مقارنة بالتاريخ. لكن على الرغم من هذه الإنجازات، لا يزال الطريق طويلًا لتحقيق المساواة الحقيقية وتكافؤ الفرص لجميع الأفراد. في عالم تاريخي يهيمن عليه النظام الذكوري، يتضح أهمية إدراك المساهمات القيمة التي يمكن أن تقدمها النساء في مجالات الأعمال والحكومة وغيرها.</a:t>
            </a:r>
            <a:endParaRPr/>
          </a:p>
          <a:p>
            <a:pPr indent="0" lvl="0" marL="0" rtl="1" algn="r">
              <a:lnSpc>
                <a:spcPct val="90000"/>
              </a:lnSpc>
              <a:spcBef>
                <a:spcPts val="2600"/>
              </a:spcBef>
              <a:spcAft>
                <a:spcPts val="0"/>
              </a:spcAft>
              <a:buClr>
                <a:schemeClr val="lt1"/>
              </a:buClr>
              <a:buSzPct val="100000"/>
              <a:buNone/>
            </a:pPr>
            <a:r>
              <a:t/>
            </a:r>
            <a:endParaRPr b="0" sz="7400">
              <a:solidFill>
                <a:srgbClr val="F2F2F2"/>
              </a:solidFill>
            </a:endParaRPr>
          </a:p>
          <a:p>
            <a:pPr indent="0" lvl="0" marL="0" rtl="1" algn="r">
              <a:lnSpc>
                <a:spcPct val="90000"/>
              </a:lnSpc>
              <a:spcBef>
                <a:spcPts val="2600"/>
              </a:spcBef>
              <a:spcAft>
                <a:spcPts val="0"/>
              </a:spcAft>
              <a:buClr>
                <a:srgbClr val="F2F2F2"/>
              </a:buClr>
              <a:buSzPct val="100000"/>
              <a:buNone/>
            </a:pPr>
            <a:r>
              <a:rPr b="0" i="0" lang="ar-QA" sz="9600" u="none" strike="noStrike">
                <a:solidFill>
                  <a:srgbClr val="F2F2F2"/>
                </a:solidFill>
                <a:latin typeface="Arial"/>
                <a:ea typeface="Arial"/>
                <a:cs typeface="Arial"/>
                <a:sym typeface="Arial"/>
              </a:rPr>
              <a:t>تشير دراسة لشركة مورجان ستانلي إلى أن زيادة التنوع بين الجنسين في البيئات المهنية تعزز الإنتاجية والابتكار وتحسن من عمليات اتخاذ القرار ورضا الموظفين. إن ضمان الفرص المتساوية هو تقدم يعود بالنفع على الجميع، وليس مجرد فئة واحدة. كما يشدد الأمين العام للأمم المتحدة، أنطونيو غوتيريش، على أن تحقيق المزيد من الإدماج ضروري لنجاحنا في مجالات السلام والتنمية وحقوق الإنسان.</a:t>
            </a:r>
            <a:endParaRPr/>
          </a:p>
          <a:p>
            <a:pPr indent="0" lvl="0" marL="0" rtl="1" algn="r">
              <a:lnSpc>
                <a:spcPct val="90000"/>
              </a:lnSpc>
              <a:spcBef>
                <a:spcPts val="2600"/>
              </a:spcBef>
              <a:spcAft>
                <a:spcPts val="0"/>
              </a:spcAft>
              <a:buClr>
                <a:schemeClr val="lt1"/>
              </a:buClr>
              <a:buSzPct val="100000"/>
              <a:buNone/>
            </a:pPr>
            <a:r>
              <a:t/>
            </a:r>
            <a:endParaRPr b="0" i="0" sz="7400" u="none" strike="noStrike">
              <a:solidFill>
                <a:srgbClr val="F2F2F2"/>
              </a:solidFill>
              <a:latin typeface="Arial"/>
              <a:ea typeface="Arial"/>
              <a:cs typeface="Arial"/>
              <a:sym typeface="Arial"/>
            </a:endParaRPr>
          </a:p>
          <a:p>
            <a:pPr indent="0" lvl="0" marL="0" rtl="1" algn="r">
              <a:lnSpc>
                <a:spcPct val="90000"/>
              </a:lnSpc>
              <a:spcBef>
                <a:spcPts val="2600"/>
              </a:spcBef>
              <a:spcAft>
                <a:spcPts val="0"/>
              </a:spcAft>
              <a:buClr>
                <a:srgbClr val="F2F2F2"/>
              </a:buClr>
              <a:buSzPct val="100000"/>
              <a:buNone/>
            </a:pPr>
            <a:r>
              <a:rPr b="0" i="0" lang="ar-QA" sz="9600" u="none" strike="noStrike">
                <a:solidFill>
                  <a:srgbClr val="F2F2F2"/>
                </a:solidFill>
                <a:latin typeface="Arial"/>
                <a:ea typeface="Arial"/>
                <a:cs typeface="Arial"/>
                <a:sym typeface="Arial"/>
              </a:rPr>
              <a:t>تتمثل مهمتنا اليوم في تعزيز مشاركة النساء في المناصب القيادية، وهو ما يتماشى مع الأهداف العالمية مثل الهدف 5 لتحقيق المساواة بين الجنسين والهدف 10 للحد من عدم المساواة. وهذا يتطلب توفير التعليم والمهارات اللازمة للنساء في جميع أنحاء العالم. مع تقدم الحقوق المدنية والاجتماعية، لا يمكن تجاهل أهمية تمثيل النساء في جميع مستويات المجتمع. كما يبرز غوتيريش الحاجة إلى وجود المزيد من النساء في مختلف مجالات العمل لمواجهة التحديات الحالية والاعتراف بمساهماتهن القيمة.</a:t>
            </a:r>
            <a:endParaRPr b="0" sz="9600"/>
          </a:p>
          <a:p>
            <a:pPr indent="0" lvl="0" marL="0" rtl="0" algn="ctr">
              <a:lnSpc>
                <a:spcPct val="90000"/>
              </a:lnSpc>
              <a:spcBef>
                <a:spcPts val="2300"/>
              </a:spcBef>
              <a:spcAft>
                <a:spcPts val="0"/>
              </a:spcAft>
              <a:buClr>
                <a:schemeClr val="lt1"/>
              </a:buClr>
              <a:buSzPct val="100000"/>
              <a:buNone/>
            </a:pPr>
            <a:br>
              <a:rPr lang="ar-QA" sz="6000"/>
            </a:br>
            <a:endParaRPr b="0" sz="6000">
              <a:solidFill>
                <a:srgbClr val="F2F2F2"/>
              </a:solidFill>
            </a:endParaRPr>
          </a:p>
          <a:p>
            <a:pPr indent="0" lvl="0" marL="0" rtl="0" algn="ctr">
              <a:lnSpc>
                <a:spcPct val="90000"/>
              </a:lnSpc>
              <a:spcBef>
                <a:spcPts val="1000"/>
              </a:spcBef>
              <a:spcAft>
                <a:spcPts val="0"/>
              </a:spcAft>
              <a:buClr>
                <a:srgbClr val="F2F2F2"/>
              </a:buClr>
              <a:buSzPct val="100000"/>
              <a:buNone/>
            </a:pPr>
            <a:br>
              <a:rPr lang="ar-QA" sz="2400">
                <a:solidFill>
                  <a:srgbClr val="F2F2F2"/>
                </a:solidFill>
              </a:rPr>
            </a:br>
            <a:endParaRPr sz="2400">
              <a:solidFill>
                <a:srgbClr val="F2F2F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6"/>
          <p:cNvPicPr preferRelativeResize="0"/>
          <p:nvPr/>
        </p:nvPicPr>
        <p:blipFill rotWithShape="1">
          <a:blip r:embed="rId3">
            <a:alphaModFix amt="70000"/>
          </a:blip>
          <a:srcRect b="0" l="0" r="0" t="0"/>
          <a:stretch/>
        </p:blipFill>
        <p:spPr>
          <a:xfrm>
            <a:off x="1" y="10"/>
            <a:ext cx="12191999" cy="6857990"/>
          </a:xfrm>
          <a:prstGeom prst="rect">
            <a:avLst/>
          </a:prstGeom>
          <a:noFill/>
          <a:ln>
            <a:noFill/>
          </a:ln>
          <a:effectLst>
            <a:outerShdw blurRad="88900" rotWithShape="0" algn="ctr" dir="5400000" dist="50800">
              <a:srgbClr val="000000">
                <a:alpha val="56862"/>
              </a:srgbClr>
            </a:outerShdw>
          </a:effectLst>
        </p:spPr>
      </p:pic>
      <p:sp>
        <p:nvSpPr>
          <p:cNvPr id="136" name="Google Shape;136;p6"/>
          <p:cNvSpPr txBox="1"/>
          <p:nvPr>
            <p:ph type="ctrTitle"/>
          </p:nvPr>
        </p:nvSpPr>
        <p:spPr>
          <a:xfrm>
            <a:off x="1081169" y="278224"/>
            <a:ext cx="10225530" cy="1475013"/>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rgbClr val="F2F2F2"/>
              </a:buClr>
              <a:buSzPts val="2800"/>
              <a:buFont typeface="Arial"/>
              <a:buNone/>
            </a:pPr>
            <a:r>
              <a:rPr b="1" i="0" lang="ar-QA" sz="2800" u="sng" strike="noStrike">
                <a:solidFill>
                  <a:srgbClr val="F2F2F2"/>
                </a:solidFill>
                <a:latin typeface="Arial"/>
                <a:ea typeface="Arial"/>
                <a:cs typeface="Arial"/>
                <a:sym typeface="Arial"/>
              </a:rPr>
              <a:t>القسم الأول: المقدمة – تحديد المشكلة</a:t>
            </a:r>
            <a:br>
              <a:rPr b="0" lang="ar-QA" sz="2400" u="sng">
                <a:solidFill>
                  <a:srgbClr val="F2F2F2"/>
                </a:solidFill>
              </a:rPr>
            </a:br>
            <a:br>
              <a:rPr lang="ar-QA" sz="2400" u="sng">
                <a:solidFill>
                  <a:srgbClr val="F2F2F2"/>
                </a:solidFill>
              </a:rPr>
            </a:br>
            <a:endParaRPr b="1" sz="4400" u="sng">
              <a:solidFill>
                <a:srgbClr val="F2F2F2"/>
              </a:solidFill>
            </a:endParaRPr>
          </a:p>
        </p:txBody>
      </p:sp>
      <p:sp>
        <p:nvSpPr>
          <p:cNvPr id="137" name="Google Shape;137;p6"/>
          <p:cNvSpPr txBox="1"/>
          <p:nvPr>
            <p:ph idx="1" type="subTitle"/>
          </p:nvPr>
        </p:nvSpPr>
        <p:spPr>
          <a:xfrm>
            <a:off x="1305017" y="883330"/>
            <a:ext cx="10001682" cy="5974670"/>
          </a:xfrm>
          <a:prstGeom prst="rect">
            <a:avLst/>
          </a:prstGeom>
          <a:noFill/>
          <a:ln>
            <a:noFill/>
          </a:ln>
        </p:spPr>
        <p:txBody>
          <a:bodyPr anchorCtr="0" anchor="t" bIns="45700" lIns="91425" spcFirstLastPara="1" rIns="91425" wrap="square" tIns="45700">
            <a:normAutofit fontScale="40000" lnSpcReduction="20000"/>
          </a:bodyPr>
          <a:lstStyle/>
          <a:p>
            <a:pPr indent="0" lvl="0" marL="0" rtl="1" algn="r">
              <a:lnSpc>
                <a:spcPct val="90000"/>
              </a:lnSpc>
              <a:spcBef>
                <a:spcPts val="0"/>
              </a:spcBef>
              <a:spcAft>
                <a:spcPts val="0"/>
              </a:spcAft>
              <a:buClr>
                <a:schemeClr val="lt1"/>
              </a:buClr>
              <a:buSzPct val="100000"/>
              <a:buNone/>
            </a:pPr>
            <a:br>
              <a:rPr lang="ar-QA" sz="6000"/>
            </a:br>
            <a:r>
              <a:rPr lang="ar-QA" sz="4800"/>
              <a:t>اعتبارًا من عام 2018، تشغل النساء 24% فقط من المناصب القيادية العليا على</a:t>
            </a:r>
            <a:endParaRPr sz="4800"/>
          </a:p>
          <a:p>
            <a:pPr indent="0" lvl="0" marL="0" rtl="1" algn="r">
              <a:lnSpc>
                <a:spcPct val="90000"/>
              </a:lnSpc>
              <a:spcBef>
                <a:spcPts val="1000"/>
              </a:spcBef>
              <a:spcAft>
                <a:spcPts val="0"/>
              </a:spcAft>
              <a:buClr>
                <a:schemeClr val="lt1"/>
              </a:buClr>
              <a:buSzPct val="100000"/>
              <a:buNone/>
            </a:pPr>
            <a:r>
              <a:rPr lang="ar-QA" sz="4800"/>
              <a:t> مستوى العالم ("المرأة في الإدارة"). بالإضافة إلى ذلك، فإن 25% من الشركات</a:t>
            </a:r>
            <a:endParaRPr sz="4800"/>
          </a:p>
          <a:p>
            <a:pPr indent="0" lvl="0" marL="0" rtl="1" algn="r">
              <a:lnSpc>
                <a:spcPct val="90000"/>
              </a:lnSpc>
              <a:spcBef>
                <a:spcPts val="1000"/>
              </a:spcBef>
              <a:spcAft>
                <a:spcPts val="0"/>
              </a:spcAft>
              <a:buClr>
                <a:schemeClr val="lt1"/>
              </a:buClr>
              <a:buSzPct val="100000"/>
              <a:buNone/>
            </a:pPr>
            <a:r>
              <a:rPr lang="ar-QA" sz="4800"/>
              <a:t> لا تضم أي نساء في المناصب الإدارية العليا. في دراسة شملت 234 شركة تم تحليلها بواسطة</a:t>
            </a:r>
            <a:endParaRPr sz="4800"/>
          </a:p>
          <a:p>
            <a:pPr indent="0" lvl="0" marL="0" rtl="1" algn="r">
              <a:lnSpc>
                <a:spcPct val="90000"/>
              </a:lnSpc>
              <a:spcBef>
                <a:spcPts val="1000"/>
              </a:spcBef>
              <a:spcAft>
                <a:spcPts val="0"/>
              </a:spcAft>
              <a:buClr>
                <a:schemeClr val="lt1"/>
              </a:buClr>
              <a:buSzPct val="100000"/>
              <a:buNone/>
            </a:pPr>
            <a:r>
              <a:rPr lang="ar-QA" sz="4800"/>
              <a:t> قاعدة بيانات المساواة LedBetter، والتي تمتلك مجتمعةً 2000 من أشهر العلامات التجارية</a:t>
            </a:r>
            <a:endParaRPr sz="4800"/>
          </a:p>
          <a:p>
            <a:pPr indent="0" lvl="0" marL="0" rtl="1" algn="r">
              <a:lnSpc>
                <a:spcPct val="90000"/>
              </a:lnSpc>
              <a:spcBef>
                <a:spcPts val="1000"/>
              </a:spcBef>
              <a:spcAft>
                <a:spcPts val="0"/>
              </a:spcAft>
              <a:buClr>
                <a:schemeClr val="lt1"/>
              </a:buClr>
              <a:buSzPct val="100000"/>
              <a:buNone/>
            </a:pPr>
            <a:r>
              <a:rPr lang="ar-QA" sz="4800"/>
              <a:t> الاستهلاكية في العالم، تبيّن أن 14 شركة فقط من بين هذه الشركات لديها مديرات تنفيذيات</a:t>
            </a:r>
            <a:endParaRPr sz="4800"/>
          </a:p>
          <a:p>
            <a:pPr indent="0" lvl="0" marL="0" rtl="1" algn="r">
              <a:lnSpc>
                <a:spcPct val="90000"/>
              </a:lnSpc>
              <a:spcBef>
                <a:spcPts val="1000"/>
              </a:spcBef>
              <a:spcAft>
                <a:spcPts val="0"/>
              </a:spcAft>
              <a:buClr>
                <a:schemeClr val="lt1"/>
              </a:buClr>
              <a:buSzPct val="100000"/>
              <a:buNone/>
            </a:pPr>
            <a:r>
              <a:rPr lang="ar-QA" sz="4800"/>
              <a:t> .(power)</a:t>
            </a:r>
            <a:endParaRPr/>
          </a:p>
          <a:p>
            <a:pPr indent="0" lvl="0" marL="0" rtl="1" algn="r">
              <a:lnSpc>
                <a:spcPct val="90000"/>
              </a:lnSpc>
              <a:spcBef>
                <a:spcPts val="1000"/>
              </a:spcBef>
              <a:spcAft>
                <a:spcPts val="0"/>
              </a:spcAft>
              <a:buClr>
                <a:schemeClr val="lt1"/>
              </a:buClr>
              <a:buSzPct val="100000"/>
              <a:buNone/>
            </a:pPr>
            <a:r>
              <a:t/>
            </a:r>
            <a:endParaRPr sz="4800"/>
          </a:p>
          <a:p>
            <a:pPr indent="0" lvl="0" marL="0" rtl="1" algn="r">
              <a:lnSpc>
                <a:spcPct val="90000"/>
              </a:lnSpc>
              <a:spcBef>
                <a:spcPts val="1000"/>
              </a:spcBef>
              <a:spcAft>
                <a:spcPts val="0"/>
              </a:spcAft>
              <a:buClr>
                <a:schemeClr val="lt1"/>
              </a:buClr>
              <a:buSzPct val="100000"/>
              <a:buNone/>
            </a:pPr>
            <a:r>
              <a:rPr lang="ar-QA" sz="4800"/>
              <a:t>وتتفاقم المشكلة مع إحصائية أكثر خطورة: من بين 500 شركة كبرى مدرجة في قائمة ستاندرد آند بورز</a:t>
            </a:r>
            <a:endParaRPr sz="4800"/>
          </a:p>
          <a:p>
            <a:pPr indent="0" lvl="0" marL="0" rtl="1" algn="r">
              <a:lnSpc>
                <a:spcPct val="90000"/>
              </a:lnSpc>
              <a:spcBef>
                <a:spcPts val="1000"/>
              </a:spcBef>
              <a:spcAft>
                <a:spcPts val="0"/>
              </a:spcAft>
              <a:buClr>
                <a:schemeClr val="lt1"/>
              </a:buClr>
              <a:buSzPct val="100000"/>
              <a:buNone/>
            </a:pPr>
            <a:r>
              <a:rPr lang="ar-QA" sz="4800"/>
              <a:t> 500 (S&amp;P 500)، هناك 24 شركة فقط تُدار من قبل مديرات تنفيذيات، مما يمثل 4.8% من إجمالي</a:t>
            </a:r>
            <a:endParaRPr sz="4800"/>
          </a:p>
          <a:p>
            <a:pPr indent="0" lvl="0" marL="0" rtl="1" algn="r">
              <a:lnSpc>
                <a:spcPct val="90000"/>
              </a:lnSpc>
              <a:spcBef>
                <a:spcPts val="1000"/>
              </a:spcBef>
              <a:spcAft>
                <a:spcPts val="0"/>
              </a:spcAft>
              <a:buClr>
                <a:schemeClr val="lt1"/>
              </a:buClr>
              <a:buSzPct val="100000"/>
              <a:buNone/>
            </a:pPr>
            <a:r>
              <a:rPr lang="ar-QA" sz="4800"/>
              <a:t> الشركات في هذه القائمة.</a:t>
            </a:r>
            <a:endParaRPr sz="4800"/>
          </a:p>
          <a:p>
            <a:pPr indent="0" lvl="0" marL="0" rtl="1" algn="r">
              <a:lnSpc>
                <a:spcPct val="90000"/>
              </a:lnSpc>
              <a:spcBef>
                <a:spcPts val="1000"/>
              </a:spcBef>
              <a:spcAft>
                <a:spcPts val="0"/>
              </a:spcAft>
              <a:buClr>
                <a:schemeClr val="lt1"/>
              </a:buClr>
              <a:buSzPct val="100000"/>
              <a:buNone/>
            </a:pPr>
            <a:r>
              <a:t/>
            </a:r>
            <a:endParaRPr sz="4800"/>
          </a:p>
          <a:p>
            <a:pPr indent="0" lvl="0" marL="0" rtl="1" algn="r">
              <a:lnSpc>
                <a:spcPct val="90000"/>
              </a:lnSpc>
              <a:spcBef>
                <a:spcPts val="1000"/>
              </a:spcBef>
              <a:spcAft>
                <a:spcPts val="0"/>
              </a:spcAft>
              <a:buClr>
                <a:schemeClr val="lt1"/>
              </a:buClr>
              <a:buSzPct val="100000"/>
              <a:buNone/>
            </a:pPr>
            <a:r>
              <a:rPr lang="ar-QA" sz="4800"/>
              <a:t>علاوة على ذلك، فإن عدم المساواة في المناصب القيادية يظهر بوضوح بين النساء أيضًا: في الولايات المتحدة، كانت 83% من النساء في المناصب القيادية من الإناث القوقازيات، بينما كانت النسبة الأكبر من الإناث اللاتينيات 11%.</a:t>
            </a:r>
            <a:endParaRPr/>
          </a:p>
          <a:p>
            <a:pPr indent="0" lvl="0" marL="0" rtl="1" algn="r">
              <a:lnSpc>
                <a:spcPct val="90000"/>
              </a:lnSpc>
              <a:spcBef>
                <a:spcPts val="1300"/>
              </a:spcBef>
              <a:spcAft>
                <a:spcPts val="0"/>
              </a:spcAft>
              <a:buClr>
                <a:schemeClr val="lt1"/>
              </a:buClr>
              <a:buSzPct val="100000"/>
              <a:buNone/>
            </a:pPr>
            <a:r>
              <a:t/>
            </a:r>
            <a:endParaRPr b="0" sz="6000">
              <a:solidFill>
                <a:srgbClr val="F2F2F2"/>
              </a:solidFill>
            </a:endParaRPr>
          </a:p>
          <a:p>
            <a:pPr indent="0" lvl="0" marL="0" rtl="0" algn="ctr">
              <a:lnSpc>
                <a:spcPct val="90000"/>
              </a:lnSpc>
              <a:spcBef>
                <a:spcPts val="2300"/>
              </a:spcBef>
              <a:spcAft>
                <a:spcPts val="0"/>
              </a:spcAft>
              <a:buClr>
                <a:srgbClr val="F2F2F2"/>
              </a:buClr>
              <a:buSzPct val="100000"/>
              <a:buNone/>
            </a:pPr>
            <a:br>
              <a:rPr lang="ar-QA" sz="2400">
                <a:solidFill>
                  <a:srgbClr val="F2F2F2"/>
                </a:solidFill>
              </a:rPr>
            </a:br>
            <a:endParaRPr sz="2400">
              <a:solidFill>
                <a:srgbClr val="F2F2F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7"/>
          <p:cNvPicPr preferRelativeResize="0"/>
          <p:nvPr/>
        </p:nvPicPr>
        <p:blipFill rotWithShape="1">
          <a:blip r:embed="rId3">
            <a:alphaModFix amt="70000"/>
          </a:blip>
          <a:srcRect b="0" l="0" r="0" t="0"/>
          <a:stretch/>
        </p:blipFill>
        <p:spPr>
          <a:xfrm>
            <a:off x="0" y="0"/>
            <a:ext cx="12191999" cy="6857999"/>
          </a:xfrm>
          <a:prstGeom prst="rect">
            <a:avLst/>
          </a:prstGeom>
          <a:noFill/>
          <a:ln>
            <a:noFill/>
          </a:ln>
          <a:effectLst>
            <a:outerShdw blurRad="50800" rotWithShape="0" algn="ctr" dir="5400000" dist="50800">
              <a:srgbClr val="DDEAF6"/>
            </a:outerShdw>
          </a:effectLst>
        </p:spPr>
      </p:pic>
      <p:sp>
        <p:nvSpPr>
          <p:cNvPr id="144" name="Google Shape;144;p7"/>
          <p:cNvSpPr txBox="1"/>
          <p:nvPr>
            <p:ph type="title"/>
          </p:nvPr>
        </p:nvSpPr>
        <p:spPr>
          <a:xfrm>
            <a:off x="581192" y="2697210"/>
            <a:ext cx="11029616" cy="1188720"/>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rgbClr val="000000"/>
              </a:buClr>
              <a:buSzPts val="2400"/>
              <a:buFont typeface="Arial"/>
              <a:buNone/>
            </a:pPr>
            <a:r>
              <a:rPr b="1" i="0" lang="ar-QA" sz="2400" u="none" strike="noStrike">
                <a:solidFill>
                  <a:srgbClr val="000000"/>
                </a:solidFill>
                <a:latin typeface="Arial"/>
                <a:ea typeface="Arial"/>
                <a:cs typeface="Arial"/>
                <a:sym typeface="Arial"/>
              </a:rPr>
              <a:t>هناك العديد من الأسباب التي تعيق من تحقيق</a:t>
            </a:r>
            <a:br>
              <a:rPr b="1" i="0" lang="ar-QA" sz="2400" u="none" strike="noStrike">
                <a:solidFill>
                  <a:srgbClr val="000000"/>
                </a:solidFill>
                <a:latin typeface="Arial"/>
                <a:ea typeface="Arial"/>
                <a:cs typeface="Arial"/>
                <a:sym typeface="Arial"/>
              </a:rPr>
            </a:br>
            <a:r>
              <a:rPr b="1" i="0" lang="ar-QA" sz="2400" u="none" strike="noStrike">
                <a:solidFill>
                  <a:srgbClr val="000000"/>
                </a:solidFill>
                <a:latin typeface="Arial"/>
                <a:ea typeface="Arial"/>
                <a:cs typeface="Arial"/>
                <a:sym typeface="Arial"/>
              </a:rPr>
              <a:t>المساواة في فرص القيادة بين الرجل والمرأة، </a:t>
            </a:r>
            <a:br>
              <a:rPr b="1" i="0" lang="ar-QA" sz="2400" u="none" strike="noStrike">
                <a:solidFill>
                  <a:srgbClr val="000000"/>
                </a:solidFill>
                <a:latin typeface="Arial"/>
                <a:ea typeface="Arial"/>
                <a:cs typeface="Arial"/>
                <a:sym typeface="Arial"/>
              </a:rPr>
            </a:br>
            <a:r>
              <a:rPr b="1" i="0" lang="ar-QA" sz="2400" u="none" strike="noStrike">
                <a:solidFill>
                  <a:srgbClr val="000000"/>
                </a:solidFill>
                <a:latin typeface="Arial"/>
                <a:ea typeface="Arial"/>
                <a:cs typeface="Arial"/>
                <a:sym typeface="Arial"/>
              </a:rPr>
              <a:t>لكن من أهم هذه الأسباب هو التصورات الثقافية والاجتماعية. هذه التصورات تشكل الأساس الذي يُبنى عليه الكثير من السلوكيات والممارسات في المجتمع.</a:t>
            </a:r>
            <a:br>
              <a:rPr b="1" i="0" lang="ar-QA" sz="2400" u="none" strike="noStrike">
                <a:solidFill>
                  <a:srgbClr val="000000"/>
                </a:solidFill>
                <a:latin typeface="Arial"/>
                <a:ea typeface="Arial"/>
                <a:cs typeface="Arial"/>
                <a:sym typeface="Arial"/>
              </a:rPr>
            </a:br>
            <a:r>
              <a:rPr b="1" i="0" lang="ar-QA" sz="2400" u="sng">
                <a:solidFill>
                  <a:srgbClr val="000000"/>
                </a:solidFill>
                <a:latin typeface="Arial"/>
                <a:ea typeface="Arial"/>
                <a:cs typeface="Arial"/>
                <a:sym typeface="Arial"/>
              </a:rPr>
              <a:t>التصورات النمطية حول الأدوار الجنسية تؤدي إلى</a:t>
            </a:r>
            <a:r>
              <a:rPr b="1" i="0" lang="ar-QA" sz="2400" u="none" strike="noStrike">
                <a:solidFill>
                  <a:srgbClr val="000000"/>
                </a:solidFill>
                <a:latin typeface="Arial"/>
                <a:ea typeface="Arial"/>
                <a:cs typeface="Arial"/>
                <a:sym typeface="Arial"/>
              </a:rPr>
              <a:t>:</a:t>
            </a:r>
            <a:br>
              <a:rPr b="0" lang="ar-QA" sz="3600"/>
            </a:br>
            <a:br>
              <a:rPr lang="ar-QA" sz="3600"/>
            </a:br>
            <a:endParaRPr sz="3600"/>
          </a:p>
        </p:txBody>
      </p:sp>
      <p:grpSp>
        <p:nvGrpSpPr>
          <p:cNvPr id="145" name="Google Shape;145;p7"/>
          <p:cNvGrpSpPr/>
          <p:nvPr/>
        </p:nvGrpSpPr>
        <p:grpSpPr>
          <a:xfrm>
            <a:off x="581192" y="3575140"/>
            <a:ext cx="10997834" cy="3070379"/>
            <a:chOff x="0" y="146141"/>
            <a:chExt cx="10997834" cy="3070379"/>
          </a:xfrm>
        </p:grpSpPr>
        <p:sp>
          <p:nvSpPr>
            <p:cNvPr id="146" name="Google Shape;146;p7"/>
            <p:cNvSpPr/>
            <p:nvPr/>
          </p:nvSpPr>
          <p:spPr>
            <a:xfrm>
              <a:off x="686474" y="182785"/>
              <a:ext cx="1990125" cy="1990125"/>
            </a:xfrm>
            <a:prstGeom prst="ellipse">
              <a:avLst/>
            </a:prstGeom>
            <a:solidFill>
              <a:srgbClr val="D4E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1110599" y="606910"/>
              <a:ext cx="1141875" cy="114187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0" y="2516855"/>
              <a:ext cx="3262500" cy="5849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txBox="1"/>
            <p:nvPr/>
          </p:nvSpPr>
          <p:spPr>
            <a:xfrm>
              <a:off x="0" y="2516855"/>
              <a:ext cx="3262500" cy="58492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600"/>
                <a:buFont typeface="Calibri"/>
                <a:buNone/>
              </a:pPr>
              <a:r>
                <a:rPr b="1" i="0" lang="ar-QA" sz="1600" u="none" cap="none">
                  <a:solidFill>
                    <a:schemeClr val="dk1"/>
                  </a:solidFill>
                  <a:latin typeface="Calibri"/>
                  <a:ea typeface="Calibri"/>
                  <a:cs typeface="Calibri"/>
                  <a:sym typeface="Calibri"/>
                </a:rPr>
                <a:t>التمييز في العمل:</a:t>
              </a:r>
              <a:endParaRPr/>
            </a:p>
            <a:p>
              <a:pPr indent="0" lvl="0" marL="0" marR="0" rtl="0" algn="ctr">
                <a:lnSpc>
                  <a:spcPct val="100000"/>
                </a:lnSpc>
                <a:spcBef>
                  <a:spcPts val="560"/>
                </a:spcBef>
                <a:spcAft>
                  <a:spcPts val="0"/>
                </a:spcAft>
                <a:buClr>
                  <a:schemeClr val="dk1"/>
                </a:buClr>
                <a:buSzPts val="1600"/>
                <a:buFont typeface="Calibri"/>
                <a:buNone/>
              </a:pPr>
              <a:r>
                <a:rPr b="0" i="0" lang="ar-QA" sz="1600" u="sng" cap="none">
                  <a:solidFill>
                    <a:schemeClr val="dk1"/>
                  </a:solidFill>
                  <a:latin typeface="Calibri"/>
                  <a:ea typeface="Calibri"/>
                  <a:cs typeface="Calibri"/>
                  <a:sym typeface="Calibri"/>
                </a:rPr>
                <a:t>مما يجعل من الصعب على النساء التقدم أو الحصول على الدعم اللازم.</a:t>
              </a:r>
              <a:endParaRPr b="0" sz="1600" u="sng">
                <a:solidFill>
                  <a:schemeClr val="dk1"/>
                </a:solidFill>
                <a:latin typeface="Calibri"/>
                <a:ea typeface="Calibri"/>
                <a:cs typeface="Calibri"/>
                <a:sym typeface="Calibri"/>
              </a:endParaRPr>
            </a:p>
            <a:p>
              <a:pPr indent="0" lvl="0" marL="0" marR="0" rtl="0" algn="ctr">
                <a:lnSpc>
                  <a:spcPct val="100000"/>
                </a:lnSpc>
                <a:spcBef>
                  <a:spcPts val="56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50" name="Google Shape;150;p7"/>
            <p:cNvSpPr/>
            <p:nvPr/>
          </p:nvSpPr>
          <p:spPr>
            <a:xfrm>
              <a:off x="4519912" y="146141"/>
              <a:ext cx="1990125" cy="1990125"/>
            </a:xfrm>
            <a:prstGeom prst="ellipse">
              <a:avLst/>
            </a:prstGeom>
            <a:solidFill>
              <a:srgbClr val="D4E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4944037" y="570266"/>
              <a:ext cx="1141875" cy="114187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3999706" y="2485016"/>
              <a:ext cx="3262500" cy="73150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
            <p:cNvSpPr txBox="1"/>
            <p:nvPr/>
          </p:nvSpPr>
          <p:spPr>
            <a:xfrm>
              <a:off x="3999706" y="2485016"/>
              <a:ext cx="3262500" cy="73150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600"/>
                <a:buFont typeface="Calibri"/>
                <a:buNone/>
              </a:pPr>
              <a:r>
                <a:rPr b="1" i="0" lang="ar-QA" sz="1600" u="none" cap="none">
                  <a:solidFill>
                    <a:schemeClr val="dk1"/>
                  </a:solidFill>
                  <a:latin typeface="Calibri"/>
                  <a:ea typeface="Calibri"/>
                  <a:cs typeface="Calibri"/>
                  <a:sym typeface="Calibri"/>
                </a:rPr>
                <a:t>تأثير على التعليم والتدريب:</a:t>
              </a:r>
              <a:endParaRPr b="1" i="0" sz="1600" u="non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Calibri"/>
                <a:buNone/>
              </a:pPr>
              <a:r>
                <a:rPr b="0" i="0" lang="ar-QA" sz="1600" u="sng" cap="none">
                  <a:solidFill>
                    <a:schemeClr val="dk1"/>
                  </a:solidFill>
                  <a:latin typeface="Calibri"/>
                  <a:ea typeface="Calibri"/>
                  <a:cs typeface="Calibri"/>
                  <a:sym typeface="Calibri"/>
                </a:rPr>
                <a:t>حيث قد لا تُشجع الفتيات على متابعة مجالات معينة تُعتبر تقليديًا "رجالية".</a:t>
              </a:r>
              <a:endParaRPr b="0" sz="1600" u="sng">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Calibri"/>
                <a:buNone/>
              </a:pPr>
              <a:r>
                <a:t/>
              </a:r>
              <a:endParaRPr b="1" i="0" sz="1600" u="non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54" name="Google Shape;154;p7"/>
            <p:cNvSpPr/>
            <p:nvPr/>
          </p:nvSpPr>
          <p:spPr>
            <a:xfrm>
              <a:off x="8353350" y="146141"/>
              <a:ext cx="1990125" cy="1990125"/>
            </a:xfrm>
            <a:prstGeom prst="ellipse">
              <a:avLst/>
            </a:prstGeom>
            <a:solidFill>
              <a:srgbClr val="D4E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
            <p:cNvSpPr/>
            <p:nvPr/>
          </p:nvSpPr>
          <p:spPr>
            <a:xfrm>
              <a:off x="8777475" y="570266"/>
              <a:ext cx="1141875" cy="1141875"/>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
            <p:cNvSpPr/>
            <p:nvPr/>
          </p:nvSpPr>
          <p:spPr>
            <a:xfrm>
              <a:off x="7735334" y="2466070"/>
              <a:ext cx="3262500" cy="73150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
            <p:cNvSpPr txBox="1"/>
            <p:nvPr/>
          </p:nvSpPr>
          <p:spPr>
            <a:xfrm>
              <a:off x="7735334" y="2466070"/>
              <a:ext cx="3262500" cy="73150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600"/>
                <a:buFont typeface="Calibri"/>
                <a:buNone/>
              </a:pPr>
              <a:r>
                <a:rPr b="1" i="0" lang="ar-QA" sz="1600" u="sng" cap="none">
                  <a:solidFill>
                    <a:schemeClr val="dk1"/>
                  </a:solidFill>
                  <a:latin typeface="Calibri"/>
                  <a:ea typeface="Calibri"/>
                  <a:cs typeface="Calibri"/>
                  <a:sym typeface="Calibri"/>
                </a:rPr>
                <a:t>تحجيم الفرص:</a:t>
              </a:r>
              <a:br>
                <a:rPr b="1" i="0" lang="ar-QA" sz="1600" u="sng" cap="none">
                  <a:solidFill>
                    <a:schemeClr val="dk1"/>
                  </a:solidFill>
                  <a:latin typeface="Calibri"/>
                  <a:ea typeface="Calibri"/>
                  <a:cs typeface="Calibri"/>
                  <a:sym typeface="Calibri"/>
                </a:rPr>
              </a:br>
              <a:r>
                <a:rPr b="0" i="0" lang="ar-QA" sz="1600" u="sng" cap="none">
                  <a:solidFill>
                    <a:schemeClr val="dk1"/>
                  </a:solidFill>
                  <a:latin typeface="Calibri"/>
                  <a:ea typeface="Calibri"/>
                  <a:cs typeface="Calibri"/>
                  <a:sym typeface="Calibri"/>
                </a:rPr>
                <a:t>إذ يُعتقد أن النساء غير مؤهلات أو غير مناسبين للمناصب القيادية.</a:t>
              </a:r>
              <a:endParaRPr b="0" sz="1600" u="sng">
                <a:solidFill>
                  <a:schemeClr val="dk1"/>
                </a:solidFill>
                <a:latin typeface="Calibri"/>
                <a:ea typeface="Calibri"/>
                <a:cs typeface="Calibri"/>
                <a:sym typeface="Calibri"/>
              </a:endParaRPr>
            </a:p>
            <a:p>
              <a:pPr indent="0" lvl="0" marL="0" marR="0" rtl="0" algn="ctr">
                <a:lnSpc>
                  <a:spcPct val="100000"/>
                </a:lnSpc>
                <a:spcBef>
                  <a:spcPts val="56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grpSp>
      <p:sp>
        <p:nvSpPr>
          <p:cNvPr id="158" name="Google Shape;158;p7"/>
          <p:cNvSpPr txBox="1"/>
          <p:nvPr/>
        </p:nvSpPr>
        <p:spPr>
          <a:xfrm>
            <a:off x="2024108" y="34910"/>
            <a:ext cx="7927759" cy="1015663"/>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QA" sz="2400" u="sng" strike="noStrike">
                <a:solidFill>
                  <a:srgbClr val="000000"/>
                </a:solidFill>
                <a:latin typeface="Arial"/>
                <a:ea typeface="Arial"/>
                <a:cs typeface="Arial"/>
                <a:sym typeface="Arial"/>
              </a:rPr>
              <a:t>القسم الأول: المقدمة – الأسباب الجذرية للمشكلة</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br>
              <a:rPr lang="ar-QA"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8"/>
          <p:cNvPicPr preferRelativeResize="0"/>
          <p:nvPr/>
        </p:nvPicPr>
        <p:blipFill rotWithShape="1">
          <a:blip r:embed="rId3">
            <a:alphaModFix amt="50000"/>
          </a:blip>
          <a:srcRect b="0" l="0" r="0" t="0"/>
          <a:stretch/>
        </p:blipFill>
        <p:spPr>
          <a:xfrm>
            <a:off x="1781175" y="1047750"/>
            <a:ext cx="8572500" cy="4762500"/>
          </a:xfrm>
          <a:prstGeom prst="rect">
            <a:avLst/>
          </a:prstGeom>
          <a:noFill/>
          <a:ln>
            <a:noFill/>
          </a:ln>
        </p:spPr>
      </p:pic>
      <p:sp>
        <p:nvSpPr>
          <p:cNvPr id="164" name="Google Shape;164;p8"/>
          <p:cNvSpPr txBox="1"/>
          <p:nvPr/>
        </p:nvSpPr>
        <p:spPr>
          <a:xfrm>
            <a:off x="1781175" y="342900"/>
            <a:ext cx="85153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QA" sz="2400" u="sng" strike="noStrike">
                <a:solidFill>
                  <a:schemeClr val="dk1"/>
                </a:solidFill>
                <a:latin typeface="Arial"/>
                <a:ea typeface="Arial"/>
                <a:cs typeface="Arial"/>
                <a:sym typeface="Arial"/>
              </a:rPr>
              <a:t>القسم </a:t>
            </a:r>
            <a:r>
              <a:rPr b="1" lang="ar-QA" sz="2400" u="sng">
                <a:solidFill>
                  <a:schemeClr val="dk1"/>
                </a:solidFill>
                <a:latin typeface="Arial"/>
                <a:ea typeface="Arial"/>
                <a:cs typeface="Arial"/>
                <a:sym typeface="Arial"/>
              </a:rPr>
              <a:t>الثاني</a:t>
            </a:r>
            <a:r>
              <a:rPr b="1" i="0" lang="ar-QA" sz="2400" u="sng" strike="noStrike">
                <a:solidFill>
                  <a:schemeClr val="dk1"/>
                </a:solidFill>
                <a:latin typeface="Arial"/>
                <a:ea typeface="Arial"/>
                <a:cs typeface="Arial"/>
                <a:sym typeface="Arial"/>
              </a:rPr>
              <a:t>: مقدمة - التأثير السلبي من المنظمات</a:t>
            </a:r>
            <a:endParaRPr b="1" sz="2400" u="sng">
              <a:solidFill>
                <a:schemeClr val="dk1"/>
              </a:solidFill>
              <a:latin typeface="Calibri"/>
              <a:ea typeface="Calibri"/>
              <a:cs typeface="Calibri"/>
              <a:sym typeface="Calibri"/>
            </a:endParaRPr>
          </a:p>
        </p:txBody>
      </p:sp>
      <p:sp>
        <p:nvSpPr>
          <p:cNvPr id="165" name="Google Shape;165;p8"/>
          <p:cNvSpPr txBox="1"/>
          <p:nvPr/>
        </p:nvSpPr>
        <p:spPr>
          <a:xfrm>
            <a:off x="3248025" y="1472296"/>
            <a:ext cx="8943975" cy="450636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QA" sz="2400" u="none" strike="noStrike">
                <a:solidFill>
                  <a:srgbClr val="000000"/>
                </a:solidFill>
                <a:latin typeface="Arial"/>
                <a:ea typeface="Arial"/>
                <a:cs typeface="Arial"/>
                <a:sym typeface="Arial"/>
              </a:rPr>
              <a:t>هنالك العديد من المنظمات والمؤسسات التي أثرت سلبًا على قضية المساواة والمكافأة في فرص العمل والقيادة بين الرجل والمرأة، وتتراوح تأثيرات هذه المؤسسات من تعزيز الأفكار التقليدية إلى عدم تقديم الدعم الكافي للنساء، مما يعوق تقدمهن في مجالات القيادة والمشاركة الفعالة:</a:t>
            </a:r>
            <a:endParaRPr b="0" sz="2400">
              <a:solidFill>
                <a:schemeClr val="dk1"/>
              </a:solidFill>
              <a:latin typeface="Calibri"/>
              <a:ea typeface="Calibri"/>
              <a:cs typeface="Calibri"/>
              <a:sym typeface="Calibri"/>
            </a:endParaRPr>
          </a:p>
          <a:p>
            <a:pPr indent="0" lvl="0" marL="0" marR="0" rtl="1" algn="r">
              <a:spcBef>
                <a:spcPts val="1300"/>
              </a:spcBef>
              <a:spcAft>
                <a:spcPts val="0"/>
              </a:spcAft>
              <a:buNone/>
            </a:pPr>
            <a:r>
              <a:rPr lang="ar-QA" sz="2400">
                <a:solidFill>
                  <a:schemeClr val="dk1"/>
                </a:solidFill>
                <a:latin typeface="Calibri"/>
                <a:ea typeface="Calibri"/>
                <a:cs typeface="Calibri"/>
                <a:sym typeface="Calibri"/>
              </a:rPr>
              <a:t>	</a:t>
            </a:r>
            <a:endParaRPr/>
          </a:p>
          <a:p>
            <a:pPr indent="0" lvl="0" marL="0" marR="0" rtl="1" algn="r">
              <a:spcBef>
                <a:spcPts val="0"/>
              </a:spcBef>
              <a:spcAft>
                <a:spcPts val="0"/>
              </a:spcAft>
              <a:buNone/>
            </a:pPr>
            <a:r>
              <a:rPr b="1" lang="ar-QA" sz="2400" u="sng">
                <a:solidFill>
                  <a:schemeClr val="dk1"/>
                </a:solidFill>
                <a:latin typeface="Calibri"/>
                <a:ea typeface="Calibri"/>
                <a:cs typeface="Calibri"/>
                <a:sym typeface="Calibri"/>
              </a:rPr>
              <a:t>Uber</a:t>
            </a:r>
            <a:endParaRPr b="1" sz="2400" u="sng">
              <a:solidFill>
                <a:schemeClr val="dk1"/>
              </a:solidFill>
              <a:latin typeface="Calibri"/>
              <a:ea typeface="Calibri"/>
              <a:cs typeface="Calibri"/>
              <a:sym typeface="Calibri"/>
            </a:endParaRPr>
          </a:p>
          <a:p>
            <a:pPr indent="0" lvl="0" marL="0" marR="0" rtl="1" algn="r">
              <a:spcBef>
                <a:spcPts val="0"/>
              </a:spcBef>
              <a:spcAft>
                <a:spcPts val="0"/>
              </a:spcAft>
              <a:buNone/>
            </a:pPr>
            <a:r>
              <a:rPr lang="ar-QA" sz="2400">
                <a:solidFill>
                  <a:schemeClr val="dk1"/>
                </a:solidFill>
                <a:latin typeface="Calibri"/>
                <a:ea typeface="Calibri"/>
                <a:cs typeface="Calibri"/>
                <a:sym typeface="Calibri"/>
              </a:rPr>
              <a:t>شركة Uber  تعرضت لانتقادات شديدة بسبب ثقافة العمل التي سادت في الشركة خلال فترة معينة، والتي وُصفت بأنها تتسم بالتمييز الجنسي والتحرش. تقرير نشرته موظفة سابقة في عام 2017 كشف عن تمييز منهجي ضد النساء في الشركة، ما أدى إلى استقالات جماعية وتغييرات في القيادة.</a:t>
            </a:r>
            <a:endParaRPr/>
          </a:p>
          <a:p>
            <a:pPr indent="0" lvl="0" marL="0" marR="0" rtl="0" algn="l">
              <a:spcBef>
                <a:spcPts val="0"/>
              </a:spcBef>
              <a:spcAft>
                <a:spcPts val="0"/>
              </a:spcAft>
              <a:buNone/>
            </a:pPr>
            <a:br>
              <a:rPr lang="ar-QA"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66" name="Google Shape;166;p8"/>
          <p:cNvSpPr txBox="1"/>
          <p:nvPr>
            <p:ph idx="11" type="ftr"/>
          </p:nvPr>
        </p:nvSpPr>
        <p:spPr>
          <a:xfrm>
            <a:off x="225136" y="6403204"/>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ar-QA" u="sng">
                <a:solidFill>
                  <a:schemeClr val="dk1"/>
                </a:solidFill>
              </a:rPr>
              <a:t>Source:</a:t>
            </a:r>
            <a:r>
              <a:rPr lang="ar-QA"/>
              <a:t> https://www.business-humanrights.org/en/latest-news/allegations-of-sexual-harassment-gender-discrimination-against-uber-lead-to-company-wide-investigation/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9"/>
          <p:cNvPicPr preferRelativeResize="0"/>
          <p:nvPr/>
        </p:nvPicPr>
        <p:blipFill rotWithShape="1">
          <a:blip r:embed="rId3">
            <a:alphaModFix amt="50000"/>
          </a:blip>
          <a:srcRect b="0" l="0" r="0" t="0"/>
          <a:stretch/>
        </p:blipFill>
        <p:spPr>
          <a:xfrm>
            <a:off x="3238857" y="571857"/>
            <a:ext cx="5714286" cy="5714286"/>
          </a:xfrm>
          <a:prstGeom prst="rect">
            <a:avLst/>
          </a:prstGeom>
          <a:noFill/>
          <a:ln>
            <a:noFill/>
          </a:ln>
        </p:spPr>
      </p:pic>
      <p:sp>
        <p:nvSpPr>
          <p:cNvPr id="172" name="Google Shape;172;p9"/>
          <p:cNvSpPr txBox="1"/>
          <p:nvPr/>
        </p:nvSpPr>
        <p:spPr>
          <a:xfrm>
            <a:off x="1781175" y="342900"/>
            <a:ext cx="85153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QA" sz="2400" u="sng" strike="noStrike">
                <a:solidFill>
                  <a:schemeClr val="dk1"/>
                </a:solidFill>
                <a:latin typeface="Arial"/>
                <a:ea typeface="Arial"/>
                <a:cs typeface="Arial"/>
                <a:sym typeface="Arial"/>
              </a:rPr>
              <a:t>القسم الثاني: مقدمة - التأثير السلبي من المنظمات</a:t>
            </a:r>
            <a:endParaRPr b="1" sz="2400" u="sng">
              <a:solidFill>
                <a:schemeClr val="dk1"/>
              </a:solidFill>
              <a:latin typeface="Calibri"/>
              <a:ea typeface="Calibri"/>
              <a:cs typeface="Calibri"/>
              <a:sym typeface="Calibri"/>
            </a:endParaRPr>
          </a:p>
        </p:txBody>
      </p:sp>
      <p:sp>
        <p:nvSpPr>
          <p:cNvPr id="173" name="Google Shape;173;p9"/>
          <p:cNvSpPr txBox="1"/>
          <p:nvPr/>
        </p:nvSpPr>
        <p:spPr>
          <a:xfrm>
            <a:off x="2670465" y="3005669"/>
            <a:ext cx="9167380" cy="1933863"/>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QA" sz="2000">
                <a:solidFill>
                  <a:schemeClr val="dk1"/>
                </a:solidFill>
                <a:latin typeface="Calibri"/>
                <a:ea typeface="Calibri"/>
                <a:cs typeface="Calibri"/>
                <a:sym typeface="Calibri"/>
              </a:rPr>
              <a:t>في عام 2017، رفعت موظفات سابقات في  Google دعوى جماعية ضد الشركة بزعم التمييز في الأجور بين الرجال والنساء وتهميش النساء في الترقيات. على الرغم من محاولات الشركة لتحسين الوضع الداخلي فيما يخص تكافؤ الفرص، إلا أن القضية سلطت الضوء على الفجوة بين الجنسين في واحدة من أكبر شركات التكنولوجيا في العالم.</a:t>
            </a:r>
            <a:endParaRPr/>
          </a:p>
          <a:p>
            <a:pPr indent="0" lvl="0" marL="0" marR="0" rtl="1" algn="r">
              <a:spcBef>
                <a:spcPts val="2600"/>
              </a:spcBef>
              <a:spcAft>
                <a:spcPts val="0"/>
              </a:spcAft>
              <a:buNone/>
            </a:pPr>
            <a:r>
              <a:t/>
            </a:r>
            <a:endParaRPr sz="1800">
              <a:solidFill>
                <a:schemeClr val="dk1"/>
              </a:solidFill>
              <a:latin typeface="Calibri"/>
              <a:ea typeface="Calibri"/>
              <a:cs typeface="Calibri"/>
              <a:sym typeface="Calibri"/>
            </a:endParaRPr>
          </a:p>
        </p:txBody>
      </p:sp>
      <p:sp>
        <p:nvSpPr>
          <p:cNvPr id="174" name="Google Shape;174;p9"/>
          <p:cNvSpPr txBox="1"/>
          <p:nvPr/>
        </p:nvSpPr>
        <p:spPr>
          <a:xfrm>
            <a:off x="8917819" y="2119746"/>
            <a:ext cx="275741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ar-QA" sz="2400" u="sng">
                <a:solidFill>
                  <a:schemeClr val="dk1"/>
                </a:solidFill>
                <a:latin typeface="Calibri"/>
                <a:ea typeface="Calibri"/>
                <a:cs typeface="Calibri"/>
                <a:sym typeface="Calibri"/>
              </a:rPr>
              <a:t>Google</a:t>
            </a:r>
            <a:endParaRPr/>
          </a:p>
        </p:txBody>
      </p:sp>
      <p:sp>
        <p:nvSpPr>
          <p:cNvPr id="175" name="Google Shape;175;p9"/>
          <p:cNvSpPr txBox="1"/>
          <p:nvPr>
            <p:ph idx="11" type="ftr"/>
          </p:nvPr>
        </p:nvSpPr>
        <p:spPr>
          <a:xfrm>
            <a:off x="354155" y="6223441"/>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ar-QA" u="sng">
                <a:solidFill>
                  <a:schemeClr val="dk1"/>
                </a:solidFill>
              </a:rPr>
              <a:t>Source1</a:t>
            </a:r>
            <a:r>
              <a:rPr b="1" lang="ar-QA"/>
              <a:t>: https://en.wikipedia.org/wiki/2018_Google_walkouts </a:t>
            </a:r>
            <a:r>
              <a:rPr b="1" lang="ar-QA" u="sng">
                <a:solidFill>
                  <a:schemeClr val="dk1"/>
                </a:solidFill>
              </a:rPr>
              <a:t>Source2</a:t>
            </a:r>
            <a:r>
              <a:rPr b="1" lang="ar-QA"/>
              <a:t>: https://www.dw.com/en/google-employees-stage-global-walkout-for-womens-rights/a-46124292</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2024-10-11T06:56:14Z</dcterms:created>
  <dc:creator>Shaden Aljaowni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