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8229600" cx="14630400"/>
  <p:notesSz cx="8229600" cy="14630400"/>
  <p:embeddedFontLst>
    <p:embeddedFont>
      <p:font typeface="Gelasi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2" roundtripDataSignature="AMtx7mg/pHTqUh+HoDwDyql/rJfoHagl9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Gelasio-italic.fntdata"/><Relationship Id="rId11" Type="http://schemas.openxmlformats.org/officeDocument/2006/relationships/slide" Target="slides/slide7.xml"/><Relationship Id="rId22" Type="http://customschemas.google.com/relationships/presentationmetadata" Target="metadata"/><Relationship Id="rId10" Type="http://schemas.openxmlformats.org/officeDocument/2006/relationships/slide" Target="slides/slide6.xml"/><Relationship Id="rId21" Type="http://schemas.openxmlformats.org/officeDocument/2006/relationships/font" Target="fonts/Gelasio-bold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Gelasio-bold.fntdata"/><Relationship Id="rId6" Type="http://schemas.openxmlformats.org/officeDocument/2006/relationships/slide" Target="slides/slide2.xml"/><Relationship Id="rId18" Type="http://schemas.openxmlformats.org/officeDocument/2006/relationships/font" Target="fonts/Gelasio-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371850" y="1097275"/>
            <a:ext cx="5486650" cy="5486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822950" y="6949425"/>
            <a:ext cx="6583675" cy="65836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1:notes"/>
          <p:cNvSpPr txBox="1"/>
          <p:nvPr>
            <p:ph idx="1" type="body"/>
          </p:nvPr>
        </p:nvSpPr>
        <p:spPr>
          <a:xfrm>
            <a:off x="822950" y="6949425"/>
            <a:ext cx="6583675" cy="65836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notes"/>
          <p:cNvSpPr/>
          <p:nvPr>
            <p:ph idx="2" type="sldImg"/>
          </p:nvPr>
        </p:nvSpPr>
        <p:spPr>
          <a:xfrm>
            <a:off x="1371850" y="1097275"/>
            <a:ext cx="5486650" cy="5486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0: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0" name="Google Shape;250;p10: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251" name="Google Shape;251;p1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1: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7" name="Google Shape;267;p11: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268" name="Google Shape;268;p1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endParaRPr b="0" i="0" sz="18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2: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4" name="Google Shape;284;p12: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285" name="Google Shape;285;p1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endParaRPr b="0" i="0" sz="18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3: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2" name="Google Shape;312;p13: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313" name="Google Shape;313;p1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2: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7" name="Google Shape;57;p2: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58" name="Google Shape;58;p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800" u="none" cap="none" strike="noStrike">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3: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6" name="Google Shape;66;p3: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67" name="Google Shape;67;p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4: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9" name="Google Shape;89;p4: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90" name="Google Shape;90;p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5: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6" name="Google Shape;106;p5: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107" name="Google Shape;107;p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6: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1" name="Google Shape;131;p6: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132" name="Google Shape;132;p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7: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1" name="Google Shape;151;p7: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152" name="Google Shape;152;p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8: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2" name="Google Shape;172;p8: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173" name="Google Shape;173;p8: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endParaRPr b="0" i="0" sz="18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9: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5" name="Google Shape;205;p9: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206" name="Google Shape;206;p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gamma.app/?utm_source=made-with-gamma" TargetMode="External"/><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gamma.app/?utm_source=made-with-gamma" TargetMode="External"/><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gamma.app/?utm_source=made-with-gamma" TargetMode="External"/><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gamma.app/?utm_source=made-with-gamma" TargetMode="External"/><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gamma.app/?utm_source=made-with-gamma" TargetMode="External"/><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gamma.app/?utm_source=made-with-gamma" TargetMode="External"/><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gamma.app/?utm_source=made-with-gamma" TargetMode="External"/><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gamma.app/?utm_source=made-with-gamma" TargetMode="External"/><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gamma.app/?utm_source=made-with-gamma" TargetMode="External"/><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gamma.app/?utm_source=made-with-gamma" TargetMode="External"/><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 master">
  <p:cSld name="Slide 1 master">
    <p:spTree>
      <p:nvGrpSpPr>
        <p:cNvPr id="6" name="Shape 6"/>
        <p:cNvGrpSpPr/>
        <p:nvPr/>
      </p:nvGrpSpPr>
      <p:grpSpPr>
        <a:xfrm>
          <a:off x="0" y="0"/>
          <a:ext cx="0" cy="0"/>
          <a:chOff x="0" y="0"/>
          <a:chExt cx="0" cy="0"/>
        </a:xfrm>
      </p:grpSpPr>
      <p:sp>
        <p:nvSpPr>
          <p:cNvPr id="7" name="Google Shape;7;p15"/>
          <p:cNvSpPr/>
          <p:nvPr/>
        </p:nvSpPr>
        <p:spPr>
          <a:xfrm>
            <a:off x="0" y="0"/>
            <a:ext cx="14630400" cy="8229600"/>
          </a:xfrm>
          <a:prstGeom prst="rect">
            <a:avLst/>
          </a:prstGeom>
          <a:solidFill>
            <a:srgbClr val="302D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 name="Google Shape;8;p15"/>
          <p:cNvSpPr/>
          <p:nvPr/>
        </p:nvSpPr>
        <p:spPr>
          <a:xfrm>
            <a:off x="0" y="0"/>
            <a:ext cx="14630400" cy="8229600"/>
          </a:xfrm>
          <a:prstGeom prst="rect">
            <a:avLst/>
          </a:prstGeom>
          <a:solidFill>
            <a:srgbClr val="4643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9" name="Google Shape;9;p15">
            <a:hlinkClick r:id="rId2"/>
          </p:cNvPr>
          <p:cNvPicPr preferRelativeResize="0"/>
          <p:nvPr/>
        </p:nvPicPr>
        <p:blipFill rotWithShape="1">
          <a:blip r:embed="rId3">
            <a:alphaModFix/>
          </a:blip>
          <a:srcRect b="0" l="0" r="0" t="0"/>
          <a:stretch/>
        </p:blipFill>
        <p:spPr>
          <a:xfrm>
            <a:off x="12839215" y="7749540"/>
            <a:ext cx="1722605" cy="41148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42" name="Shape 42"/>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7 master">
  <p:cSld name="Slide 7 master">
    <p:spTree>
      <p:nvGrpSpPr>
        <p:cNvPr id="43" name="Shape 43"/>
        <p:cNvGrpSpPr/>
        <p:nvPr/>
      </p:nvGrpSpPr>
      <p:grpSpPr>
        <a:xfrm>
          <a:off x="0" y="0"/>
          <a:ext cx="0" cy="0"/>
          <a:chOff x="0" y="0"/>
          <a:chExt cx="0" cy="0"/>
        </a:xfrm>
      </p:grpSpPr>
      <p:sp>
        <p:nvSpPr>
          <p:cNvPr id="44" name="Google Shape;44;p25"/>
          <p:cNvSpPr/>
          <p:nvPr/>
        </p:nvSpPr>
        <p:spPr>
          <a:xfrm>
            <a:off x="0" y="0"/>
            <a:ext cx="14630400" cy="8229600"/>
          </a:xfrm>
          <a:prstGeom prst="rect">
            <a:avLst/>
          </a:prstGeom>
          <a:solidFill>
            <a:srgbClr val="302D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5"/>
          <p:cNvSpPr/>
          <p:nvPr/>
        </p:nvSpPr>
        <p:spPr>
          <a:xfrm>
            <a:off x="0" y="0"/>
            <a:ext cx="14630400" cy="8229600"/>
          </a:xfrm>
          <a:prstGeom prst="rect">
            <a:avLst/>
          </a:prstGeom>
          <a:solidFill>
            <a:srgbClr val="4643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46" name="Google Shape;46;p25">
            <a:hlinkClick r:id="rId2"/>
          </p:cNvPr>
          <p:cNvPicPr preferRelativeResize="0"/>
          <p:nvPr/>
        </p:nvPicPr>
        <p:blipFill rotWithShape="1">
          <a:blip r:embed="rId3">
            <a:alphaModFix/>
          </a:blip>
          <a:srcRect b="0" l="0" r="0" t="0"/>
          <a:stretch/>
        </p:blipFill>
        <p:spPr>
          <a:xfrm>
            <a:off x="12839215" y="7749540"/>
            <a:ext cx="1722605" cy="41148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 master">
  <p:cSld name="Slide 2 master">
    <p:spTree>
      <p:nvGrpSpPr>
        <p:cNvPr id="10" name="Shape 10"/>
        <p:cNvGrpSpPr/>
        <p:nvPr/>
      </p:nvGrpSpPr>
      <p:grpSpPr>
        <a:xfrm>
          <a:off x="0" y="0"/>
          <a:ext cx="0" cy="0"/>
          <a:chOff x="0" y="0"/>
          <a:chExt cx="0" cy="0"/>
        </a:xfrm>
      </p:grpSpPr>
      <p:sp>
        <p:nvSpPr>
          <p:cNvPr id="11" name="Google Shape;11;p16"/>
          <p:cNvSpPr/>
          <p:nvPr/>
        </p:nvSpPr>
        <p:spPr>
          <a:xfrm>
            <a:off x="0" y="0"/>
            <a:ext cx="14630400" cy="8229600"/>
          </a:xfrm>
          <a:prstGeom prst="rect">
            <a:avLst/>
          </a:prstGeom>
          <a:solidFill>
            <a:srgbClr val="302D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6"/>
          <p:cNvSpPr/>
          <p:nvPr/>
        </p:nvSpPr>
        <p:spPr>
          <a:xfrm>
            <a:off x="0" y="0"/>
            <a:ext cx="14630400" cy="8229600"/>
          </a:xfrm>
          <a:prstGeom prst="rect">
            <a:avLst/>
          </a:prstGeom>
          <a:solidFill>
            <a:srgbClr val="4643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3" name="Google Shape;13;p16">
            <a:hlinkClick r:id="rId2"/>
          </p:cNvPr>
          <p:cNvPicPr preferRelativeResize="0"/>
          <p:nvPr/>
        </p:nvPicPr>
        <p:blipFill rotWithShape="1">
          <a:blip r:embed="rId3">
            <a:alphaModFix/>
          </a:blip>
          <a:srcRect b="0" l="0" r="0" t="0"/>
          <a:stretch/>
        </p:blipFill>
        <p:spPr>
          <a:xfrm>
            <a:off x="12839215" y="7749540"/>
            <a:ext cx="1722605" cy="41148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3 master">
  <p:cSld name="Slide 3 master">
    <p:spTree>
      <p:nvGrpSpPr>
        <p:cNvPr id="14" name="Shape 14"/>
        <p:cNvGrpSpPr/>
        <p:nvPr/>
      </p:nvGrpSpPr>
      <p:grpSpPr>
        <a:xfrm>
          <a:off x="0" y="0"/>
          <a:ext cx="0" cy="0"/>
          <a:chOff x="0" y="0"/>
          <a:chExt cx="0" cy="0"/>
        </a:xfrm>
      </p:grpSpPr>
      <p:sp>
        <p:nvSpPr>
          <p:cNvPr id="15" name="Google Shape;15;p17"/>
          <p:cNvSpPr/>
          <p:nvPr/>
        </p:nvSpPr>
        <p:spPr>
          <a:xfrm>
            <a:off x="0" y="0"/>
            <a:ext cx="14630400" cy="8229600"/>
          </a:xfrm>
          <a:prstGeom prst="rect">
            <a:avLst/>
          </a:prstGeom>
          <a:solidFill>
            <a:srgbClr val="302D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7"/>
          <p:cNvSpPr/>
          <p:nvPr/>
        </p:nvSpPr>
        <p:spPr>
          <a:xfrm>
            <a:off x="0" y="0"/>
            <a:ext cx="14630400" cy="8229600"/>
          </a:xfrm>
          <a:prstGeom prst="rect">
            <a:avLst/>
          </a:prstGeom>
          <a:solidFill>
            <a:srgbClr val="4643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7" name="Google Shape;17;p17">
            <a:hlinkClick r:id="rId2"/>
          </p:cNvPr>
          <p:cNvPicPr preferRelativeResize="0"/>
          <p:nvPr/>
        </p:nvPicPr>
        <p:blipFill rotWithShape="1">
          <a:blip r:embed="rId3">
            <a:alphaModFix/>
          </a:blip>
          <a:srcRect b="0" l="0" r="0" t="0"/>
          <a:stretch/>
        </p:blipFill>
        <p:spPr>
          <a:xfrm>
            <a:off x="12839215" y="7749540"/>
            <a:ext cx="1722605" cy="41148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4 master">
  <p:cSld name="Slide 4 master">
    <p:spTree>
      <p:nvGrpSpPr>
        <p:cNvPr id="18" name="Shape 18"/>
        <p:cNvGrpSpPr/>
        <p:nvPr/>
      </p:nvGrpSpPr>
      <p:grpSpPr>
        <a:xfrm>
          <a:off x="0" y="0"/>
          <a:ext cx="0" cy="0"/>
          <a:chOff x="0" y="0"/>
          <a:chExt cx="0" cy="0"/>
        </a:xfrm>
      </p:grpSpPr>
      <p:sp>
        <p:nvSpPr>
          <p:cNvPr id="19" name="Google Shape;19;p18"/>
          <p:cNvSpPr/>
          <p:nvPr/>
        </p:nvSpPr>
        <p:spPr>
          <a:xfrm>
            <a:off x="0" y="0"/>
            <a:ext cx="14630400" cy="8229600"/>
          </a:xfrm>
          <a:prstGeom prst="rect">
            <a:avLst/>
          </a:prstGeom>
          <a:solidFill>
            <a:srgbClr val="302D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18"/>
          <p:cNvSpPr/>
          <p:nvPr/>
        </p:nvSpPr>
        <p:spPr>
          <a:xfrm>
            <a:off x="0" y="0"/>
            <a:ext cx="14630400" cy="8229600"/>
          </a:xfrm>
          <a:prstGeom prst="rect">
            <a:avLst/>
          </a:prstGeom>
          <a:solidFill>
            <a:srgbClr val="4643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1" name="Google Shape;21;p18">
            <a:hlinkClick r:id="rId2"/>
          </p:cNvPr>
          <p:cNvPicPr preferRelativeResize="0"/>
          <p:nvPr/>
        </p:nvPicPr>
        <p:blipFill rotWithShape="1">
          <a:blip r:embed="rId3">
            <a:alphaModFix/>
          </a:blip>
          <a:srcRect b="0" l="0" r="0" t="0"/>
          <a:stretch/>
        </p:blipFill>
        <p:spPr>
          <a:xfrm>
            <a:off x="12839215" y="7749540"/>
            <a:ext cx="1722605" cy="41148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5 master">
  <p:cSld name="Slide 5 master">
    <p:spTree>
      <p:nvGrpSpPr>
        <p:cNvPr id="22" name="Shape 22"/>
        <p:cNvGrpSpPr/>
        <p:nvPr/>
      </p:nvGrpSpPr>
      <p:grpSpPr>
        <a:xfrm>
          <a:off x="0" y="0"/>
          <a:ext cx="0" cy="0"/>
          <a:chOff x="0" y="0"/>
          <a:chExt cx="0" cy="0"/>
        </a:xfrm>
      </p:grpSpPr>
      <p:sp>
        <p:nvSpPr>
          <p:cNvPr id="23" name="Google Shape;23;p19"/>
          <p:cNvSpPr/>
          <p:nvPr/>
        </p:nvSpPr>
        <p:spPr>
          <a:xfrm>
            <a:off x="0" y="0"/>
            <a:ext cx="14630400" cy="8229600"/>
          </a:xfrm>
          <a:prstGeom prst="rect">
            <a:avLst/>
          </a:prstGeom>
          <a:solidFill>
            <a:srgbClr val="302D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19"/>
          <p:cNvSpPr/>
          <p:nvPr/>
        </p:nvSpPr>
        <p:spPr>
          <a:xfrm>
            <a:off x="0" y="0"/>
            <a:ext cx="14630400" cy="8229600"/>
          </a:xfrm>
          <a:prstGeom prst="rect">
            <a:avLst/>
          </a:prstGeom>
          <a:solidFill>
            <a:srgbClr val="4643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5" name="Google Shape;25;p19">
            <a:hlinkClick r:id="rId2"/>
          </p:cNvPr>
          <p:cNvPicPr preferRelativeResize="0"/>
          <p:nvPr/>
        </p:nvPicPr>
        <p:blipFill rotWithShape="1">
          <a:blip r:embed="rId3">
            <a:alphaModFix/>
          </a:blip>
          <a:srcRect b="0" l="0" r="0" t="0"/>
          <a:stretch/>
        </p:blipFill>
        <p:spPr>
          <a:xfrm>
            <a:off x="12839215" y="7749540"/>
            <a:ext cx="1722605" cy="41148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6 master">
  <p:cSld name="Slide 6 master">
    <p:spTree>
      <p:nvGrpSpPr>
        <p:cNvPr id="26" name="Shape 26"/>
        <p:cNvGrpSpPr/>
        <p:nvPr/>
      </p:nvGrpSpPr>
      <p:grpSpPr>
        <a:xfrm>
          <a:off x="0" y="0"/>
          <a:ext cx="0" cy="0"/>
          <a:chOff x="0" y="0"/>
          <a:chExt cx="0" cy="0"/>
        </a:xfrm>
      </p:grpSpPr>
      <p:sp>
        <p:nvSpPr>
          <p:cNvPr id="27" name="Google Shape;27;p20"/>
          <p:cNvSpPr/>
          <p:nvPr/>
        </p:nvSpPr>
        <p:spPr>
          <a:xfrm>
            <a:off x="0" y="0"/>
            <a:ext cx="14630400" cy="8229600"/>
          </a:xfrm>
          <a:prstGeom prst="rect">
            <a:avLst/>
          </a:prstGeom>
          <a:solidFill>
            <a:srgbClr val="302D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0"/>
          <p:cNvSpPr/>
          <p:nvPr/>
        </p:nvSpPr>
        <p:spPr>
          <a:xfrm>
            <a:off x="0" y="0"/>
            <a:ext cx="14630400" cy="8229600"/>
          </a:xfrm>
          <a:prstGeom prst="rect">
            <a:avLst/>
          </a:prstGeom>
          <a:solidFill>
            <a:srgbClr val="4643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9" name="Google Shape;29;p20">
            <a:hlinkClick r:id="rId2"/>
          </p:cNvPr>
          <p:cNvPicPr preferRelativeResize="0"/>
          <p:nvPr/>
        </p:nvPicPr>
        <p:blipFill rotWithShape="1">
          <a:blip r:embed="rId3">
            <a:alphaModFix/>
          </a:blip>
          <a:srcRect b="0" l="0" r="0" t="0"/>
          <a:stretch/>
        </p:blipFill>
        <p:spPr>
          <a:xfrm>
            <a:off x="12839215" y="7749540"/>
            <a:ext cx="1722605" cy="41148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8 master">
  <p:cSld name="Slide 8 master">
    <p:spTree>
      <p:nvGrpSpPr>
        <p:cNvPr id="30" name="Shape 30"/>
        <p:cNvGrpSpPr/>
        <p:nvPr/>
      </p:nvGrpSpPr>
      <p:grpSpPr>
        <a:xfrm>
          <a:off x="0" y="0"/>
          <a:ext cx="0" cy="0"/>
          <a:chOff x="0" y="0"/>
          <a:chExt cx="0" cy="0"/>
        </a:xfrm>
      </p:grpSpPr>
      <p:sp>
        <p:nvSpPr>
          <p:cNvPr id="31" name="Google Shape;31;p21"/>
          <p:cNvSpPr/>
          <p:nvPr/>
        </p:nvSpPr>
        <p:spPr>
          <a:xfrm>
            <a:off x="0" y="0"/>
            <a:ext cx="14630400" cy="8229600"/>
          </a:xfrm>
          <a:prstGeom prst="rect">
            <a:avLst/>
          </a:prstGeom>
          <a:solidFill>
            <a:srgbClr val="302D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1"/>
          <p:cNvSpPr/>
          <p:nvPr/>
        </p:nvSpPr>
        <p:spPr>
          <a:xfrm>
            <a:off x="0" y="0"/>
            <a:ext cx="14630400" cy="8229600"/>
          </a:xfrm>
          <a:prstGeom prst="rect">
            <a:avLst/>
          </a:prstGeom>
          <a:solidFill>
            <a:srgbClr val="4643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33" name="Google Shape;33;p21">
            <a:hlinkClick r:id="rId2"/>
          </p:cNvPr>
          <p:cNvPicPr preferRelativeResize="0"/>
          <p:nvPr/>
        </p:nvPicPr>
        <p:blipFill rotWithShape="1">
          <a:blip r:embed="rId3">
            <a:alphaModFix/>
          </a:blip>
          <a:srcRect b="0" l="0" r="0" t="0"/>
          <a:stretch/>
        </p:blipFill>
        <p:spPr>
          <a:xfrm>
            <a:off x="12839215" y="7749540"/>
            <a:ext cx="1722605" cy="41148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0 master">
  <p:cSld name="Slide 10 master">
    <p:spTree>
      <p:nvGrpSpPr>
        <p:cNvPr id="34" name="Shape 34"/>
        <p:cNvGrpSpPr/>
        <p:nvPr/>
      </p:nvGrpSpPr>
      <p:grpSpPr>
        <a:xfrm>
          <a:off x="0" y="0"/>
          <a:ext cx="0" cy="0"/>
          <a:chOff x="0" y="0"/>
          <a:chExt cx="0" cy="0"/>
        </a:xfrm>
      </p:grpSpPr>
      <p:sp>
        <p:nvSpPr>
          <p:cNvPr id="35" name="Google Shape;35;p22"/>
          <p:cNvSpPr/>
          <p:nvPr/>
        </p:nvSpPr>
        <p:spPr>
          <a:xfrm>
            <a:off x="0" y="0"/>
            <a:ext cx="14630400" cy="8229600"/>
          </a:xfrm>
          <a:prstGeom prst="rect">
            <a:avLst/>
          </a:prstGeom>
          <a:solidFill>
            <a:srgbClr val="302D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2"/>
          <p:cNvSpPr/>
          <p:nvPr/>
        </p:nvSpPr>
        <p:spPr>
          <a:xfrm>
            <a:off x="0" y="0"/>
            <a:ext cx="14630400" cy="8229600"/>
          </a:xfrm>
          <a:prstGeom prst="rect">
            <a:avLst/>
          </a:prstGeom>
          <a:solidFill>
            <a:srgbClr val="4643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37" name="Google Shape;37;p22">
            <a:hlinkClick r:id="rId2"/>
          </p:cNvPr>
          <p:cNvPicPr preferRelativeResize="0"/>
          <p:nvPr/>
        </p:nvPicPr>
        <p:blipFill rotWithShape="1">
          <a:blip r:embed="rId3">
            <a:alphaModFix/>
          </a:blip>
          <a:srcRect b="0" l="0" r="0" t="0"/>
          <a:stretch/>
        </p:blipFill>
        <p:spPr>
          <a:xfrm>
            <a:off x="12839215" y="7749540"/>
            <a:ext cx="1722605" cy="41148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9 master">
  <p:cSld name="Slide 9 master">
    <p:spTree>
      <p:nvGrpSpPr>
        <p:cNvPr id="38" name="Shape 38"/>
        <p:cNvGrpSpPr/>
        <p:nvPr/>
      </p:nvGrpSpPr>
      <p:grpSpPr>
        <a:xfrm>
          <a:off x="0" y="0"/>
          <a:ext cx="0" cy="0"/>
          <a:chOff x="0" y="0"/>
          <a:chExt cx="0" cy="0"/>
        </a:xfrm>
      </p:grpSpPr>
      <p:sp>
        <p:nvSpPr>
          <p:cNvPr id="39" name="Google Shape;39;p23"/>
          <p:cNvSpPr/>
          <p:nvPr/>
        </p:nvSpPr>
        <p:spPr>
          <a:xfrm>
            <a:off x="0" y="0"/>
            <a:ext cx="14630400" cy="8229600"/>
          </a:xfrm>
          <a:prstGeom prst="rect">
            <a:avLst/>
          </a:prstGeom>
          <a:solidFill>
            <a:srgbClr val="302D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3"/>
          <p:cNvSpPr/>
          <p:nvPr/>
        </p:nvSpPr>
        <p:spPr>
          <a:xfrm>
            <a:off x="0" y="0"/>
            <a:ext cx="14630400" cy="8229600"/>
          </a:xfrm>
          <a:prstGeom prst="rect">
            <a:avLst/>
          </a:prstGeom>
          <a:solidFill>
            <a:srgbClr val="4643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41" name="Google Shape;41;p23">
            <a:hlinkClick r:id="rId2"/>
          </p:cNvPr>
          <p:cNvPicPr preferRelativeResize="0"/>
          <p:nvPr/>
        </p:nvPicPr>
        <p:blipFill rotWithShape="1">
          <a:blip r:embed="rId3">
            <a:alphaModFix/>
          </a:blip>
          <a:srcRect b="0" l="0" r="0" t="0"/>
          <a:stretch/>
        </p:blipFill>
        <p:spPr>
          <a:xfrm>
            <a:off x="12839215" y="7749540"/>
            <a:ext cx="1722605" cy="41148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21.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6.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19.jpg"/><Relationship Id="rId5" Type="http://schemas.openxmlformats.org/officeDocument/2006/relationships/image" Target="../media/image11.png"/><Relationship Id="rId6" Type="http://schemas.openxmlformats.org/officeDocument/2006/relationships/image" Target="../media/image23.png"/><Relationship Id="rId7"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8.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17.jpg"/><Relationship Id="rId8"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0.png"/><Relationship Id="rId4" Type="http://schemas.openxmlformats.org/officeDocument/2006/relationships/image" Target="../media/image11.png"/><Relationship Id="rId5" Type="http://schemas.openxmlformats.org/officeDocument/2006/relationships/image" Target="../media/image23.png"/><Relationship Id="rId6" Type="http://schemas.openxmlformats.org/officeDocument/2006/relationships/image" Target="../media/image3.png"/><Relationship Id="rId7"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pic>
        <p:nvPicPr>
          <p:cNvPr descr="A close-up of a calligraphy&#10;&#10;Description automatically generated" id="51" name="Google Shape;51;p1"/>
          <p:cNvPicPr preferRelativeResize="0"/>
          <p:nvPr/>
        </p:nvPicPr>
        <p:blipFill rotWithShape="1">
          <a:blip r:embed="rId3">
            <a:alphaModFix/>
          </a:blip>
          <a:srcRect b="0" l="16563" r="6382" t="0"/>
          <a:stretch/>
        </p:blipFill>
        <p:spPr>
          <a:xfrm rot="5400000">
            <a:off x="3200400" y="-3200400"/>
            <a:ext cx="8229600" cy="14630400"/>
          </a:xfrm>
          <a:prstGeom prst="rect">
            <a:avLst/>
          </a:prstGeom>
          <a:noFill/>
          <a:ln>
            <a:noFill/>
          </a:ln>
        </p:spPr>
      </p:pic>
      <p:sp>
        <p:nvSpPr>
          <p:cNvPr id="52" name="Google Shape;52;p1"/>
          <p:cNvSpPr/>
          <p:nvPr/>
        </p:nvSpPr>
        <p:spPr>
          <a:xfrm>
            <a:off x="0" y="0"/>
            <a:ext cx="14630400" cy="8229600"/>
          </a:xfrm>
          <a:prstGeom prst="rect">
            <a:avLst/>
          </a:prstGeom>
          <a:gradFill>
            <a:gsLst>
              <a:gs pos="0">
                <a:srgbClr val="0C0C0C"/>
              </a:gs>
              <a:gs pos="45000">
                <a:srgbClr val="0C0C0C">
                  <a:alpha val="0"/>
                </a:srgbClr>
              </a:gs>
              <a:gs pos="100000">
                <a:srgbClr val="0C0C0C">
                  <a:alpha val="0"/>
                </a:srgbClr>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3" name="Google Shape;53;p1"/>
          <p:cNvSpPr/>
          <p:nvPr/>
        </p:nvSpPr>
        <p:spPr>
          <a:xfrm>
            <a:off x="2792950" y="2242700"/>
            <a:ext cx="9231900" cy="4393200"/>
          </a:xfrm>
          <a:prstGeom prst="roundRect">
            <a:avLst>
              <a:gd fmla="val 2038" name="adj"/>
            </a:avLst>
          </a:prstGeom>
          <a:solidFill>
            <a:srgbClr val="373433"/>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3600"/>
              <a:buFont typeface="Calibri"/>
              <a:buNone/>
            </a:pPr>
            <a:r>
              <a:t/>
            </a:r>
            <a:endParaRPr b="0" i="0" sz="3600" u="none" cap="none" strike="noStrike">
              <a:solidFill>
                <a:srgbClr val="F4B081"/>
              </a:solidFill>
              <a:latin typeface="Calibri"/>
              <a:ea typeface="Calibri"/>
              <a:cs typeface="Calibri"/>
              <a:sym typeface="Calibri"/>
            </a:endParaRPr>
          </a:p>
          <a:p>
            <a:pPr indent="0" lvl="0" marL="0" marR="0" rtl="1" algn="ctr">
              <a:lnSpc>
                <a:spcPct val="100000"/>
              </a:lnSpc>
              <a:spcBef>
                <a:spcPts val="0"/>
              </a:spcBef>
              <a:spcAft>
                <a:spcPts val="0"/>
              </a:spcAft>
              <a:buClr>
                <a:srgbClr val="F4B081"/>
              </a:buClr>
              <a:buSzPts val="3600"/>
              <a:buFont typeface="Calibri"/>
              <a:buNone/>
            </a:pPr>
            <a:r>
              <a:rPr b="0" i="0" lang="en-US" sz="3600" u="none" cap="none" strike="noStrike">
                <a:solidFill>
                  <a:srgbClr val="F4B081"/>
                </a:solidFill>
                <a:latin typeface="Calibri"/>
                <a:ea typeface="Calibri"/>
                <a:cs typeface="Calibri"/>
                <a:sym typeface="Calibri"/>
              </a:rPr>
              <a:t>تعزيــز وحمــاية اللــغة والثقــافة العــربية</a:t>
            </a:r>
            <a:endParaRPr/>
          </a:p>
          <a:p>
            <a:pPr indent="0" lvl="0" marL="0" marR="0" rtl="1" algn="ctr">
              <a:lnSpc>
                <a:spcPct val="100000"/>
              </a:lnSpc>
              <a:spcBef>
                <a:spcPts val="0"/>
              </a:spcBef>
              <a:spcAft>
                <a:spcPts val="0"/>
              </a:spcAft>
              <a:buClr>
                <a:schemeClr val="dk1"/>
              </a:buClr>
              <a:buSzPts val="3600"/>
              <a:buFont typeface="Calibri"/>
              <a:buNone/>
            </a:pPr>
            <a:r>
              <a:t/>
            </a:r>
            <a:endParaRPr b="0" i="0" sz="3600" u="none" cap="none" strike="noStrike">
              <a:solidFill>
                <a:srgbClr val="FFFFFF"/>
              </a:solidFill>
              <a:latin typeface="Calibri"/>
              <a:ea typeface="Calibri"/>
              <a:cs typeface="Calibri"/>
              <a:sym typeface="Calibri"/>
            </a:endParaRPr>
          </a:p>
          <a:p>
            <a:pPr indent="0" lvl="0" marL="0" marR="0" rtl="1" algn="r">
              <a:lnSpc>
                <a:spcPct val="100000"/>
              </a:lnSpc>
              <a:spcBef>
                <a:spcPts val="0"/>
              </a:spcBef>
              <a:spcAft>
                <a:spcPts val="0"/>
              </a:spcAft>
              <a:buClr>
                <a:srgbClr val="FFFFFF"/>
              </a:buClr>
              <a:buSzPts val="2400"/>
              <a:buFont typeface="Calibri"/>
              <a:buNone/>
            </a:pPr>
            <a:r>
              <a:rPr b="0" i="0" lang="en-US" sz="2400" u="none" cap="none" strike="noStrike">
                <a:solidFill>
                  <a:srgbClr val="FFFFFF"/>
                </a:solidFill>
                <a:latin typeface="Calibri"/>
                <a:ea typeface="Calibri"/>
                <a:cs typeface="Calibri"/>
                <a:sym typeface="Calibri"/>
              </a:rPr>
              <a:t>     </a:t>
            </a:r>
            <a:r>
              <a:rPr b="0" i="0" lang="en-US" sz="2400" u="none" cap="none" strike="noStrike">
                <a:solidFill>
                  <a:srgbClr val="F4B081"/>
                </a:solidFill>
                <a:latin typeface="Calibri"/>
                <a:ea typeface="Calibri"/>
                <a:cs typeface="Calibri"/>
                <a:sym typeface="Calibri"/>
              </a:rPr>
              <a:t>اللجنة</a:t>
            </a:r>
            <a:r>
              <a:rPr b="0" i="0" lang="en-US" sz="2400" u="none" cap="none" strike="noStrike">
                <a:solidFill>
                  <a:srgbClr val="FFFFFF"/>
                </a:solidFill>
                <a:latin typeface="Calibri"/>
                <a:ea typeface="Calibri"/>
                <a:cs typeface="Calibri"/>
                <a:sym typeface="Calibri"/>
              </a:rPr>
              <a:t> : اللجنة الإقليمية الخاصة بمنطقة الشرق الأوسط وشمال افريقيا</a:t>
            </a:r>
            <a:endParaRPr/>
          </a:p>
          <a:p>
            <a:pPr indent="0" lvl="0" marL="0" marR="0" rtl="1" algn="r">
              <a:lnSpc>
                <a:spcPct val="100000"/>
              </a:lnSpc>
              <a:spcBef>
                <a:spcPts val="0"/>
              </a:spcBef>
              <a:spcAft>
                <a:spcPts val="0"/>
              </a:spcAft>
              <a:buClr>
                <a:srgbClr val="FFFFFF"/>
              </a:buClr>
              <a:buSzPts val="2400"/>
              <a:buFont typeface="Calibri"/>
              <a:buNone/>
            </a:pPr>
            <a:r>
              <a:rPr b="0" i="0" lang="en-US" sz="2400" u="none" cap="none" strike="noStrike">
                <a:solidFill>
                  <a:srgbClr val="FFFFFF"/>
                </a:solidFill>
                <a:latin typeface="Calibri"/>
                <a:ea typeface="Calibri"/>
                <a:cs typeface="Calibri"/>
                <a:sym typeface="Calibri"/>
              </a:rPr>
              <a:t>     </a:t>
            </a:r>
            <a:r>
              <a:rPr b="0" i="0" lang="en-US" sz="2400" u="none" cap="none" strike="noStrike">
                <a:solidFill>
                  <a:srgbClr val="F4B081"/>
                </a:solidFill>
                <a:latin typeface="Calibri"/>
                <a:ea typeface="Calibri"/>
                <a:cs typeface="Calibri"/>
                <a:sym typeface="Calibri"/>
              </a:rPr>
              <a:t>المقدم</a:t>
            </a:r>
            <a:r>
              <a:rPr b="0" i="0" lang="en-US" sz="2400" u="none" cap="none" strike="noStrike">
                <a:solidFill>
                  <a:srgbClr val="FFFFFF"/>
                </a:solidFill>
                <a:latin typeface="Calibri"/>
                <a:ea typeface="Calibri"/>
                <a:cs typeface="Calibri"/>
                <a:sym typeface="Calibri"/>
              </a:rPr>
              <a:t> : يوسف عادل عكارش</a:t>
            </a:r>
            <a:endParaRPr b="0" i="0" sz="2400" u="none" cap="none" strike="noStrike">
              <a:solidFill>
                <a:srgbClr val="FFFFFF"/>
              </a:solidFill>
              <a:latin typeface="Calibri"/>
              <a:ea typeface="Calibri"/>
              <a:cs typeface="Calibri"/>
              <a:sym typeface="Calibri"/>
            </a:endParaRPr>
          </a:p>
          <a:p>
            <a:pPr indent="0" lvl="0" marL="0" marR="0" rtl="1" algn="r">
              <a:lnSpc>
                <a:spcPct val="100000"/>
              </a:lnSpc>
              <a:spcBef>
                <a:spcPts val="0"/>
              </a:spcBef>
              <a:spcAft>
                <a:spcPts val="0"/>
              </a:spcAft>
              <a:buClr>
                <a:srgbClr val="F4B081"/>
              </a:buClr>
              <a:buSzPts val="2400"/>
              <a:buFont typeface="Calibri"/>
              <a:buNone/>
            </a:pPr>
            <a:r>
              <a:rPr b="0" i="0" lang="en-US" sz="2400" u="none" cap="none" strike="noStrike">
                <a:solidFill>
                  <a:srgbClr val="F4B081"/>
                </a:solidFill>
                <a:latin typeface="Calibri"/>
                <a:ea typeface="Calibri"/>
                <a:cs typeface="Calibri"/>
                <a:sym typeface="Calibri"/>
              </a:rPr>
              <a:t>                                              رؤساء اللجنة</a:t>
            </a:r>
            <a:endParaRPr b="0" i="0" sz="2400" u="none" cap="none" strike="noStrike">
              <a:solidFill>
                <a:srgbClr val="F4B081"/>
              </a:solidFill>
              <a:latin typeface="Calibri"/>
              <a:ea typeface="Calibri"/>
              <a:cs typeface="Calibri"/>
              <a:sym typeface="Calibri"/>
            </a:endParaRPr>
          </a:p>
          <a:p>
            <a:pPr indent="0" lvl="0" marL="0" marR="0" rtl="1" algn="r">
              <a:lnSpc>
                <a:spcPct val="100000"/>
              </a:lnSpc>
              <a:spcBef>
                <a:spcPts val="0"/>
              </a:spcBef>
              <a:spcAft>
                <a:spcPts val="0"/>
              </a:spcAft>
              <a:buClr>
                <a:srgbClr val="F4B081"/>
              </a:buClr>
              <a:buSzPts val="2400"/>
              <a:buFont typeface="Calibri"/>
              <a:buNone/>
            </a:pPr>
            <a:r>
              <a:t/>
            </a:r>
            <a:endParaRPr sz="2400">
              <a:solidFill>
                <a:srgbClr val="F4B081"/>
              </a:solidFill>
              <a:latin typeface="Calibri"/>
              <a:ea typeface="Calibri"/>
              <a:cs typeface="Calibri"/>
              <a:sym typeface="Calibri"/>
            </a:endParaRPr>
          </a:p>
          <a:p>
            <a:pPr indent="0" lvl="0" marL="0" marR="0" rtl="1" algn="r">
              <a:lnSpc>
                <a:spcPct val="100000"/>
              </a:lnSpc>
              <a:spcBef>
                <a:spcPts val="0"/>
              </a:spcBef>
              <a:spcAft>
                <a:spcPts val="0"/>
              </a:spcAft>
              <a:buClr>
                <a:srgbClr val="FFFFFF"/>
              </a:buClr>
              <a:buSzPts val="2400"/>
              <a:buFont typeface="Calibri"/>
              <a:buNone/>
            </a:pPr>
            <a:r>
              <a:rPr b="0" i="0" lang="en-US" sz="2400" u="none" cap="none" strike="noStrike">
                <a:solidFill>
                  <a:srgbClr val="FFFFFF"/>
                </a:solidFill>
                <a:latin typeface="Calibri"/>
                <a:ea typeface="Calibri"/>
                <a:cs typeface="Calibri"/>
                <a:sym typeface="Calibri"/>
              </a:rPr>
              <a:t>                 </a:t>
            </a:r>
            <a:r>
              <a:rPr b="0" i="0" lang="en-US" sz="2400" u="none" cap="none" strike="noStrike">
                <a:solidFill>
                  <a:srgbClr val="F7CAAC"/>
                </a:solidFill>
                <a:latin typeface="Calibri"/>
                <a:ea typeface="Calibri"/>
                <a:cs typeface="Calibri"/>
                <a:sym typeface="Calibri"/>
              </a:rPr>
              <a:t>الرئيس</a:t>
            </a:r>
            <a:r>
              <a:rPr b="0" i="0" lang="en-US" sz="2400" u="none" cap="none" strike="noStrike">
                <a:solidFill>
                  <a:srgbClr val="FFFFFF"/>
                </a:solidFill>
                <a:latin typeface="Calibri"/>
                <a:ea typeface="Calibri"/>
                <a:cs typeface="Calibri"/>
                <a:sym typeface="Calibri"/>
              </a:rPr>
              <a:t> يوسف عادل عكارش</a:t>
            </a:r>
            <a:endParaRPr b="0" i="0" sz="2400" u="none" cap="none" strike="noStrike">
              <a:solidFill>
                <a:srgbClr val="FFFFFF"/>
              </a:solidFill>
              <a:latin typeface="Calibri"/>
              <a:ea typeface="Calibri"/>
              <a:cs typeface="Calibri"/>
              <a:sym typeface="Calibri"/>
            </a:endParaRPr>
          </a:p>
          <a:p>
            <a:pPr indent="0" lvl="0" marL="0" marR="0" rtl="1" algn="r">
              <a:lnSpc>
                <a:spcPct val="100000"/>
              </a:lnSpc>
              <a:spcBef>
                <a:spcPts val="0"/>
              </a:spcBef>
              <a:spcAft>
                <a:spcPts val="0"/>
              </a:spcAft>
              <a:buClr>
                <a:srgbClr val="FFFFFF"/>
              </a:buClr>
              <a:buSzPts val="2400"/>
              <a:buFont typeface="Calibri"/>
              <a:buNone/>
            </a:pPr>
            <a:r>
              <a:rPr b="0" i="0" lang="en-US" sz="2400" u="none" cap="none" strike="noStrike">
                <a:solidFill>
                  <a:srgbClr val="FFFFFF"/>
                </a:solidFill>
                <a:latin typeface="Calibri"/>
                <a:ea typeface="Calibri"/>
                <a:cs typeface="Calibri"/>
                <a:sym typeface="Calibri"/>
              </a:rPr>
              <a:t>                 </a:t>
            </a:r>
            <a:r>
              <a:rPr b="0" i="0" lang="en-US" sz="2400" u="none" cap="none" strike="noStrike">
                <a:solidFill>
                  <a:srgbClr val="F7CAAC"/>
                </a:solidFill>
                <a:latin typeface="Calibri"/>
                <a:ea typeface="Calibri"/>
                <a:cs typeface="Calibri"/>
                <a:sym typeface="Calibri"/>
              </a:rPr>
              <a:t>الرئيس </a:t>
            </a:r>
            <a:r>
              <a:rPr b="0" i="0" lang="en-US" sz="2400" u="none" cap="none" strike="noStrike">
                <a:solidFill>
                  <a:srgbClr val="FFFFFF"/>
                </a:solidFill>
                <a:latin typeface="Calibri"/>
                <a:ea typeface="Calibri"/>
                <a:cs typeface="Calibri"/>
                <a:sym typeface="Calibri"/>
              </a:rPr>
              <a:t>شيخة نايف اليافعي</a:t>
            </a:r>
            <a:endParaRPr b="0" i="0" sz="2400" u="none" cap="none" strike="noStrike">
              <a:solidFill>
                <a:srgbClr val="FFFFFF"/>
              </a:solidFill>
              <a:latin typeface="Calibri"/>
              <a:ea typeface="Calibri"/>
              <a:cs typeface="Calibri"/>
              <a:sym typeface="Calibri"/>
            </a:endParaRPr>
          </a:p>
          <a:p>
            <a:pPr indent="0" lvl="0" marL="0" marR="0" rtl="1" algn="r">
              <a:lnSpc>
                <a:spcPct val="100000"/>
              </a:lnSpc>
              <a:spcBef>
                <a:spcPts val="0"/>
              </a:spcBef>
              <a:spcAft>
                <a:spcPts val="0"/>
              </a:spcAft>
              <a:buClr>
                <a:srgbClr val="FFFFFF"/>
              </a:buClr>
              <a:buSzPts val="2400"/>
              <a:buFont typeface="Calibri"/>
              <a:buNone/>
            </a:pPr>
            <a:r>
              <a:rPr b="0" i="0" lang="en-US" sz="2400" u="none" cap="none" strike="noStrike">
                <a:solidFill>
                  <a:srgbClr val="FFFFFF"/>
                </a:solidFill>
                <a:latin typeface="Calibri"/>
                <a:ea typeface="Calibri"/>
                <a:cs typeface="Calibri"/>
                <a:sym typeface="Calibri"/>
              </a:rPr>
              <a:t>                </a:t>
            </a:r>
            <a:endParaRPr b="0" i="0" sz="2400" u="none" cap="none" strike="noStrike">
              <a:solidFill>
                <a:srgbClr val="FFFFFF"/>
              </a:solidFill>
              <a:latin typeface="Calibri"/>
              <a:ea typeface="Calibri"/>
              <a:cs typeface="Calibri"/>
              <a:sym typeface="Calibri"/>
            </a:endParaRPr>
          </a:p>
        </p:txBody>
      </p:sp>
      <p:sp>
        <p:nvSpPr>
          <p:cNvPr id="54" name="Google Shape;54;p1"/>
          <p:cNvSpPr txBox="1"/>
          <p:nvPr/>
        </p:nvSpPr>
        <p:spPr>
          <a:xfrm>
            <a:off x="3735658" y="3138397"/>
            <a:ext cx="715908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______________________________________________________</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0"/>
          <p:cNvSpPr/>
          <p:nvPr/>
        </p:nvSpPr>
        <p:spPr>
          <a:xfrm>
            <a:off x="2690217" y="982206"/>
            <a:ext cx="9249966" cy="684728"/>
          </a:xfrm>
          <a:prstGeom prst="rect">
            <a:avLst/>
          </a:prstGeom>
          <a:noFill/>
          <a:ln>
            <a:noFill/>
          </a:ln>
        </p:spPr>
        <p:txBody>
          <a:bodyPr anchorCtr="0" anchor="t" bIns="0" lIns="0" spcFirstLastPara="1" rIns="0" wrap="square" tIns="0">
            <a:noAutofit/>
          </a:bodyPr>
          <a:lstStyle/>
          <a:p>
            <a:pPr indent="0" lvl="0" marL="0" marR="0" rtl="0" algn="ctr">
              <a:lnSpc>
                <a:spcPct val="124418"/>
              </a:lnSpc>
              <a:spcBef>
                <a:spcPts val="0"/>
              </a:spcBef>
              <a:spcAft>
                <a:spcPts val="0"/>
              </a:spcAft>
              <a:buClr>
                <a:srgbClr val="D8B6A4"/>
              </a:buClr>
              <a:buSzPts val="4300"/>
              <a:buFont typeface="Gelasio"/>
              <a:buNone/>
            </a:pPr>
            <a:r>
              <a:rPr lang="en-US" sz="4300">
                <a:solidFill>
                  <a:srgbClr val="D8B6A4"/>
                </a:solidFill>
                <a:latin typeface="Gelasio"/>
                <a:ea typeface="Gelasio"/>
                <a:cs typeface="Gelasio"/>
                <a:sym typeface="Gelasio"/>
              </a:rPr>
              <a:t>معاهدات الأمم المتحدة وأحداثها ذات الصلة</a:t>
            </a:r>
            <a:endParaRPr sz="4300">
              <a:solidFill>
                <a:schemeClr val="dk1"/>
              </a:solidFill>
              <a:latin typeface="Calibri"/>
              <a:ea typeface="Calibri"/>
              <a:cs typeface="Calibri"/>
              <a:sym typeface="Calibri"/>
            </a:endParaRPr>
          </a:p>
        </p:txBody>
      </p:sp>
      <p:pic>
        <p:nvPicPr>
          <p:cNvPr descr="preencoded.png" id="254" name="Google Shape;254;p10"/>
          <p:cNvPicPr preferRelativeResize="0"/>
          <p:nvPr/>
        </p:nvPicPr>
        <p:blipFill rotWithShape="1">
          <a:blip r:embed="rId3">
            <a:alphaModFix/>
          </a:blip>
          <a:srcRect b="0" l="0" r="0" t="0"/>
          <a:stretch/>
        </p:blipFill>
        <p:spPr>
          <a:xfrm>
            <a:off x="766882" y="1850350"/>
            <a:ext cx="4146471" cy="2562701"/>
          </a:xfrm>
          <a:prstGeom prst="rect">
            <a:avLst/>
          </a:prstGeom>
          <a:noFill/>
          <a:ln>
            <a:noFill/>
          </a:ln>
        </p:spPr>
      </p:pic>
      <p:sp>
        <p:nvSpPr>
          <p:cNvPr id="255" name="Google Shape;255;p10"/>
          <p:cNvSpPr/>
          <p:nvPr/>
        </p:nvSpPr>
        <p:spPr>
          <a:xfrm>
            <a:off x="766882" y="4686895"/>
            <a:ext cx="4146471" cy="684609"/>
          </a:xfrm>
          <a:prstGeom prst="rect">
            <a:avLst/>
          </a:prstGeom>
          <a:noFill/>
          <a:ln>
            <a:noFill/>
          </a:ln>
        </p:spPr>
        <p:txBody>
          <a:bodyPr anchorCtr="0" anchor="t" bIns="0" lIns="0" spcFirstLastPara="1" rIns="0" wrap="square" tIns="0">
            <a:noAutofit/>
          </a:bodyPr>
          <a:lstStyle/>
          <a:p>
            <a:pPr indent="0" lvl="0" marL="0" marR="0" rtl="0" algn="ctr">
              <a:lnSpc>
                <a:spcPct val="123255"/>
              </a:lnSpc>
              <a:spcBef>
                <a:spcPts val="0"/>
              </a:spcBef>
              <a:spcAft>
                <a:spcPts val="0"/>
              </a:spcAft>
              <a:buClr>
                <a:srgbClr val="FFC000"/>
              </a:buClr>
              <a:buSzPts val="2150"/>
              <a:buFont typeface="Gelasio"/>
              <a:buNone/>
            </a:pPr>
            <a:r>
              <a:rPr lang="en-US" sz="2150">
                <a:solidFill>
                  <a:srgbClr val="FFC000"/>
                </a:solidFill>
                <a:latin typeface="Gelasio"/>
                <a:ea typeface="Gelasio"/>
                <a:cs typeface="Gelasio"/>
                <a:sym typeface="Gelasio"/>
              </a:rPr>
              <a:t>اتفاقية اليونسكو لحماية التراث الثقافي غير المادي (2003)</a:t>
            </a:r>
            <a:endParaRPr sz="2150">
              <a:solidFill>
                <a:srgbClr val="FFC000"/>
              </a:solidFill>
              <a:latin typeface="Calibri"/>
              <a:ea typeface="Calibri"/>
              <a:cs typeface="Calibri"/>
              <a:sym typeface="Calibri"/>
            </a:endParaRPr>
          </a:p>
        </p:txBody>
      </p:sp>
      <p:sp>
        <p:nvSpPr>
          <p:cNvPr id="256" name="Google Shape;256;p10"/>
          <p:cNvSpPr/>
          <p:nvPr/>
        </p:nvSpPr>
        <p:spPr>
          <a:xfrm>
            <a:off x="766882" y="5502950"/>
            <a:ext cx="4146471" cy="1402080"/>
          </a:xfrm>
          <a:prstGeom prst="rect">
            <a:avLst/>
          </a:prstGeom>
          <a:noFill/>
          <a:ln>
            <a:noFill/>
          </a:ln>
        </p:spPr>
        <p:txBody>
          <a:bodyPr anchorCtr="0" anchor="t" bIns="0" lIns="0" spcFirstLastPara="1" rIns="0" wrap="square" tIns="0">
            <a:noAutofit/>
          </a:bodyPr>
          <a:lstStyle/>
          <a:p>
            <a:pPr indent="0" lvl="0" marL="0" marR="0" rtl="1" algn="r">
              <a:lnSpc>
                <a:spcPct val="161764"/>
              </a:lnSpc>
              <a:spcBef>
                <a:spcPts val="0"/>
              </a:spcBef>
              <a:spcAft>
                <a:spcPts val="0"/>
              </a:spcAft>
              <a:buClr>
                <a:srgbClr val="C9C2C0"/>
              </a:buClr>
              <a:buSzPts val="1700"/>
              <a:buFont typeface="Gelasio"/>
              <a:buNone/>
            </a:pPr>
            <a:r>
              <a:rPr lang="en-US" sz="1700">
                <a:solidFill>
                  <a:srgbClr val="C9C2C0"/>
                </a:solidFill>
                <a:latin typeface="Gelasio"/>
                <a:ea typeface="Gelasio"/>
                <a:cs typeface="Gelasio"/>
                <a:sym typeface="Gelasio"/>
              </a:rPr>
              <a:t>تهدف هذه الاتفاقية إلى حماية التراث الثقافي غير المادي كالأدب العربي، بما في ذلك اللغات والتقاليد الشفهية. وقد صادقت عليها معظم الدول العربية، ملتزمة بحماية وتعزيز تراثها اللغوي والثقافي من تأثير العولمة.</a:t>
            </a:r>
            <a:endParaRPr sz="1700">
              <a:solidFill>
                <a:schemeClr val="dk1"/>
              </a:solidFill>
              <a:latin typeface="Calibri"/>
              <a:ea typeface="Calibri"/>
              <a:cs typeface="Calibri"/>
              <a:sym typeface="Calibri"/>
            </a:endParaRPr>
          </a:p>
        </p:txBody>
      </p:sp>
      <p:pic>
        <p:nvPicPr>
          <p:cNvPr descr="preencoded.png" id="257" name="Google Shape;257;p10"/>
          <p:cNvPicPr preferRelativeResize="0"/>
          <p:nvPr/>
        </p:nvPicPr>
        <p:blipFill rotWithShape="1">
          <a:blip r:embed="rId4">
            <a:alphaModFix/>
          </a:blip>
          <a:srcRect b="0" l="0" r="0" t="0"/>
          <a:stretch/>
        </p:blipFill>
        <p:spPr>
          <a:xfrm>
            <a:off x="5241965" y="1850350"/>
            <a:ext cx="4146471" cy="2562701"/>
          </a:xfrm>
          <a:prstGeom prst="rect">
            <a:avLst/>
          </a:prstGeom>
          <a:noFill/>
          <a:ln>
            <a:noFill/>
          </a:ln>
        </p:spPr>
      </p:pic>
      <p:sp>
        <p:nvSpPr>
          <p:cNvPr id="258" name="Google Shape;258;p10"/>
          <p:cNvSpPr/>
          <p:nvPr/>
        </p:nvSpPr>
        <p:spPr>
          <a:xfrm>
            <a:off x="5241965" y="4686895"/>
            <a:ext cx="4146471" cy="684609"/>
          </a:xfrm>
          <a:prstGeom prst="rect">
            <a:avLst/>
          </a:prstGeom>
          <a:noFill/>
          <a:ln>
            <a:noFill/>
          </a:ln>
        </p:spPr>
        <p:txBody>
          <a:bodyPr anchorCtr="0" anchor="t" bIns="0" lIns="0" spcFirstLastPara="1" rIns="0" wrap="square" tIns="0">
            <a:noAutofit/>
          </a:bodyPr>
          <a:lstStyle/>
          <a:p>
            <a:pPr indent="0" lvl="0" marL="0" marR="0" rtl="0" algn="ctr">
              <a:lnSpc>
                <a:spcPct val="123255"/>
              </a:lnSpc>
              <a:spcBef>
                <a:spcPts val="0"/>
              </a:spcBef>
              <a:spcAft>
                <a:spcPts val="0"/>
              </a:spcAft>
              <a:buClr>
                <a:srgbClr val="FFC000"/>
              </a:buClr>
              <a:buSzPts val="2150"/>
              <a:buFont typeface="Gelasio"/>
              <a:buNone/>
            </a:pPr>
            <a:r>
              <a:rPr lang="en-US" sz="2150">
                <a:solidFill>
                  <a:srgbClr val="FFC000"/>
                </a:solidFill>
                <a:latin typeface="Gelasio"/>
                <a:ea typeface="Gelasio"/>
                <a:cs typeface="Gelasio"/>
                <a:sym typeface="Gelasio"/>
              </a:rPr>
              <a:t>إعلان الأمم المتحدة بشأن حقوق الشعوب الأصلية (2007)</a:t>
            </a:r>
            <a:endParaRPr sz="2150">
              <a:solidFill>
                <a:srgbClr val="FFC000"/>
              </a:solidFill>
              <a:latin typeface="Calibri"/>
              <a:ea typeface="Calibri"/>
              <a:cs typeface="Calibri"/>
              <a:sym typeface="Calibri"/>
            </a:endParaRPr>
          </a:p>
        </p:txBody>
      </p:sp>
      <p:sp>
        <p:nvSpPr>
          <p:cNvPr id="259" name="Google Shape;259;p10"/>
          <p:cNvSpPr/>
          <p:nvPr/>
        </p:nvSpPr>
        <p:spPr>
          <a:xfrm>
            <a:off x="5241965" y="5502950"/>
            <a:ext cx="4146471" cy="1402080"/>
          </a:xfrm>
          <a:prstGeom prst="rect">
            <a:avLst/>
          </a:prstGeom>
          <a:noFill/>
          <a:ln>
            <a:noFill/>
          </a:ln>
        </p:spPr>
        <p:txBody>
          <a:bodyPr anchorCtr="0" anchor="t" bIns="0" lIns="0" spcFirstLastPara="1" rIns="0" wrap="square" tIns="0">
            <a:noAutofit/>
          </a:bodyPr>
          <a:lstStyle/>
          <a:p>
            <a:pPr indent="0" lvl="0" marL="0" marR="0" rtl="1" algn="r">
              <a:lnSpc>
                <a:spcPct val="161764"/>
              </a:lnSpc>
              <a:spcBef>
                <a:spcPts val="0"/>
              </a:spcBef>
              <a:spcAft>
                <a:spcPts val="0"/>
              </a:spcAft>
              <a:buClr>
                <a:srgbClr val="C9C2C0"/>
              </a:buClr>
              <a:buSzPts val="1700"/>
              <a:buFont typeface="Gelasio"/>
              <a:buNone/>
            </a:pPr>
            <a:r>
              <a:rPr lang="en-US" sz="1700">
                <a:solidFill>
                  <a:srgbClr val="C9C2C0"/>
                </a:solidFill>
                <a:latin typeface="Gelasio"/>
                <a:ea typeface="Gelasio"/>
                <a:cs typeface="Gelasio"/>
                <a:sym typeface="Gelasio"/>
              </a:rPr>
              <a:t>يؤكد هذا الإعلان على حق الشعوب في الحفاظ على لغاتها وثقافاتها. وهو يدعم جهود الدول العربية في الحفاظ على هويتها الثقافية واللغوية في مواجهة تحديات العولمة المغيرة للثقافة والمؤثرة عليها.</a:t>
            </a:r>
            <a:endParaRPr sz="1700">
              <a:solidFill>
                <a:schemeClr val="dk1"/>
              </a:solidFill>
              <a:latin typeface="Calibri"/>
              <a:ea typeface="Calibri"/>
              <a:cs typeface="Calibri"/>
              <a:sym typeface="Calibri"/>
            </a:endParaRPr>
          </a:p>
        </p:txBody>
      </p:sp>
      <p:pic>
        <p:nvPicPr>
          <p:cNvPr descr="preencoded.png" id="260" name="Google Shape;260;p10"/>
          <p:cNvPicPr preferRelativeResize="0"/>
          <p:nvPr/>
        </p:nvPicPr>
        <p:blipFill rotWithShape="1">
          <a:blip r:embed="rId5">
            <a:alphaModFix/>
          </a:blip>
          <a:srcRect b="0" l="0" r="0" t="0"/>
          <a:stretch/>
        </p:blipFill>
        <p:spPr>
          <a:xfrm>
            <a:off x="9717048" y="1850350"/>
            <a:ext cx="4146471" cy="2562701"/>
          </a:xfrm>
          <a:prstGeom prst="rect">
            <a:avLst/>
          </a:prstGeom>
          <a:noFill/>
          <a:ln>
            <a:noFill/>
          </a:ln>
        </p:spPr>
      </p:pic>
      <p:sp>
        <p:nvSpPr>
          <p:cNvPr id="261" name="Google Shape;261;p10"/>
          <p:cNvSpPr/>
          <p:nvPr/>
        </p:nvSpPr>
        <p:spPr>
          <a:xfrm>
            <a:off x="9717048" y="4686895"/>
            <a:ext cx="4146471" cy="684609"/>
          </a:xfrm>
          <a:prstGeom prst="rect">
            <a:avLst/>
          </a:prstGeom>
          <a:noFill/>
          <a:ln>
            <a:noFill/>
          </a:ln>
        </p:spPr>
        <p:txBody>
          <a:bodyPr anchorCtr="0" anchor="t" bIns="0" lIns="0" spcFirstLastPara="1" rIns="0" wrap="square" tIns="0">
            <a:noAutofit/>
          </a:bodyPr>
          <a:lstStyle/>
          <a:p>
            <a:pPr indent="0" lvl="0" marL="0" marR="0" rtl="0" algn="ctr">
              <a:lnSpc>
                <a:spcPct val="123255"/>
              </a:lnSpc>
              <a:spcBef>
                <a:spcPts val="0"/>
              </a:spcBef>
              <a:spcAft>
                <a:spcPts val="0"/>
              </a:spcAft>
              <a:buClr>
                <a:srgbClr val="FFC000"/>
              </a:buClr>
              <a:buSzPts val="2150"/>
              <a:buFont typeface="Gelasio"/>
              <a:buNone/>
            </a:pPr>
            <a:r>
              <a:rPr lang="en-US" sz="2150">
                <a:solidFill>
                  <a:srgbClr val="FFC000"/>
                </a:solidFill>
                <a:latin typeface="Gelasio"/>
                <a:ea typeface="Gelasio"/>
                <a:cs typeface="Gelasio"/>
                <a:sym typeface="Gelasio"/>
              </a:rPr>
              <a:t>قرار الجمعية العامة للأمم المتحدة حول التعددية اللغوية (2011)</a:t>
            </a:r>
            <a:endParaRPr sz="2150">
              <a:solidFill>
                <a:srgbClr val="FFC000"/>
              </a:solidFill>
              <a:latin typeface="Calibri"/>
              <a:ea typeface="Calibri"/>
              <a:cs typeface="Calibri"/>
              <a:sym typeface="Calibri"/>
            </a:endParaRPr>
          </a:p>
        </p:txBody>
      </p:sp>
      <p:sp>
        <p:nvSpPr>
          <p:cNvPr id="262" name="Google Shape;262;p10"/>
          <p:cNvSpPr/>
          <p:nvPr/>
        </p:nvSpPr>
        <p:spPr>
          <a:xfrm>
            <a:off x="9717048" y="5502950"/>
            <a:ext cx="4146471" cy="1402080"/>
          </a:xfrm>
          <a:prstGeom prst="rect">
            <a:avLst/>
          </a:prstGeom>
          <a:noFill/>
          <a:ln>
            <a:noFill/>
          </a:ln>
        </p:spPr>
        <p:txBody>
          <a:bodyPr anchorCtr="0" anchor="t" bIns="0" lIns="0" spcFirstLastPara="1" rIns="0" wrap="square" tIns="0">
            <a:noAutofit/>
          </a:bodyPr>
          <a:lstStyle/>
          <a:p>
            <a:pPr indent="0" lvl="0" marL="0" marR="0" rtl="1" algn="r">
              <a:lnSpc>
                <a:spcPct val="161764"/>
              </a:lnSpc>
              <a:spcBef>
                <a:spcPts val="0"/>
              </a:spcBef>
              <a:spcAft>
                <a:spcPts val="0"/>
              </a:spcAft>
              <a:buClr>
                <a:srgbClr val="C9C2C0"/>
              </a:buClr>
              <a:buSzPts val="1700"/>
              <a:buFont typeface="Gelasio"/>
              <a:buNone/>
            </a:pPr>
            <a:r>
              <a:rPr lang="en-US" sz="1700">
                <a:solidFill>
                  <a:srgbClr val="C9C2C0"/>
                </a:solidFill>
                <a:latin typeface="Gelasio"/>
                <a:ea typeface="Gelasio"/>
                <a:cs typeface="Gelasio"/>
                <a:sym typeface="Gelasio"/>
              </a:rPr>
              <a:t>يشدد هذا القرار على أهمية التعددية اللغوية في عمل الأمم المتحدة ويدعو إلى تعزيز استخدام اللغات الرسمية، بما فيها العربية، في جميع أنشطة المنظمة.</a:t>
            </a:r>
            <a:endParaRPr sz="1700">
              <a:solidFill>
                <a:schemeClr val="dk1"/>
              </a:solidFill>
              <a:latin typeface="Calibri"/>
              <a:ea typeface="Calibri"/>
              <a:cs typeface="Calibri"/>
              <a:sym typeface="Calibri"/>
            </a:endParaRPr>
          </a:p>
        </p:txBody>
      </p:sp>
      <p:sp>
        <p:nvSpPr>
          <p:cNvPr id="263" name="Google Shape;263;p10"/>
          <p:cNvSpPr/>
          <p:nvPr/>
        </p:nvSpPr>
        <p:spPr>
          <a:xfrm>
            <a:off x="766882" y="7151489"/>
            <a:ext cx="13096637" cy="350520"/>
          </a:xfrm>
          <a:prstGeom prst="rect">
            <a:avLst/>
          </a:prstGeom>
          <a:noFill/>
          <a:ln>
            <a:noFill/>
          </a:ln>
        </p:spPr>
        <p:txBody>
          <a:bodyPr anchorCtr="0" anchor="t" bIns="0" lIns="0" spcFirstLastPara="1" rIns="0" wrap="square" tIns="0">
            <a:noAutofit/>
          </a:bodyPr>
          <a:lstStyle/>
          <a:p>
            <a:pPr indent="0" lvl="0" marL="0" marR="0" rtl="1" algn="r">
              <a:lnSpc>
                <a:spcPct val="161764"/>
              </a:lnSpc>
              <a:spcBef>
                <a:spcPts val="0"/>
              </a:spcBef>
              <a:spcAft>
                <a:spcPts val="0"/>
              </a:spcAft>
              <a:buClr>
                <a:srgbClr val="C9C2C0"/>
              </a:buClr>
              <a:buSzPts val="1700"/>
              <a:buFont typeface="Gelasio"/>
              <a:buNone/>
            </a:pPr>
            <a:r>
              <a:rPr lang="en-US" sz="1700">
                <a:solidFill>
                  <a:srgbClr val="C9C2C0"/>
                </a:solidFill>
                <a:latin typeface="Gelasio"/>
                <a:ea typeface="Gelasio"/>
                <a:cs typeface="Gelasio"/>
                <a:sym typeface="Gelasio"/>
              </a:rPr>
              <a:t>هذه المعاهدات والأحداث تشكل إطارًا دوليًا داعمًا لجهود الدول العربية في الحفاظ على لغتها وثقافتها، وتوفر منصة للتعاون الدولي في هذا المجال.</a:t>
            </a:r>
            <a:endParaRPr sz="1700">
              <a:solidFill>
                <a:schemeClr val="dk1"/>
              </a:solidFill>
              <a:latin typeface="Calibri"/>
              <a:ea typeface="Calibri"/>
              <a:cs typeface="Calibri"/>
              <a:sym typeface="Calibri"/>
            </a:endParaRPr>
          </a:p>
        </p:txBody>
      </p:sp>
      <p:pic>
        <p:nvPicPr>
          <p:cNvPr id="264" name="Google Shape;264;p10"/>
          <p:cNvPicPr preferRelativeResize="0"/>
          <p:nvPr/>
        </p:nvPicPr>
        <p:blipFill rotWithShape="1">
          <a:blip r:embed="rId6">
            <a:alphaModFix/>
          </a:blip>
          <a:srcRect b="0" l="0" r="0" t="0"/>
          <a:stretch/>
        </p:blipFill>
        <p:spPr>
          <a:xfrm>
            <a:off x="12437621" y="7786615"/>
            <a:ext cx="2192779" cy="44298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2">
                                            <p:txEl>
                                              <p:pRg end="0" st="0"/>
                                            </p:txEl>
                                          </p:spTgt>
                                        </p:tgtEl>
                                        <p:attrNameLst>
                                          <p:attrName>style.visibility</p:attrName>
                                        </p:attrNameLst>
                                      </p:cBhvr>
                                      <p:to>
                                        <p:strVal val="visible"/>
                                      </p:to>
                                    </p:set>
                                    <p:anim calcmode="lin" valueType="num">
                                      <p:cBhvr additive="base">
                                        <p:cTn dur="500"/>
                                        <p:tgtEl>
                                          <p:spTgt spid="262">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9">
                                            <p:txEl>
                                              <p:pRg end="0" st="0"/>
                                            </p:txEl>
                                          </p:spTgt>
                                        </p:tgtEl>
                                        <p:attrNameLst>
                                          <p:attrName>style.visibility</p:attrName>
                                        </p:attrNameLst>
                                      </p:cBhvr>
                                      <p:to>
                                        <p:strVal val="visible"/>
                                      </p:to>
                                    </p:set>
                                    <p:anim calcmode="lin" valueType="num">
                                      <p:cBhvr additive="base">
                                        <p:cTn dur="500"/>
                                        <p:tgtEl>
                                          <p:spTgt spid="259">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6">
                                            <p:txEl>
                                              <p:pRg end="0" st="0"/>
                                            </p:txEl>
                                          </p:spTgt>
                                        </p:tgtEl>
                                        <p:attrNameLst>
                                          <p:attrName>style.visibility</p:attrName>
                                        </p:attrNameLst>
                                      </p:cBhvr>
                                      <p:to>
                                        <p:strVal val="visible"/>
                                      </p:to>
                                    </p:set>
                                    <p:anim calcmode="lin" valueType="num">
                                      <p:cBhvr additive="base">
                                        <p:cTn dur="500"/>
                                        <p:tgtEl>
                                          <p:spTgt spid="25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pic>
        <p:nvPicPr>
          <p:cNvPr descr="preencoded.png" id="270" name="Google Shape;270;p11"/>
          <p:cNvPicPr preferRelativeResize="0"/>
          <p:nvPr/>
        </p:nvPicPr>
        <p:blipFill rotWithShape="1">
          <a:blip r:embed="rId3">
            <a:alphaModFix/>
          </a:blip>
          <a:srcRect b="0" l="0" r="0" t="0"/>
          <a:stretch/>
        </p:blipFill>
        <p:spPr>
          <a:xfrm>
            <a:off x="0" y="0"/>
            <a:ext cx="14630400" cy="2729151"/>
          </a:xfrm>
          <a:prstGeom prst="rect">
            <a:avLst/>
          </a:prstGeom>
          <a:noFill/>
          <a:ln>
            <a:noFill/>
          </a:ln>
        </p:spPr>
      </p:pic>
      <p:sp>
        <p:nvSpPr>
          <p:cNvPr id="271" name="Google Shape;271;p11"/>
          <p:cNvSpPr/>
          <p:nvPr/>
        </p:nvSpPr>
        <p:spPr>
          <a:xfrm>
            <a:off x="3689687" y="2981693"/>
            <a:ext cx="6814542" cy="682347"/>
          </a:xfrm>
          <a:prstGeom prst="rect">
            <a:avLst/>
          </a:prstGeom>
          <a:noFill/>
          <a:ln>
            <a:noFill/>
          </a:ln>
        </p:spPr>
        <p:txBody>
          <a:bodyPr anchorCtr="0" anchor="t" bIns="0" lIns="0" spcFirstLastPara="1" rIns="0" wrap="square" tIns="0">
            <a:noAutofit/>
          </a:bodyPr>
          <a:lstStyle/>
          <a:p>
            <a:pPr indent="0" lvl="0" marL="0" marR="0" rtl="0" algn="ctr">
              <a:lnSpc>
                <a:spcPct val="125882"/>
              </a:lnSpc>
              <a:spcBef>
                <a:spcPts val="0"/>
              </a:spcBef>
              <a:spcAft>
                <a:spcPts val="0"/>
              </a:spcAft>
              <a:buClr>
                <a:srgbClr val="D8B6A4"/>
              </a:buClr>
              <a:buSzPts val="4250"/>
              <a:buFont typeface="Gelasio"/>
              <a:buNone/>
            </a:pPr>
            <a:r>
              <a:rPr b="0" i="0" lang="en-US" sz="4250" u="none" cap="none" strike="noStrike">
                <a:solidFill>
                  <a:srgbClr val="D8B6A4"/>
                </a:solidFill>
                <a:latin typeface="Gelasio"/>
                <a:ea typeface="Gelasio"/>
                <a:cs typeface="Gelasio"/>
                <a:sym typeface="Gelasio"/>
              </a:rPr>
              <a:t>المحاولات السابقة لحل المشكلة</a:t>
            </a:r>
            <a:endParaRPr b="0" i="0" sz="4250" u="none" cap="none" strike="noStrike">
              <a:solidFill>
                <a:srgbClr val="000000"/>
              </a:solidFill>
              <a:latin typeface="Calibri"/>
              <a:ea typeface="Calibri"/>
              <a:cs typeface="Calibri"/>
              <a:sym typeface="Calibri"/>
            </a:endParaRPr>
          </a:p>
        </p:txBody>
      </p:sp>
      <p:sp>
        <p:nvSpPr>
          <p:cNvPr id="272" name="Google Shape;272;p11"/>
          <p:cNvSpPr/>
          <p:nvPr/>
        </p:nvSpPr>
        <p:spPr>
          <a:xfrm>
            <a:off x="982385" y="5715476"/>
            <a:ext cx="2729151" cy="341114"/>
          </a:xfrm>
          <a:prstGeom prst="rect">
            <a:avLst/>
          </a:prstGeom>
          <a:noFill/>
          <a:ln>
            <a:noFill/>
          </a:ln>
        </p:spPr>
        <p:txBody>
          <a:bodyPr anchorCtr="0" anchor="t" bIns="0" lIns="0" spcFirstLastPara="1" rIns="0" wrap="square" tIns="0">
            <a:noAutofit/>
          </a:bodyPr>
          <a:lstStyle/>
          <a:p>
            <a:pPr indent="0" lvl="0" marL="0" marR="0" rtl="1" algn="r">
              <a:lnSpc>
                <a:spcPct val="126190"/>
              </a:lnSpc>
              <a:spcBef>
                <a:spcPts val="0"/>
              </a:spcBef>
              <a:spcAft>
                <a:spcPts val="0"/>
              </a:spcAft>
              <a:buClr>
                <a:srgbClr val="FFC000"/>
              </a:buClr>
              <a:buSzPts val="2100"/>
              <a:buFont typeface="Gelasio"/>
              <a:buNone/>
            </a:pPr>
            <a:r>
              <a:rPr b="0" i="0" lang="en-US" sz="2100" u="none" cap="none" strike="noStrike">
                <a:solidFill>
                  <a:srgbClr val="FFC000"/>
                </a:solidFill>
                <a:latin typeface="Gelasio"/>
                <a:ea typeface="Gelasio"/>
                <a:cs typeface="Gelasio"/>
                <a:sym typeface="Gelasio"/>
              </a:rPr>
              <a:t>إنشاء مجامع اللغة العربية</a:t>
            </a:r>
            <a:endParaRPr b="0" i="0" sz="2100" u="none" cap="none" strike="noStrike">
              <a:solidFill>
                <a:srgbClr val="FFC000"/>
              </a:solidFill>
              <a:latin typeface="Calibri"/>
              <a:ea typeface="Calibri"/>
              <a:cs typeface="Calibri"/>
              <a:sym typeface="Calibri"/>
            </a:endParaRPr>
          </a:p>
        </p:txBody>
      </p:sp>
      <p:sp>
        <p:nvSpPr>
          <p:cNvPr id="273" name="Google Shape;273;p11"/>
          <p:cNvSpPr/>
          <p:nvPr/>
        </p:nvSpPr>
        <p:spPr>
          <a:xfrm>
            <a:off x="982385" y="6187559"/>
            <a:ext cx="2839045" cy="1047988"/>
          </a:xfrm>
          <a:prstGeom prst="rect">
            <a:avLst/>
          </a:prstGeom>
          <a:noFill/>
          <a:ln>
            <a:noFill/>
          </a:ln>
        </p:spPr>
        <p:txBody>
          <a:bodyPr anchorCtr="0" anchor="t" bIns="0" lIns="0" spcFirstLastPara="1" rIns="0" wrap="square" tIns="0">
            <a:noAutofit/>
          </a:bodyPr>
          <a:lstStyle/>
          <a:p>
            <a:pPr indent="0" lvl="0" marL="0" marR="0" rtl="1" algn="r">
              <a:lnSpc>
                <a:spcPct val="161764"/>
              </a:lnSpc>
              <a:spcBef>
                <a:spcPts val="0"/>
              </a:spcBef>
              <a:spcAft>
                <a:spcPts val="0"/>
              </a:spcAft>
              <a:buClr>
                <a:srgbClr val="C9C2C0"/>
              </a:buClr>
              <a:buSzPts val="1700"/>
              <a:buFont typeface="Gelasio"/>
              <a:buNone/>
            </a:pPr>
            <a:r>
              <a:rPr b="0" i="0" lang="en-US" sz="1700" u="none" cap="none" strike="noStrike">
                <a:solidFill>
                  <a:srgbClr val="C9C2C0"/>
                </a:solidFill>
                <a:latin typeface="Gelasio"/>
                <a:ea typeface="Gelasio"/>
                <a:cs typeface="Gelasio"/>
                <a:sym typeface="Gelasio"/>
              </a:rPr>
              <a:t>تأسيس مؤسسات متخصصة في الحفاظ على سلامة اللغة العربية وتطويرها لمواكبة العصر الحديث.</a:t>
            </a:r>
            <a:endParaRPr b="0" i="0" sz="1700" u="none" cap="none" strike="noStrike">
              <a:solidFill>
                <a:srgbClr val="000000"/>
              </a:solidFill>
              <a:latin typeface="Calibri"/>
              <a:ea typeface="Calibri"/>
              <a:cs typeface="Calibri"/>
              <a:sym typeface="Calibri"/>
            </a:endParaRPr>
          </a:p>
        </p:txBody>
      </p:sp>
      <p:sp>
        <p:nvSpPr>
          <p:cNvPr id="274" name="Google Shape;274;p11"/>
          <p:cNvSpPr/>
          <p:nvPr/>
        </p:nvSpPr>
        <p:spPr>
          <a:xfrm>
            <a:off x="4257913" y="5715476"/>
            <a:ext cx="2729151" cy="341114"/>
          </a:xfrm>
          <a:prstGeom prst="rect">
            <a:avLst/>
          </a:prstGeom>
          <a:noFill/>
          <a:ln>
            <a:noFill/>
          </a:ln>
        </p:spPr>
        <p:txBody>
          <a:bodyPr anchorCtr="0" anchor="t" bIns="0" lIns="0" spcFirstLastPara="1" rIns="0" wrap="square" tIns="0">
            <a:noAutofit/>
          </a:bodyPr>
          <a:lstStyle/>
          <a:p>
            <a:pPr indent="0" lvl="0" marL="0" marR="0" rtl="1" algn="r">
              <a:lnSpc>
                <a:spcPct val="126190"/>
              </a:lnSpc>
              <a:spcBef>
                <a:spcPts val="0"/>
              </a:spcBef>
              <a:spcAft>
                <a:spcPts val="0"/>
              </a:spcAft>
              <a:buClr>
                <a:srgbClr val="FFC000"/>
              </a:buClr>
              <a:buSzPts val="2100"/>
              <a:buFont typeface="Gelasio"/>
              <a:buNone/>
            </a:pPr>
            <a:r>
              <a:rPr b="0" i="0" lang="en-US" sz="2100" u="none" cap="none" strike="noStrike">
                <a:solidFill>
                  <a:srgbClr val="FFC000"/>
                </a:solidFill>
                <a:latin typeface="Gelasio"/>
                <a:ea typeface="Gelasio"/>
                <a:cs typeface="Gelasio"/>
                <a:sym typeface="Gelasio"/>
              </a:rPr>
              <a:t>تطوير المناهج التعليمية</a:t>
            </a:r>
            <a:endParaRPr b="0" i="0" sz="2100" u="none" cap="none" strike="noStrike">
              <a:solidFill>
                <a:srgbClr val="FFC000"/>
              </a:solidFill>
              <a:latin typeface="Calibri"/>
              <a:ea typeface="Calibri"/>
              <a:cs typeface="Calibri"/>
              <a:sym typeface="Calibri"/>
            </a:endParaRPr>
          </a:p>
        </p:txBody>
      </p:sp>
      <p:sp>
        <p:nvSpPr>
          <p:cNvPr id="275" name="Google Shape;275;p11"/>
          <p:cNvSpPr/>
          <p:nvPr/>
        </p:nvSpPr>
        <p:spPr>
          <a:xfrm>
            <a:off x="4257913" y="6187559"/>
            <a:ext cx="2839045" cy="1047988"/>
          </a:xfrm>
          <a:prstGeom prst="rect">
            <a:avLst/>
          </a:prstGeom>
          <a:noFill/>
          <a:ln>
            <a:noFill/>
          </a:ln>
        </p:spPr>
        <p:txBody>
          <a:bodyPr anchorCtr="0" anchor="t" bIns="0" lIns="0" spcFirstLastPara="1" rIns="0" wrap="square" tIns="0">
            <a:noAutofit/>
          </a:bodyPr>
          <a:lstStyle/>
          <a:p>
            <a:pPr indent="0" lvl="0" marL="0" marR="0" rtl="1" algn="r">
              <a:lnSpc>
                <a:spcPct val="161764"/>
              </a:lnSpc>
              <a:spcBef>
                <a:spcPts val="0"/>
              </a:spcBef>
              <a:spcAft>
                <a:spcPts val="0"/>
              </a:spcAft>
              <a:buClr>
                <a:srgbClr val="C9C2C0"/>
              </a:buClr>
              <a:buSzPts val="1700"/>
              <a:buFont typeface="Gelasio"/>
              <a:buNone/>
            </a:pPr>
            <a:r>
              <a:rPr b="0" i="0" lang="en-US" sz="1700" u="none" cap="none" strike="noStrike">
                <a:solidFill>
                  <a:srgbClr val="C9C2C0"/>
                </a:solidFill>
                <a:latin typeface="Gelasio"/>
                <a:ea typeface="Gelasio"/>
                <a:cs typeface="Gelasio"/>
                <a:sym typeface="Gelasio"/>
              </a:rPr>
              <a:t>محاولات لتحديث طرق تدريس اللغة العربية وجعلها أكثر جاذبية للأجيال الجديدة.</a:t>
            </a:r>
            <a:endParaRPr b="0" i="0" sz="1700" u="none" cap="none" strike="noStrike">
              <a:solidFill>
                <a:srgbClr val="000000"/>
              </a:solidFill>
              <a:latin typeface="Calibri"/>
              <a:ea typeface="Calibri"/>
              <a:cs typeface="Calibri"/>
              <a:sym typeface="Calibri"/>
            </a:endParaRPr>
          </a:p>
        </p:txBody>
      </p:sp>
      <p:sp>
        <p:nvSpPr>
          <p:cNvPr id="276" name="Google Shape;276;p11"/>
          <p:cNvSpPr/>
          <p:nvPr/>
        </p:nvSpPr>
        <p:spPr>
          <a:xfrm>
            <a:off x="7533442" y="5715476"/>
            <a:ext cx="2729151" cy="341114"/>
          </a:xfrm>
          <a:prstGeom prst="rect">
            <a:avLst/>
          </a:prstGeom>
          <a:noFill/>
          <a:ln>
            <a:noFill/>
          </a:ln>
        </p:spPr>
        <p:txBody>
          <a:bodyPr anchorCtr="0" anchor="t" bIns="0" lIns="0" spcFirstLastPara="1" rIns="0" wrap="square" tIns="0">
            <a:noAutofit/>
          </a:bodyPr>
          <a:lstStyle/>
          <a:p>
            <a:pPr indent="0" lvl="0" marL="0" marR="0" rtl="1" algn="r">
              <a:lnSpc>
                <a:spcPct val="126190"/>
              </a:lnSpc>
              <a:spcBef>
                <a:spcPts val="0"/>
              </a:spcBef>
              <a:spcAft>
                <a:spcPts val="0"/>
              </a:spcAft>
              <a:buClr>
                <a:srgbClr val="FFC000"/>
              </a:buClr>
              <a:buSzPts val="2100"/>
              <a:buFont typeface="Gelasio"/>
              <a:buNone/>
            </a:pPr>
            <a:r>
              <a:rPr b="0" i="0" lang="en-US" sz="2100" u="none" cap="none" strike="noStrike">
                <a:solidFill>
                  <a:srgbClr val="FFC000"/>
                </a:solidFill>
                <a:latin typeface="Gelasio"/>
                <a:ea typeface="Gelasio"/>
                <a:cs typeface="Gelasio"/>
                <a:sym typeface="Gelasio"/>
              </a:rPr>
              <a:t>إطلاق المبادرات الإعلامية</a:t>
            </a:r>
            <a:endParaRPr b="0" i="0" sz="2100" u="none" cap="none" strike="noStrike">
              <a:solidFill>
                <a:srgbClr val="FFC000"/>
              </a:solidFill>
              <a:latin typeface="Calibri"/>
              <a:ea typeface="Calibri"/>
              <a:cs typeface="Calibri"/>
              <a:sym typeface="Calibri"/>
            </a:endParaRPr>
          </a:p>
        </p:txBody>
      </p:sp>
      <p:sp>
        <p:nvSpPr>
          <p:cNvPr id="277" name="Google Shape;277;p11"/>
          <p:cNvSpPr/>
          <p:nvPr/>
        </p:nvSpPr>
        <p:spPr>
          <a:xfrm>
            <a:off x="7533442" y="6187559"/>
            <a:ext cx="2839045" cy="1047988"/>
          </a:xfrm>
          <a:prstGeom prst="rect">
            <a:avLst/>
          </a:prstGeom>
          <a:noFill/>
          <a:ln>
            <a:noFill/>
          </a:ln>
        </p:spPr>
        <p:txBody>
          <a:bodyPr anchorCtr="0" anchor="t" bIns="0" lIns="0" spcFirstLastPara="1" rIns="0" wrap="square" tIns="0">
            <a:noAutofit/>
          </a:bodyPr>
          <a:lstStyle/>
          <a:p>
            <a:pPr indent="0" lvl="0" marL="0" marR="0" rtl="1" algn="r">
              <a:lnSpc>
                <a:spcPct val="161764"/>
              </a:lnSpc>
              <a:spcBef>
                <a:spcPts val="0"/>
              </a:spcBef>
              <a:spcAft>
                <a:spcPts val="0"/>
              </a:spcAft>
              <a:buClr>
                <a:srgbClr val="C9C2C0"/>
              </a:buClr>
              <a:buSzPts val="1700"/>
              <a:buFont typeface="Gelasio"/>
              <a:buNone/>
            </a:pPr>
            <a:r>
              <a:rPr b="0" i="0" lang="en-US" sz="1700" u="none" cap="none" strike="noStrike">
                <a:solidFill>
                  <a:srgbClr val="C9C2C0"/>
                </a:solidFill>
                <a:latin typeface="Gelasio"/>
                <a:ea typeface="Gelasio"/>
                <a:cs typeface="Gelasio"/>
                <a:sym typeface="Gelasio"/>
              </a:rPr>
              <a:t>حملات توعوية لتعزيز أهمية اللغة العربية والحفاظ عليها في وسائل الإعلام والتواصل الاجتماعي.</a:t>
            </a:r>
            <a:endParaRPr b="0" i="0" sz="1700" u="none" cap="none" strike="noStrike">
              <a:solidFill>
                <a:srgbClr val="000000"/>
              </a:solidFill>
              <a:latin typeface="Calibri"/>
              <a:ea typeface="Calibri"/>
              <a:cs typeface="Calibri"/>
              <a:sym typeface="Calibri"/>
            </a:endParaRPr>
          </a:p>
        </p:txBody>
      </p:sp>
      <p:sp>
        <p:nvSpPr>
          <p:cNvPr id="278" name="Google Shape;278;p11"/>
          <p:cNvSpPr/>
          <p:nvPr/>
        </p:nvSpPr>
        <p:spPr>
          <a:xfrm>
            <a:off x="10808970" y="5715476"/>
            <a:ext cx="2729151" cy="341114"/>
          </a:xfrm>
          <a:prstGeom prst="rect">
            <a:avLst/>
          </a:prstGeom>
          <a:noFill/>
          <a:ln>
            <a:noFill/>
          </a:ln>
        </p:spPr>
        <p:txBody>
          <a:bodyPr anchorCtr="0" anchor="t" bIns="0" lIns="0" spcFirstLastPara="1" rIns="0" wrap="square" tIns="0">
            <a:noAutofit/>
          </a:bodyPr>
          <a:lstStyle/>
          <a:p>
            <a:pPr indent="0" lvl="0" marL="0" marR="0" rtl="1" algn="r">
              <a:lnSpc>
                <a:spcPct val="126190"/>
              </a:lnSpc>
              <a:spcBef>
                <a:spcPts val="0"/>
              </a:spcBef>
              <a:spcAft>
                <a:spcPts val="0"/>
              </a:spcAft>
              <a:buClr>
                <a:srgbClr val="FFC000"/>
              </a:buClr>
              <a:buSzPts val="2100"/>
              <a:buFont typeface="Gelasio"/>
              <a:buNone/>
            </a:pPr>
            <a:r>
              <a:rPr b="0" i="0" lang="en-US" sz="2100" u="none" cap="none" strike="noStrike">
                <a:solidFill>
                  <a:srgbClr val="FFC000"/>
                </a:solidFill>
                <a:latin typeface="Gelasio"/>
                <a:ea typeface="Gelasio"/>
                <a:cs typeface="Gelasio"/>
                <a:sym typeface="Gelasio"/>
              </a:rPr>
              <a:t>تنظيم المؤتمرات الدولية</a:t>
            </a:r>
            <a:endParaRPr b="0" i="0" sz="2100" u="none" cap="none" strike="noStrike">
              <a:solidFill>
                <a:srgbClr val="FFC000"/>
              </a:solidFill>
              <a:latin typeface="Calibri"/>
              <a:ea typeface="Calibri"/>
              <a:cs typeface="Calibri"/>
              <a:sym typeface="Calibri"/>
            </a:endParaRPr>
          </a:p>
        </p:txBody>
      </p:sp>
      <p:sp>
        <p:nvSpPr>
          <p:cNvPr id="279" name="Google Shape;279;p11"/>
          <p:cNvSpPr/>
          <p:nvPr/>
        </p:nvSpPr>
        <p:spPr>
          <a:xfrm>
            <a:off x="10808970" y="6187559"/>
            <a:ext cx="2839045" cy="1047988"/>
          </a:xfrm>
          <a:prstGeom prst="rect">
            <a:avLst/>
          </a:prstGeom>
          <a:noFill/>
          <a:ln>
            <a:noFill/>
          </a:ln>
        </p:spPr>
        <p:txBody>
          <a:bodyPr anchorCtr="0" anchor="t" bIns="0" lIns="0" spcFirstLastPara="1" rIns="0" wrap="square" tIns="0">
            <a:noAutofit/>
          </a:bodyPr>
          <a:lstStyle/>
          <a:p>
            <a:pPr indent="0" lvl="0" marL="0" marR="0" rtl="1" algn="r">
              <a:lnSpc>
                <a:spcPct val="161764"/>
              </a:lnSpc>
              <a:spcBef>
                <a:spcPts val="0"/>
              </a:spcBef>
              <a:spcAft>
                <a:spcPts val="0"/>
              </a:spcAft>
              <a:buClr>
                <a:srgbClr val="C9C2C0"/>
              </a:buClr>
              <a:buSzPts val="1700"/>
              <a:buFont typeface="Gelasio"/>
              <a:buNone/>
            </a:pPr>
            <a:r>
              <a:rPr b="0" i="0" lang="en-US" sz="1700" u="none" cap="none" strike="noStrike">
                <a:solidFill>
                  <a:srgbClr val="C9C2C0"/>
                </a:solidFill>
                <a:latin typeface="Gelasio"/>
                <a:ea typeface="Gelasio"/>
                <a:cs typeface="Gelasio"/>
                <a:sym typeface="Gelasio"/>
              </a:rPr>
              <a:t>عقد لقاءات دورية لمناقشة تحديات اللغة العربية وسبل تطويرها على المستوى العالمي.</a:t>
            </a:r>
            <a:endParaRPr b="0" i="0" sz="1700" u="none" cap="none" strike="noStrike">
              <a:solidFill>
                <a:srgbClr val="000000"/>
              </a:solidFill>
              <a:latin typeface="Calibri"/>
              <a:ea typeface="Calibri"/>
              <a:cs typeface="Calibri"/>
              <a:sym typeface="Calibri"/>
            </a:endParaRPr>
          </a:p>
        </p:txBody>
      </p:sp>
      <p:pic>
        <p:nvPicPr>
          <p:cNvPr id="280" name="Google Shape;280;p11"/>
          <p:cNvPicPr preferRelativeResize="0"/>
          <p:nvPr/>
        </p:nvPicPr>
        <p:blipFill rotWithShape="1">
          <a:blip r:embed="rId4">
            <a:alphaModFix/>
          </a:blip>
          <a:srcRect b="0" l="0" r="0" t="0"/>
          <a:stretch/>
        </p:blipFill>
        <p:spPr>
          <a:xfrm>
            <a:off x="12495216" y="7793924"/>
            <a:ext cx="2085809" cy="421375"/>
          </a:xfrm>
          <a:prstGeom prst="rect">
            <a:avLst/>
          </a:prstGeom>
          <a:noFill/>
          <a:ln>
            <a:noFill/>
          </a:ln>
        </p:spPr>
      </p:pic>
      <p:sp>
        <p:nvSpPr>
          <p:cNvPr id="281" name="Google Shape;281;p11"/>
          <p:cNvSpPr/>
          <p:nvPr/>
        </p:nvSpPr>
        <p:spPr>
          <a:xfrm>
            <a:off x="1200626" y="3915460"/>
            <a:ext cx="12229147" cy="1047988"/>
          </a:xfrm>
          <a:prstGeom prst="rect">
            <a:avLst/>
          </a:prstGeom>
          <a:noFill/>
          <a:ln>
            <a:noFill/>
          </a:ln>
        </p:spPr>
        <p:txBody>
          <a:bodyPr anchorCtr="0" anchor="t" bIns="0" lIns="0" spcFirstLastPara="1" rIns="0" wrap="square" tIns="0">
            <a:noAutofit/>
          </a:bodyPr>
          <a:lstStyle/>
          <a:p>
            <a:pPr indent="0" lvl="0" marL="0" marR="0" rtl="1" algn="r">
              <a:lnSpc>
                <a:spcPct val="161764"/>
              </a:lnSpc>
              <a:spcBef>
                <a:spcPts val="0"/>
              </a:spcBef>
              <a:spcAft>
                <a:spcPts val="0"/>
              </a:spcAft>
              <a:buClr>
                <a:srgbClr val="C9C2C0"/>
              </a:buClr>
              <a:buSzPts val="1700"/>
              <a:buFont typeface="Gelasio"/>
              <a:buNone/>
            </a:pPr>
            <a:r>
              <a:rPr lang="en-US" sz="1700">
                <a:solidFill>
                  <a:srgbClr val="C9C2C0"/>
                </a:solidFill>
                <a:latin typeface="Gelasio"/>
                <a:ea typeface="Gelasio"/>
                <a:cs typeface="Gelasio"/>
                <a:sym typeface="Gelasio"/>
              </a:rPr>
              <a:t>لم يكن هناك محاولات سابقة لحل مشكلة العولمة وتعزيز حماية اللغة والتراث العربي من التغيرات الناتجة من التطور التكنولوجي والتقدم العلمي ،لكن كان التركيز الأكبر هو على الأدوار السابقة من الدول والمنصات الإعلامية والمناهج التعليمية لتعزيز اللغة والثقافة العربية إقليميًا (منطقة الشرق الأوسط وشمال إفريقيا).</a:t>
            </a:r>
            <a:endParaRPr/>
          </a:p>
          <a:p>
            <a:pPr indent="0" lvl="0" marL="0" marR="0" rtl="1" algn="r">
              <a:lnSpc>
                <a:spcPct val="161764"/>
              </a:lnSpc>
              <a:spcBef>
                <a:spcPts val="0"/>
              </a:spcBef>
              <a:spcAft>
                <a:spcPts val="0"/>
              </a:spcAft>
              <a:buClr>
                <a:srgbClr val="C9C2C0"/>
              </a:buClr>
              <a:buSzPts val="1700"/>
              <a:buFont typeface="Gelasio"/>
              <a:buNone/>
            </a:pPr>
            <a:r>
              <a:rPr b="0" i="0" lang="en-US" sz="1700" u="none" cap="none" strike="noStrike">
                <a:solidFill>
                  <a:srgbClr val="C9C2C0"/>
                </a:solidFill>
                <a:latin typeface="Gelasio"/>
                <a:ea typeface="Gelasio"/>
                <a:cs typeface="Gelasio"/>
                <a:sym typeface="Gelasio"/>
              </a:rPr>
              <a:t>وكان ذلك عبر عدة نقاط مبسطة والتي كان بعضها ذو فاعلية مؤقتة</a:t>
            </a:r>
            <a:r>
              <a:rPr lang="en-US" sz="1700">
                <a:solidFill>
                  <a:srgbClr val="C9C2C0"/>
                </a:solidFill>
                <a:latin typeface="Gelasio"/>
                <a:ea typeface="Gelasio"/>
                <a:cs typeface="Gelasio"/>
                <a:sym typeface="Gelasio"/>
              </a:rPr>
              <a:t> و</a:t>
            </a:r>
            <a:r>
              <a:rPr b="0" i="0" lang="en-US" sz="1700" u="none" cap="none" strike="noStrike">
                <a:solidFill>
                  <a:srgbClr val="C9C2C0"/>
                </a:solidFill>
                <a:latin typeface="Gelasio"/>
                <a:ea typeface="Gelasio"/>
                <a:cs typeface="Gelasio"/>
                <a:sym typeface="Gelasio"/>
              </a:rPr>
              <a:t>لكنها لم تكن الحل النهائي </a:t>
            </a:r>
            <a:endParaRPr/>
          </a:p>
          <a:p>
            <a:pPr indent="0" lvl="0" marL="0" marR="0" rtl="1" algn="r">
              <a:lnSpc>
                <a:spcPct val="161764"/>
              </a:lnSpc>
              <a:spcBef>
                <a:spcPts val="0"/>
              </a:spcBef>
              <a:spcAft>
                <a:spcPts val="0"/>
              </a:spcAft>
              <a:buClr>
                <a:srgbClr val="C9C2C0"/>
              </a:buClr>
              <a:buSzPts val="1700"/>
              <a:buFont typeface="Gelasio"/>
              <a:buNone/>
            </a:pPr>
            <a:r>
              <a:rPr lang="en-US" sz="1700">
                <a:solidFill>
                  <a:srgbClr val="C9C2C0"/>
                </a:solidFill>
                <a:latin typeface="Gelasio"/>
                <a:ea typeface="Gelasio"/>
                <a:cs typeface="Gelasio"/>
                <a:sym typeface="Gelasio"/>
              </a:rPr>
              <a:t>ومن أهم تلك المبادرات :</a:t>
            </a:r>
            <a:endParaRPr b="0" i="0" sz="1700" u="none" cap="none" strike="noStrike">
              <a:solidFill>
                <a:srgbClr val="C9C2C0"/>
              </a:solidFill>
              <a:latin typeface="Gelasio"/>
              <a:ea typeface="Gelasio"/>
              <a:cs typeface="Gelasio"/>
              <a:sym typeface="Gelasio"/>
            </a:endParaRPr>
          </a:p>
          <a:p>
            <a:pPr indent="0" lvl="0" marL="0" marR="0" rtl="1" algn="r">
              <a:lnSpc>
                <a:spcPct val="161764"/>
              </a:lnSpc>
              <a:spcBef>
                <a:spcPts val="0"/>
              </a:spcBef>
              <a:spcAft>
                <a:spcPts val="0"/>
              </a:spcAft>
              <a:buClr>
                <a:schemeClr val="dk1"/>
              </a:buClr>
              <a:buSzPts val="1700"/>
              <a:buFont typeface="Calibri"/>
              <a:buNone/>
            </a:pPr>
            <a:r>
              <a:t/>
            </a:r>
            <a:endParaRPr b="0" i="0" sz="17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3">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12"/>
          <p:cNvSpPr/>
          <p:nvPr/>
        </p:nvSpPr>
        <p:spPr>
          <a:xfrm>
            <a:off x="6903958" y="1063905"/>
            <a:ext cx="7556421" cy="1417558"/>
          </a:xfrm>
          <a:prstGeom prst="rect">
            <a:avLst/>
          </a:prstGeom>
          <a:noFill/>
          <a:ln>
            <a:noFill/>
          </a:ln>
        </p:spPr>
        <p:txBody>
          <a:bodyPr anchorCtr="0" anchor="t" bIns="0" lIns="0" spcFirstLastPara="1" rIns="0" wrap="square" tIns="0">
            <a:noAutofit/>
          </a:bodyPr>
          <a:lstStyle/>
          <a:p>
            <a:pPr indent="0" lvl="0" marL="0" marR="0" rtl="0" algn="l">
              <a:lnSpc>
                <a:spcPct val="124719"/>
              </a:lnSpc>
              <a:spcBef>
                <a:spcPts val="0"/>
              </a:spcBef>
              <a:spcAft>
                <a:spcPts val="0"/>
              </a:spcAft>
              <a:buClr>
                <a:srgbClr val="D8B6A4"/>
              </a:buClr>
              <a:buSzPts val="4450"/>
              <a:buFont typeface="Gelasio"/>
              <a:buNone/>
            </a:pPr>
            <a:r>
              <a:rPr b="0" i="0" lang="en-US" sz="4450" u="none" cap="none" strike="noStrike">
                <a:solidFill>
                  <a:srgbClr val="D8B6A4"/>
                </a:solidFill>
                <a:latin typeface="Gelasio"/>
                <a:ea typeface="Gelasio"/>
                <a:cs typeface="Gelasio"/>
                <a:sym typeface="Gelasio"/>
              </a:rPr>
              <a:t>الحلول المقترحة والممكنة لحل المشكلة</a:t>
            </a:r>
            <a:endParaRPr b="0" i="0" sz="4450" u="none" cap="none" strike="noStrike">
              <a:solidFill>
                <a:srgbClr val="000000"/>
              </a:solidFill>
              <a:latin typeface="Calibri"/>
              <a:ea typeface="Calibri"/>
              <a:cs typeface="Calibri"/>
              <a:sym typeface="Calibri"/>
            </a:endParaRPr>
          </a:p>
        </p:txBody>
      </p:sp>
      <p:sp>
        <p:nvSpPr>
          <p:cNvPr id="288" name="Google Shape;288;p12"/>
          <p:cNvSpPr/>
          <p:nvPr/>
        </p:nvSpPr>
        <p:spPr>
          <a:xfrm>
            <a:off x="13233916" y="2772916"/>
            <a:ext cx="510302" cy="510302"/>
          </a:xfrm>
          <a:prstGeom prst="roundRect">
            <a:avLst>
              <a:gd fmla="val 6667" name="adj"/>
            </a:avLst>
          </a:prstGeom>
          <a:solidFill>
            <a:srgbClr val="37343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89" name="Google Shape;289;p12"/>
          <p:cNvSpPr/>
          <p:nvPr/>
        </p:nvSpPr>
        <p:spPr>
          <a:xfrm>
            <a:off x="13415962" y="2846070"/>
            <a:ext cx="146209" cy="340281"/>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C9C2C0"/>
              </a:buClr>
              <a:buSzPts val="2650"/>
              <a:buFont typeface="Gelasio"/>
              <a:buNone/>
            </a:pPr>
            <a:r>
              <a:rPr b="0" i="0" lang="en-US" sz="2650" u="none" cap="none" strike="noStrike">
                <a:solidFill>
                  <a:srgbClr val="C9C2C0"/>
                </a:solidFill>
                <a:latin typeface="Gelasio"/>
                <a:ea typeface="Gelasio"/>
                <a:cs typeface="Gelasio"/>
                <a:sym typeface="Gelasio"/>
              </a:rPr>
              <a:t>1</a:t>
            </a:r>
            <a:endParaRPr b="0" i="0" sz="2650" u="none" cap="none" strike="noStrike">
              <a:solidFill>
                <a:srgbClr val="000000"/>
              </a:solidFill>
              <a:latin typeface="Calibri"/>
              <a:ea typeface="Calibri"/>
              <a:cs typeface="Calibri"/>
              <a:sym typeface="Calibri"/>
            </a:endParaRPr>
          </a:p>
        </p:txBody>
      </p:sp>
      <p:sp>
        <p:nvSpPr>
          <p:cNvPr id="290" name="Google Shape;290;p12"/>
          <p:cNvSpPr/>
          <p:nvPr/>
        </p:nvSpPr>
        <p:spPr>
          <a:xfrm>
            <a:off x="7321214" y="2832021"/>
            <a:ext cx="2927747" cy="70866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FFC000"/>
              </a:buClr>
              <a:buSzPts val="2200"/>
              <a:buFont typeface="Gelasio"/>
              <a:buNone/>
            </a:pPr>
            <a:r>
              <a:rPr b="0" i="0" lang="en-US" sz="2200" u="none" cap="none" strike="noStrike">
                <a:solidFill>
                  <a:srgbClr val="FFC000"/>
                </a:solidFill>
                <a:latin typeface="Gelasio"/>
                <a:ea typeface="Gelasio"/>
                <a:cs typeface="Gelasio"/>
                <a:sym typeface="Gelasio"/>
              </a:rPr>
              <a:t>تطوير التكنولوجيا باللغة العربية</a:t>
            </a:r>
            <a:endParaRPr b="0" i="0" sz="2200" u="none" cap="none" strike="noStrike">
              <a:solidFill>
                <a:srgbClr val="FFC000"/>
              </a:solidFill>
              <a:latin typeface="Calibri"/>
              <a:ea typeface="Calibri"/>
              <a:cs typeface="Calibri"/>
              <a:sym typeface="Calibri"/>
            </a:endParaRPr>
          </a:p>
        </p:txBody>
      </p:sp>
      <p:sp>
        <p:nvSpPr>
          <p:cNvPr id="291" name="Google Shape;291;p12"/>
          <p:cNvSpPr/>
          <p:nvPr/>
        </p:nvSpPr>
        <p:spPr>
          <a:xfrm>
            <a:off x="7017306" y="3227776"/>
            <a:ext cx="2927747" cy="1451610"/>
          </a:xfrm>
          <a:prstGeom prst="rect">
            <a:avLst/>
          </a:prstGeom>
          <a:noFill/>
          <a:ln>
            <a:noFill/>
          </a:ln>
        </p:spPr>
        <p:txBody>
          <a:bodyPr anchorCtr="0" anchor="t" bIns="0" lIns="0" spcFirstLastPara="1" rIns="0" wrap="square" tIns="0">
            <a:noAutofit/>
          </a:bodyPr>
          <a:lstStyle/>
          <a:p>
            <a:pPr indent="0" lvl="0" marL="0" marR="0" rtl="1" algn="r">
              <a:lnSpc>
                <a:spcPct val="162857"/>
              </a:lnSpc>
              <a:spcBef>
                <a:spcPts val="0"/>
              </a:spcBef>
              <a:spcAft>
                <a:spcPts val="0"/>
              </a:spcAft>
              <a:buClr>
                <a:srgbClr val="C9C2C0"/>
              </a:buClr>
              <a:buSzPts val="1750"/>
              <a:buFont typeface="Gelasio"/>
              <a:buNone/>
            </a:pPr>
            <a:r>
              <a:rPr b="0" i="0" lang="en-US" sz="1750" u="none" cap="none" strike="noStrike">
                <a:solidFill>
                  <a:srgbClr val="C9C2C0"/>
                </a:solidFill>
                <a:latin typeface="Gelasio"/>
                <a:ea typeface="Gelasio"/>
                <a:cs typeface="Gelasio"/>
                <a:sym typeface="Gelasio"/>
              </a:rPr>
              <a:t>الاستثمار في تطوير تطبيقات وبرمجيات باللغة العربية لتعزيز استخدامها في المجالات التقنية والعلمية.</a:t>
            </a:r>
            <a:endParaRPr b="0" i="0" sz="1750" u="none" cap="none" strike="noStrike">
              <a:solidFill>
                <a:srgbClr val="000000"/>
              </a:solidFill>
              <a:latin typeface="Calibri"/>
              <a:ea typeface="Calibri"/>
              <a:cs typeface="Calibri"/>
              <a:sym typeface="Calibri"/>
            </a:endParaRPr>
          </a:p>
        </p:txBody>
      </p:sp>
      <p:sp>
        <p:nvSpPr>
          <p:cNvPr id="292" name="Google Shape;292;p12"/>
          <p:cNvSpPr/>
          <p:nvPr/>
        </p:nvSpPr>
        <p:spPr>
          <a:xfrm>
            <a:off x="10171867" y="2761059"/>
            <a:ext cx="510302" cy="510302"/>
          </a:xfrm>
          <a:prstGeom prst="roundRect">
            <a:avLst>
              <a:gd fmla="val 6667" name="adj"/>
            </a:avLst>
          </a:prstGeom>
          <a:solidFill>
            <a:srgbClr val="37343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93" name="Google Shape;293;p12"/>
          <p:cNvSpPr/>
          <p:nvPr/>
        </p:nvSpPr>
        <p:spPr>
          <a:xfrm>
            <a:off x="10332006" y="2846070"/>
            <a:ext cx="190024" cy="340281"/>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C9C2C0"/>
              </a:buClr>
              <a:buSzPts val="2650"/>
              <a:buFont typeface="Gelasio"/>
              <a:buNone/>
            </a:pPr>
            <a:r>
              <a:rPr b="0" i="0" lang="en-US" sz="2650" u="none" cap="none" strike="noStrike">
                <a:solidFill>
                  <a:srgbClr val="C9C2C0"/>
                </a:solidFill>
                <a:latin typeface="Gelasio"/>
                <a:ea typeface="Gelasio"/>
                <a:cs typeface="Gelasio"/>
                <a:sym typeface="Gelasio"/>
              </a:rPr>
              <a:t>2</a:t>
            </a:r>
            <a:endParaRPr b="0" i="0" sz="2650" u="none" cap="none" strike="noStrike">
              <a:solidFill>
                <a:srgbClr val="000000"/>
              </a:solidFill>
              <a:latin typeface="Calibri"/>
              <a:ea typeface="Calibri"/>
              <a:cs typeface="Calibri"/>
              <a:sym typeface="Calibri"/>
            </a:endParaRPr>
          </a:p>
        </p:txBody>
      </p:sp>
      <p:sp>
        <p:nvSpPr>
          <p:cNvPr id="294" name="Google Shape;294;p12"/>
          <p:cNvSpPr/>
          <p:nvPr/>
        </p:nvSpPr>
        <p:spPr>
          <a:xfrm>
            <a:off x="11366183" y="2850902"/>
            <a:ext cx="2835235" cy="35433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FFC000"/>
              </a:buClr>
              <a:buSzPts val="2200"/>
              <a:buFont typeface="Gelasio"/>
              <a:buNone/>
            </a:pPr>
            <a:r>
              <a:rPr b="0" i="0" lang="en-US" sz="2200" u="none" cap="none" strike="noStrike">
                <a:solidFill>
                  <a:srgbClr val="FFC000"/>
                </a:solidFill>
                <a:latin typeface="Gelasio"/>
                <a:ea typeface="Gelasio"/>
                <a:cs typeface="Gelasio"/>
                <a:sym typeface="Gelasio"/>
              </a:rPr>
              <a:t>تعزيز التبادل الثقافي</a:t>
            </a:r>
            <a:endParaRPr b="0" i="0" sz="2200" u="none" cap="none" strike="noStrike">
              <a:solidFill>
                <a:srgbClr val="FFC000"/>
              </a:solidFill>
              <a:latin typeface="Calibri"/>
              <a:ea typeface="Calibri"/>
              <a:cs typeface="Calibri"/>
              <a:sym typeface="Calibri"/>
            </a:endParaRPr>
          </a:p>
        </p:txBody>
      </p:sp>
      <p:sp>
        <p:nvSpPr>
          <p:cNvPr id="295" name="Google Shape;295;p12"/>
          <p:cNvSpPr/>
          <p:nvPr/>
        </p:nvSpPr>
        <p:spPr>
          <a:xfrm>
            <a:off x="10446662" y="3283218"/>
            <a:ext cx="2927747" cy="1451610"/>
          </a:xfrm>
          <a:prstGeom prst="rect">
            <a:avLst/>
          </a:prstGeom>
          <a:noFill/>
          <a:ln>
            <a:noFill/>
          </a:ln>
        </p:spPr>
        <p:txBody>
          <a:bodyPr anchorCtr="0" anchor="t" bIns="0" lIns="0" spcFirstLastPara="1" rIns="0" wrap="square" tIns="0">
            <a:noAutofit/>
          </a:bodyPr>
          <a:lstStyle/>
          <a:p>
            <a:pPr indent="0" lvl="0" marL="0" marR="0" rtl="1" algn="r">
              <a:lnSpc>
                <a:spcPct val="162857"/>
              </a:lnSpc>
              <a:spcBef>
                <a:spcPts val="0"/>
              </a:spcBef>
              <a:spcAft>
                <a:spcPts val="0"/>
              </a:spcAft>
              <a:buClr>
                <a:srgbClr val="C9C2C0"/>
              </a:buClr>
              <a:buSzPts val="1750"/>
              <a:buFont typeface="Gelasio"/>
              <a:buNone/>
            </a:pPr>
            <a:r>
              <a:rPr b="0" i="0" lang="en-US" sz="1750" u="none" cap="none" strike="noStrike">
                <a:solidFill>
                  <a:srgbClr val="C9C2C0"/>
                </a:solidFill>
                <a:latin typeface="Gelasio"/>
                <a:ea typeface="Gelasio"/>
                <a:cs typeface="Gelasio"/>
                <a:sym typeface="Gelasio"/>
              </a:rPr>
              <a:t>إنشاء برامج تبادل ثقافي بين الدول العربية والدول الأخرى لنشر الثقافة العربية وتعزيز فهمها عالمياً.</a:t>
            </a:r>
            <a:endParaRPr b="0" i="0" sz="1750" u="none" cap="none" strike="noStrike">
              <a:solidFill>
                <a:srgbClr val="000000"/>
              </a:solidFill>
              <a:latin typeface="Calibri"/>
              <a:ea typeface="Calibri"/>
              <a:cs typeface="Calibri"/>
              <a:sym typeface="Calibri"/>
            </a:endParaRPr>
          </a:p>
        </p:txBody>
      </p:sp>
      <p:sp>
        <p:nvSpPr>
          <p:cNvPr id="296" name="Google Shape;296;p12"/>
          <p:cNvSpPr/>
          <p:nvPr/>
        </p:nvSpPr>
        <p:spPr>
          <a:xfrm>
            <a:off x="13233916" y="5539383"/>
            <a:ext cx="510302" cy="510302"/>
          </a:xfrm>
          <a:prstGeom prst="roundRect">
            <a:avLst>
              <a:gd fmla="val 6667" name="adj"/>
            </a:avLst>
          </a:prstGeom>
          <a:solidFill>
            <a:srgbClr val="37343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97" name="Google Shape;297;p12"/>
          <p:cNvSpPr/>
          <p:nvPr/>
        </p:nvSpPr>
        <p:spPr>
          <a:xfrm>
            <a:off x="13374409" y="5614452"/>
            <a:ext cx="187762" cy="340281"/>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C9C2C0"/>
              </a:buClr>
              <a:buSzPts val="2650"/>
              <a:buFont typeface="Gelasio"/>
              <a:buNone/>
            </a:pPr>
            <a:r>
              <a:rPr b="0" i="0" lang="en-US" sz="2650" u="none" cap="none" strike="noStrike">
                <a:solidFill>
                  <a:srgbClr val="C9C2C0"/>
                </a:solidFill>
                <a:latin typeface="Gelasio"/>
                <a:ea typeface="Gelasio"/>
                <a:cs typeface="Gelasio"/>
                <a:sym typeface="Gelasio"/>
              </a:rPr>
              <a:t>3</a:t>
            </a:r>
            <a:endParaRPr b="0" i="0" sz="2650" u="none" cap="none" strike="noStrike">
              <a:solidFill>
                <a:srgbClr val="000000"/>
              </a:solidFill>
              <a:latin typeface="Calibri"/>
              <a:ea typeface="Calibri"/>
              <a:cs typeface="Calibri"/>
              <a:sym typeface="Calibri"/>
            </a:endParaRPr>
          </a:p>
        </p:txBody>
      </p:sp>
      <p:sp>
        <p:nvSpPr>
          <p:cNvPr id="298" name="Google Shape;298;p12"/>
          <p:cNvSpPr/>
          <p:nvPr/>
        </p:nvSpPr>
        <p:spPr>
          <a:xfrm>
            <a:off x="7188416" y="5600403"/>
            <a:ext cx="2835235" cy="354330"/>
          </a:xfrm>
          <a:prstGeom prst="rect">
            <a:avLst/>
          </a:prstGeom>
          <a:noFill/>
          <a:ln>
            <a:noFill/>
          </a:ln>
        </p:spPr>
        <p:txBody>
          <a:bodyPr anchorCtr="0" anchor="t" bIns="0" lIns="0" spcFirstLastPara="1" rIns="0" wrap="square" tIns="0">
            <a:noAutofit/>
          </a:bodyPr>
          <a:lstStyle/>
          <a:p>
            <a:pPr indent="0" lvl="0" marL="0" marR="0" rtl="1" algn="r">
              <a:lnSpc>
                <a:spcPct val="125000"/>
              </a:lnSpc>
              <a:spcBef>
                <a:spcPts val="0"/>
              </a:spcBef>
              <a:spcAft>
                <a:spcPts val="0"/>
              </a:spcAft>
              <a:buClr>
                <a:srgbClr val="FFC000"/>
              </a:buClr>
              <a:buSzPts val="2200"/>
              <a:buFont typeface="Gelasio"/>
              <a:buNone/>
            </a:pPr>
            <a:r>
              <a:rPr b="0" i="0" lang="en-US" sz="2200" u="none" cap="none" strike="noStrike">
                <a:solidFill>
                  <a:srgbClr val="FFC000"/>
                </a:solidFill>
                <a:latin typeface="Gelasio"/>
                <a:ea typeface="Gelasio"/>
                <a:cs typeface="Gelasio"/>
                <a:sym typeface="Gelasio"/>
              </a:rPr>
              <a:t>دعم الإنتاج الأدبي والفني</a:t>
            </a:r>
            <a:endParaRPr b="0" i="0" sz="2200" u="none" cap="none" strike="noStrike">
              <a:solidFill>
                <a:srgbClr val="FFC000"/>
              </a:solidFill>
              <a:latin typeface="Calibri"/>
              <a:ea typeface="Calibri"/>
              <a:cs typeface="Calibri"/>
              <a:sym typeface="Calibri"/>
            </a:endParaRPr>
          </a:p>
        </p:txBody>
      </p:sp>
      <p:sp>
        <p:nvSpPr>
          <p:cNvPr id="299" name="Google Shape;299;p12"/>
          <p:cNvSpPr/>
          <p:nvPr/>
        </p:nvSpPr>
        <p:spPr>
          <a:xfrm>
            <a:off x="7017306" y="6029801"/>
            <a:ext cx="2927747" cy="1451610"/>
          </a:xfrm>
          <a:prstGeom prst="rect">
            <a:avLst/>
          </a:prstGeom>
          <a:noFill/>
          <a:ln>
            <a:noFill/>
          </a:ln>
        </p:spPr>
        <p:txBody>
          <a:bodyPr anchorCtr="0" anchor="t" bIns="0" lIns="0" spcFirstLastPara="1" rIns="0" wrap="square" tIns="0">
            <a:noAutofit/>
          </a:bodyPr>
          <a:lstStyle/>
          <a:p>
            <a:pPr indent="0" lvl="0" marL="0" marR="0" rtl="1" algn="r">
              <a:lnSpc>
                <a:spcPct val="162857"/>
              </a:lnSpc>
              <a:spcBef>
                <a:spcPts val="0"/>
              </a:spcBef>
              <a:spcAft>
                <a:spcPts val="0"/>
              </a:spcAft>
              <a:buClr>
                <a:srgbClr val="C9C2C0"/>
              </a:buClr>
              <a:buSzPts val="1750"/>
              <a:buFont typeface="Gelasio"/>
              <a:buNone/>
            </a:pPr>
            <a:r>
              <a:rPr b="0" i="0" lang="en-US" sz="1750" u="none" cap="none" strike="noStrike">
                <a:solidFill>
                  <a:srgbClr val="C9C2C0"/>
                </a:solidFill>
                <a:latin typeface="Gelasio"/>
                <a:ea typeface="Gelasio"/>
                <a:cs typeface="Gelasio"/>
                <a:sym typeface="Gelasio"/>
              </a:rPr>
              <a:t>تقديم حوافز للكتّاب والفنانين العرب لإنتاج أعمال إبداعية باللغة العربية تجذب الجمهور المحلي والعالمي.</a:t>
            </a:r>
            <a:endParaRPr b="0" i="0" sz="1750" u="none" cap="none" strike="noStrike">
              <a:solidFill>
                <a:srgbClr val="000000"/>
              </a:solidFill>
              <a:latin typeface="Calibri"/>
              <a:ea typeface="Calibri"/>
              <a:cs typeface="Calibri"/>
              <a:sym typeface="Calibri"/>
            </a:endParaRPr>
          </a:p>
        </p:txBody>
      </p:sp>
      <p:sp>
        <p:nvSpPr>
          <p:cNvPr id="300" name="Google Shape;300;p12"/>
          <p:cNvSpPr/>
          <p:nvPr/>
        </p:nvSpPr>
        <p:spPr>
          <a:xfrm>
            <a:off x="10171867" y="5539383"/>
            <a:ext cx="510302" cy="510302"/>
          </a:xfrm>
          <a:prstGeom prst="roundRect">
            <a:avLst>
              <a:gd fmla="val 6667" name="adj"/>
            </a:avLst>
          </a:prstGeom>
          <a:solidFill>
            <a:srgbClr val="37343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01" name="Google Shape;301;p12"/>
          <p:cNvSpPr/>
          <p:nvPr/>
        </p:nvSpPr>
        <p:spPr>
          <a:xfrm>
            <a:off x="10330815" y="5624393"/>
            <a:ext cx="192286" cy="340281"/>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C9C2C0"/>
              </a:buClr>
              <a:buSzPts val="2650"/>
              <a:buFont typeface="Gelasio"/>
              <a:buNone/>
            </a:pPr>
            <a:r>
              <a:rPr b="0" i="0" lang="en-US" sz="2650" u="none" cap="none" strike="noStrike">
                <a:solidFill>
                  <a:srgbClr val="C9C2C0"/>
                </a:solidFill>
                <a:latin typeface="Gelasio"/>
                <a:ea typeface="Gelasio"/>
                <a:cs typeface="Gelasio"/>
                <a:sym typeface="Gelasio"/>
              </a:rPr>
              <a:t>4</a:t>
            </a:r>
            <a:endParaRPr b="0" i="0" sz="2650" u="none" cap="none" strike="noStrike">
              <a:solidFill>
                <a:srgbClr val="000000"/>
              </a:solidFill>
              <a:latin typeface="Calibri"/>
              <a:ea typeface="Calibri"/>
              <a:cs typeface="Calibri"/>
              <a:sym typeface="Calibri"/>
            </a:endParaRPr>
          </a:p>
        </p:txBody>
      </p:sp>
      <p:sp>
        <p:nvSpPr>
          <p:cNvPr id="302" name="Google Shape;302;p12"/>
          <p:cNvSpPr/>
          <p:nvPr/>
        </p:nvSpPr>
        <p:spPr>
          <a:xfrm>
            <a:off x="10328434" y="5628166"/>
            <a:ext cx="2835235" cy="354330"/>
          </a:xfrm>
          <a:prstGeom prst="rect">
            <a:avLst/>
          </a:prstGeom>
          <a:noFill/>
          <a:ln>
            <a:noFill/>
          </a:ln>
        </p:spPr>
        <p:txBody>
          <a:bodyPr anchorCtr="0" anchor="t" bIns="0" lIns="0" spcFirstLastPara="1" rIns="0" wrap="square" tIns="0">
            <a:noAutofit/>
          </a:bodyPr>
          <a:lstStyle/>
          <a:p>
            <a:pPr indent="0" lvl="0" marL="0" marR="0" rtl="1" algn="r">
              <a:lnSpc>
                <a:spcPct val="125000"/>
              </a:lnSpc>
              <a:spcBef>
                <a:spcPts val="0"/>
              </a:spcBef>
              <a:spcAft>
                <a:spcPts val="0"/>
              </a:spcAft>
              <a:buClr>
                <a:srgbClr val="FFC000"/>
              </a:buClr>
              <a:buSzPts val="2200"/>
              <a:buFont typeface="Gelasio"/>
              <a:buNone/>
            </a:pPr>
            <a:r>
              <a:rPr b="0" i="0" lang="en-US" sz="2200" u="none" cap="none" strike="noStrike">
                <a:solidFill>
                  <a:srgbClr val="FFC000"/>
                </a:solidFill>
                <a:latin typeface="Gelasio"/>
                <a:ea typeface="Gelasio"/>
                <a:cs typeface="Gelasio"/>
                <a:sym typeface="Gelasio"/>
              </a:rPr>
              <a:t>تحديث أساليب التعليم</a:t>
            </a:r>
            <a:endParaRPr b="0" i="0" sz="2200" u="none" cap="none" strike="noStrike">
              <a:solidFill>
                <a:srgbClr val="FFC000"/>
              </a:solidFill>
              <a:latin typeface="Calibri"/>
              <a:ea typeface="Calibri"/>
              <a:cs typeface="Calibri"/>
              <a:sym typeface="Calibri"/>
            </a:endParaRPr>
          </a:p>
        </p:txBody>
      </p:sp>
      <p:sp>
        <p:nvSpPr>
          <p:cNvPr id="303" name="Google Shape;303;p12"/>
          <p:cNvSpPr/>
          <p:nvPr/>
        </p:nvSpPr>
        <p:spPr>
          <a:xfrm>
            <a:off x="10429140" y="6046676"/>
            <a:ext cx="2927747" cy="1451610"/>
          </a:xfrm>
          <a:prstGeom prst="rect">
            <a:avLst/>
          </a:prstGeom>
          <a:noFill/>
          <a:ln>
            <a:noFill/>
          </a:ln>
        </p:spPr>
        <p:txBody>
          <a:bodyPr anchorCtr="0" anchor="t" bIns="0" lIns="0" spcFirstLastPara="1" rIns="0" wrap="square" tIns="0">
            <a:noAutofit/>
          </a:bodyPr>
          <a:lstStyle/>
          <a:p>
            <a:pPr indent="0" lvl="0" marL="0" marR="0" rtl="1" algn="r">
              <a:lnSpc>
                <a:spcPct val="162857"/>
              </a:lnSpc>
              <a:spcBef>
                <a:spcPts val="0"/>
              </a:spcBef>
              <a:spcAft>
                <a:spcPts val="0"/>
              </a:spcAft>
              <a:buClr>
                <a:srgbClr val="C9C2C0"/>
              </a:buClr>
              <a:buSzPts val="1750"/>
              <a:buFont typeface="Gelasio"/>
              <a:buNone/>
            </a:pPr>
            <a:r>
              <a:rPr b="0" i="0" lang="en-US" sz="1750" u="none" cap="none" strike="noStrike">
                <a:solidFill>
                  <a:srgbClr val="C9C2C0"/>
                </a:solidFill>
                <a:latin typeface="Gelasio"/>
                <a:ea typeface="Gelasio"/>
                <a:cs typeface="Gelasio"/>
                <a:sym typeface="Gelasio"/>
              </a:rPr>
              <a:t>استخدام التقنيات الحديثة والأساليب التفاعلية في تدريس اللغة العربية لجعلها أكثر جاذبية للطلاب.</a:t>
            </a:r>
            <a:endParaRPr b="0" i="0" sz="1750" u="none" cap="none" strike="noStrike">
              <a:solidFill>
                <a:srgbClr val="000000"/>
              </a:solidFill>
              <a:latin typeface="Calibri"/>
              <a:ea typeface="Calibri"/>
              <a:cs typeface="Calibri"/>
              <a:sym typeface="Calibri"/>
            </a:endParaRPr>
          </a:p>
        </p:txBody>
      </p:sp>
      <p:pic>
        <p:nvPicPr>
          <p:cNvPr id="304" name="Google Shape;304;p12"/>
          <p:cNvPicPr preferRelativeResize="0"/>
          <p:nvPr/>
        </p:nvPicPr>
        <p:blipFill rotWithShape="1">
          <a:blip r:embed="rId3">
            <a:alphaModFix/>
          </a:blip>
          <a:srcRect b="0" l="0" r="0" t="0"/>
          <a:stretch/>
        </p:blipFill>
        <p:spPr>
          <a:xfrm>
            <a:off x="12692527" y="7670514"/>
            <a:ext cx="1937873" cy="510302"/>
          </a:xfrm>
          <a:prstGeom prst="rect">
            <a:avLst/>
          </a:prstGeom>
          <a:noFill/>
          <a:ln>
            <a:noFill/>
          </a:ln>
        </p:spPr>
      </p:pic>
      <p:pic>
        <p:nvPicPr>
          <p:cNvPr descr="A close-up of a pattern&#10;&#10;Description automatically generated" id="305" name="Google Shape;305;p12"/>
          <p:cNvPicPr preferRelativeResize="0"/>
          <p:nvPr/>
        </p:nvPicPr>
        <p:blipFill rotWithShape="1">
          <a:blip r:embed="rId4">
            <a:alphaModFix/>
          </a:blip>
          <a:srcRect b="0" l="0" r="0" t="0"/>
          <a:stretch/>
        </p:blipFill>
        <p:spPr>
          <a:xfrm>
            <a:off x="2648" y="0"/>
            <a:ext cx="4629150" cy="8229600"/>
          </a:xfrm>
          <a:prstGeom prst="rect">
            <a:avLst/>
          </a:prstGeom>
          <a:noFill/>
          <a:ln>
            <a:noFill/>
          </a:ln>
        </p:spPr>
      </p:pic>
      <p:pic>
        <p:nvPicPr>
          <p:cNvPr descr="preencoded.png" id="306" name="Google Shape;306;p12"/>
          <p:cNvPicPr preferRelativeResize="0"/>
          <p:nvPr/>
        </p:nvPicPr>
        <p:blipFill rotWithShape="1">
          <a:blip r:embed="rId5">
            <a:alphaModFix/>
          </a:blip>
          <a:srcRect b="0" l="0" r="0" t="0"/>
          <a:stretch/>
        </p:blipFill>
        <p:spPr>
          <a:xfrm>
            <a:off x="10864214" y="5536583"/>
            <a:ext cx="413799" cy="413799"/>
          </a:xfrm>
          <a:prstGeom prst="rect">
            <a:avLst/>
          </a:prstGeom>
          <a:noFill/>
          <a:ln>
            <a:noFill/>
          </a:ln>
        </p:spPr>
      </p:pic>
      <p:pic>
        <p:nvPicPr>
          <p:cNvPr descr="preencoded.png" id="307" name="Google Shape;307;p12"/>
          <p:cNvPicPr preferRelativeResize="0"/>
          <p:nvPr/>
        </p:nvPicPr>
        <p:blipFill rotWithShape="1">
          <a:blip r:embed="rId6">
            <a:alphaModFix/>
          </a:blip>
          <a:srcRect b="0" l="0" r="0" t="0"/>
          <a:stretch/>
        </p:blipFill>
        <p:spPr>
          <a:xfrm>
            <a:off x="10864215" y="2761789"/>
            <a:ext cx="413799" cy="413799"/>
          </a:xfrm>
          <a:prstGeom prst="rect">
            <a:avLst/>
          </a:prstGeom>
          <a:noFill/>
          <a:ln>
            <a:noFill/>
          </a:ln>
        </p:spPr>
      </p:pic>
      <p:pic>
        <p:nvPicPr>
          <p:cNvPr descr="preencoded.png" id="308" name="Google Shape;308;p12"/>
          <p:cNvPicPr preferRelativeResize="0"/>
          <p:nvPr/>
        </p:nvPicPr>
        <p:blipFill rotWithShape="1">
          <a:blip r:embed="rId7">
            <a:alphaModFix/>
          </a:blip>
          <a:srcRect b="0" l="0" r="0" t="0"/>
          <a:stretch/>
        </p:blipFill>
        <p:spPr>
          <a:xfrm>
            <a:off x="6818535" y="2772286"/>
            <a:ext cx="419634" cy="419634"/>
          </a:xfrm>
          <a:prstGeom prst="rect">
            <a:avLst/>
          </a:prstGeom>
          <a:noFill/>
          <a:ln>
            <a:noFill/>
          </a:ln>
        </p:spPr>
      </p:pic>
      <p:pic>
        <p:nvPicPr>
          <p:cNvPr descr="preencoded.png" id="309" name="Google Shape;309;p12"/>
          <p:cNvPicPr preferRelativeResize="0"/>
          <p:nvPr/>
        </p:nvPicPr>
        <p:blipFill rotWithShape="1">
          <a:blip r:embed="rId7">
            <a:alphaModFix/>
          </a:blip>
          <a:srcRect b="0" l="0" r="0" t="0"/>
          <a:stretch/>
        </p:blipFill>
        <p:spPr>
          <a:xfrm>
            <a:off x="7329413" y="5545040"/>
            <a:ext cx="419634" cy="41963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xEl>
                                              <p:pRg end="0" st="0"/>
                                            </p:txEl>
                                          </p:spTgt>
                                        </p:tgtEl>
                                        <p:attrNameLst>
                                          <p:attrName>style.visibility</p:attrName>
                                        </p:attrNameLst>
                                      </p:cBhvr>
                                      <p:to>
                                        <p:strVal val="visible"/>
                                      </p:to>
                                    </p:set>
                                    <p:animEffect filter="fade" transition="in">
                                      <p:cBhvr>
                                        <p:cTn dur="2000"/>
                                        <p:tgtEl>
                                          <p:spTgt spid="29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xEl>
                                              <p:pRg end="0" st="0"/>
                                            </p:txEl>
                                          </p:spTgt>
                                        </p:tgtEl>
                                        <p:attrNameLst>
                                          <p:attrName>style.visibility</p:attrName>
                                        </p:attrNameLst>
                                      </p:cBhvr>
                                      <p:to>
                                        <p:strVal val="visible"/>
                                      </p:to>
                                    </p:set>
                                    <p:animEffect filter="fade" transition="in">
                                      <p:cBhvr>
                                        <p:cTn dur="2000"/>
                                        <p:tgtEl>
                                          <p:spTgt spid="29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xEl>
                                              <p:pRg end="0" st="0"/>
                                            </p:txEl>
                                          </p:spTgt>
                                        </p:tgtEl>
                                        <p:attrNameLst>
                                          <p:attrName>style.visibility</p:attrName>
                                        </p:attrNameLst>
                                      </p:cBhvr>
                                      <p:to>
                                        <p:strVal val="visible"/>
                                      </p:to>
                                    </p:set>
                                    <p:animEffect filter="fade" transition="in">
                                      <p:cBhvr>
                                        <p:cTn dur="2000"/>
                                        <p:tgtEl>
                                          <p:spTgt spid="30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xEl>
                                              <p:pRg end="0" st="0"/>
                                            </p:txEl>
                                          </p:spTgt>
                                        </p:tgtEl>
                                        <p:attrNameLst>
                                          <p:attrName>style.visibility</p:attrName>
                                        </p:attrNameLst>
                                      </p:cBhvr>
                                      <p:to>
                                        <p:strVal val="visible"/>
                                      </p:to>
                                    </p:set>
                                    <p:animEffect filter="fade" transition="in">
                                      <p:cBhvr>
                                        <p:cTn dur="2000"/>
                                        <p:tgtEl>
                                          <p:spTgt spid="299">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13"/>
          <p:cNvSpPr/>
          <p:nvPr/>
        </p:nvSpPr>
        <p:spPr>
          <a:xfrm>
            <a:off x="1600438" y="3055498"/>
            <a:ext cx="11443096" cy="708779"/>
          </a:xfrm>
          <a:prstGeom prst="rect">
            <a:avLst/>
          </a:prstGeom>
          <a:noFill/>
          <a:ln>
            <a:noFill/>
          </a:ln>
        </p:spPr>
        <p:txBody>
          <a:bodyPr anchorCtr="0" anchor="t" bIns="0" lIns="0" spcFirstLastPara="1" rIns="0" wrap="square" tIns="0">
            <a:noAutofit/>
          </a:bodyPr>
          <a:lstStyle/>
          <a:p>
            <a:pPr indent="0" lvl="0" marL="0" marR="0" rtl="1" algn="ctr">
              <a:lnSpc>
                <a:spcPct val="102777"/>
              </a:lnSpc>
              <a:spcBef>
                <a:spcPts val="0"/>
              </a:spcBef>
              <a:spcAft>
                <a:spcPts val="0"/>
              </a:spcAft>
              <a:buClr>
                <a:srgbClr val="D8B6A4"/>
              </a:buClr>
              <a:buSzPts val="5400"/>
              <a:buFont typeface="Gelasio"/>
              <a:buNone/>
            </a:pPr>
            <a:r>
              <a:rPr lang="en-US" sz="5400">
                <a:solidFill>
                  <a:srgbClr val="D8B6A4"/>
                </a:solidFill>
                <a:latin typeface="Gelasio"/>
                <a:ea typeface="Gelasio"/>
                <a:cs typeface="Gelasio"/>
                <a:sym typeface="Gelasio"/>
              </a:rPr>
              <a:t>أسئلــة حـول تعــزيز وحمــاية اللـغة والثقـافة العربيــة</a:t>
            </a:r>
            <a:endParaRPr sz="5400">
              <a:solidFill>
                <a:schemeClr val="dk1"/>
              </a:solidFill>
              <a:latin typeface="Calibri"/>
              <a:ea typeface="Calibri"/>
              <a:cs typeface="Calibri"/>
              <a:sym typeface="Calibri"/>
            </a:endParaRPr>
          </a:p>
        </p:txBody>
      </p:sp>
      <p:sp>
        <p:nvSpPr>
          <p:cNvPr id="316" name="Google Shape;316;p13"/>
          <p:cNvSpPr/>
          <p:nvPr/>
        </p:nvSpPr>
        <p:spPr>
          <a:xfrm>
            <a:off x="793790" y="4929726"/>
            <a:ext cx="3978116" cy="708660"/>
          </a:xfrm>
          <a:prstGeom prst="rect">
            <a:avLst/>
          </a:prstGeom>
          <a:noFill/>
          <a:ln>
            <a:noFill/>
          </a:ln>
        </p:spPr>
        <p:txBody>
          <a:bodyPr anchorCtr="0" anchor="t" bIns="0" lIns="0" spcFirstLastPara="1" rIns="0" wrap="square" tIns="0">
            <a:noAutofit/>
          </a:bodyPr>
          <a:lstStyle/>
          <a:p>
            <a:pPr indent="0" lvl="0" marL="0" marR="0" rtl="1" algn="r">
              <a:lnSpc>
                <a:spcPct val="125000"/>
              </a:lnSpc>
              <a:spcBef>
                <a:spcPts val="0"/>
              </a:spcBef>
              <a:spcAft>
                <a:spcPts val="0"/>
              </a:spcAft>
              <a:buClr>
                <a:srgbClr val="FFC000"/>
              </a:buClr>
              <a:buSzPts val="2200"/>
              <a:buFont typeface="Gelasio"/>
              <a:buNone/>
            </a:pPr>
            <a:r>
              <a:rPr lang="en-US" sz="2200">
                <a:solidFill>
                  <a:srgbClr val="FFC000"/>
                </a:solidFill>
                <a:latin typeface="Gelasio"/>
                <a:ea typeface="Gelasio"/>
                <a:cs typeface="Gelasio"/>
                <a:sym typeface="Gelasio"/>
              </a:rPr>
              <a:t>كيف يمكن للتكنولوجيا أن تساهم في حماية اللغة العربية؟</a:t>
            </a:r>
            <a:endParaRPr sz="2200">
              <a:solidFill>
                <a:srgbClr val="FFC000"/>
              </a:solidFill>
              <a:latin typeface="Calibri"/>
              <a:ea typeface="Calibri"/>
              <a:cs typeface="Calibri"/>
              <a:sym typeface="Calibri"/>
            </a:endParaRPr>
          </a:p>
        </p:txBody>
      </p:sp>
      <p:sp>
        <p:nvSpPr>
          <p:cNvPr id="317" name="Google Shape;317;p13"/>
          <p:cNvSpPr/>
          <p:nvPr/>
        </p:nvSpPr>
        <p:spPr>
          <a:xfrm>
            <a:off x="5332928" y="4940322"/>
            <a:ext cx="3978116" cy="708660"/>
          </a:xfrm>
          <a:prstGeom prst="rect">
            <a:avLst/>
          </a:prstGeom>
          <a:noFill/>
          <a:ln>
            <a:noFill/>
          </a:ln>
        </p:spPr>
        <p:txBody>
          <a:bodyPr anchorCtr="0" anchor="t" bIns="0" lIns="0" spcFirstLastPara="1" rIns="0" wrap="square" tIns="0">
            <a:noAutofit/>
          </a:bodyPr>
          <a:lstStyle/>
          <a:p>
            <a:pPr indent="0" lvl="0" marL="0" marR="0" rtl="1" algn="r">
              <a:lnSpc>
                <a:spcPct val="125000"/>
              </a:lnSpc>
              <a:spcBef>
                <a:spcPts val="0"/>
              </a:spcBef>
              <a:spcAft>
                <a:spcPts val="0"/>
              </a:spcAft>
              <a:buClr>
                <a:srgbClr val="FFC000"/>
              </a:buClr>
              <a:buSzPts val="2200"/>
              <a:buFont typeface="Gelasio"/>
              <a:buNone/>
            </a:pPr>
            <a:r>
              <a:rPr lang="en-US" sz="2200">
                <a:solidFill>
                  <a:srgbClr val="FFC000"/>
                </a:solidFill>
                <a:latin typeface="Gelasio"/>
                <a:ea typeface="Gelasio"/>
                <a:cs typeface="Gelasio"/>
                <a:sym typeface="Gelasio"/>
              </a:rPr>
              <a:t>ما هو دور الأسرة في الحفاظ على الثقافة العربية؟</a:t>
            </a:r>
            <a:endParaRPr sz="2200">
              <a:solidFill>
                <a:srgbClr val="FFC000"/>
              </a:solidFill>
              <a:latin typeface="Calibri"/>
              <a:ea typeface="Calibri"/>
              <a:cs typeface="Calibri"/>
              <a:sym typeface="Calibri"/>
            </a:endParaRPr>
          </a:p>
        </p:txBody>
      </p:sp>
      <p:sp>
        <p:nvSpPr>
          <p:cNvPr id="318" name="Google Shape;318;p13"/>
          <p:cNvSpPr/>
          <p:nvPr/>
        </p:nvSpPr>
        <p:spPr>
          <a:xfrm>
            <a:off x="9858494" y="4929726"/>
            <a:ext cx="3978116" cy="708660"/>
          </a:xfrm>
          <a:prstGeom prst="rect">
            <a:avLst/>
          </a:prstGeom>
          <a:noFill/>
          <a:ln>
            <a:noFill/>
          </a:ln>
        </p:spPr>
        <p:txBody>
          <a:bodyPr anchorCtr="0" anchor="t" bIns="0" lIns="0" spcFirstLastPara="1" rIns="0" wrap="square" tIns="0">
            <a:noAutofit/>
          </a:bodyPr>
          <a:lstStyle/>
          <a:p>
            <a:pPr indent="0" lvl="0" marL="0" marR="0" rtl="1" algn="r">
              <a:lnSpc>
                <a:spcPct val="125000"/>
              </a:lnSpc>
              <a:spcBef>
                <a:spcPts val="0"/>
              </a:spcBef>
              <a:spcAft>
                <a:spcPts val="0"/>
              </a:spcAft>
              <a:buClr>
                <a:srgbClr val="FFC000"/>
              </a:buClr>
              <a:buSzPts val="2200"/>
              <a:buFont typeface="Gelasio"/>
              <a:buNone/>
            </a:pPr>
            <a:r>
              <a:rPr lang="en-US" sz="2200">
                <a:solidFill>
                  <a:srgbClr val="FFC000"/>
                </a:solidFill>
                <a:latin typeface="Gelasio"/>
                <a:ea typeface="Gelasio"/>
                <a:cs typeface="Gelasio"/>
                <a:sym typeface="Gelasio"/>
              </a:rPr>
              <a:t>كيف يمكن تعزيز مكانة اللغة العربية في المحافل الدولية؟</a:t>
            </a:r>
            <a:endParaRPr sz="2200">
              <a:solidFill>
                <a:srgbClr val="FFC000"/>
              </a:solidFill>
              <a:latin typeface="Calibri"/>
              <a:ea typeface="Calibri"/>
              <a:cs typeface="Calibri"/>
              <a:sym typeface="Calibri"/>
            </a:endParaRPr>
          </a:p>
        </p:txBody>
      </p:sp>
      <p:pic>
        <p:nvPicPr>
          <p:cNvPr id="319" name="Google Shape;319;p13"/>
          <p:cNvPicPr preferRelativeResize="0"/>
          <p:nvPr/>
        </p:nvPicPr>
        <p:blipFill rotWithShape="1">
          <a:blip r:embed="rId3">
            <a:alphaModFix/>
          </a:blip>
          <a:srcRect b="0" l="0" r="0" t="0"/>
          <a:stretch/>
        </p:blipFill>
        <p:spPr>
          <a:xfrm>
            <a:off x="12623180" y="7520940"/>
            <a:ext cx="2007220" cy="708660"/>
          </a:xfrm>
          <a:prstGeom prst="rect">
            <a:avLst/>
          </a:prstGeom>
          <a:noFill/>
          <a:ln>
            <a:noFill/>
          </a:ln>
        </p:spPr>
      </p:pic>
      <p:pic>
        <p:nvPicPr>
          <p:cNvPr descr="preencoded.png" id="320" name="Google Shape;320;p13"/>
          <p:cNvPicPr preferRelativeResize="0"/>
          <p:nvPr/>
        </p:nvPicPr>
        <p:blipFill rotWithShape="1">
          <a:blip r:embed="rId4">
            <a:alphaModFix/>
          </a:blip>
          <a:srcRect b="0" l="0" r="0" t="0"/>
          <a:stretch/>
        </p:blipFill>
        <p:spPr>
          <a:xfrm>
            <a:off x="0" y="0"/>
            <a:ext cx="14630400" cy="248090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descr="preencoded.png" id="60" name="Google Shape;60;p2"/>
          <p:cNvPicPr preferRelativeResize="0"/>
          <p:nvPr/>
        </p:nvPicPr>
        <p:blipFill rotWithShape="1">
          <a:blip r:embed="rId3">
            <a:alphaModFix/>
          </a:blip>
          <a:srcRect b="0" l="0" r="0" t="0"/>
          <a:stretch/>
        </p:blipFill>
        <p:spPr>
          <a:xfrm>
            <a:off x="9144000" y="0"/>
            <a:ext cx="5486400" cy="8229600"/>
          </a:xfrm>
          <a:prstGeom prst="rect">
            <a:avLst/>
          </a:prstGeom>
          <a:noFill/>
          <a:ln>
            <a:noFill/>
          </a:ln>
        </p:spPr>
      </p:pic>
      <p:sp>
        <p:nvSpPr>
          <p:cNvPr id="61" name="Google Shape;61;p2"/>
          <p:cNvSpPr/>
          <p:nvPr/>
        </p:nvSpPr>
        <p:spPr>
          <a:xfrm>
            <a:off x="793790" y="614283"/>
            <a:ext cx="7556421" cy="1956435"/>
          </a:xfrm>
          <a:prstGeom prst="rect">
            <a:avLst/>
          </a:prstGeom>
          <a:noFill/>
          <a:ln>
            <a:noFill/>
          </a:ln>
        </p:spPr>
        <p:txBody>
          <a:bodyPr anchorCtr="0" anchor="t" bIns="0" lIns="0" spcFirstLastPara="1" rIns="0" wrap="square" tIns="0">
            <a:noAutofit/>
          </a:bodyPr>
          <a:lstStyle/>
          <a:p>
            <a:pPr indent="0" lvl="0" marL="0" marR="0" rtl="0" algn="ctr">
              <a:lnSpc>
                <a:spcPct val="192500"/>
              </a:lnSpc>
              <a:spcBef>
                <a:spcPts val="0"/>
              </a:spcBef>
              <a:spcAft>
                <a:spcPts val="0"/>
              </a:spcAft>
              <a:buClr>
                <a:srgbClr val="D8B6A4"/>
              </a:buClr>
              <a:buSzPts val="4000"/>
              <a:buFont typeface="Gelasio"/>
              <a:buNone/>
            </a:pPr>
            <a:r>
              <a:rPr b="0" i="0" lang="en-US" sz="4000" u="none" cap="none" strike="noStrike">
                <a:solidFill>
                  <a:srgbClr val="D8B6A4"/>
                </a:solidFill>
                <a:latin typeface="Gelasio"/>
                <a:ea typeface="Gelasio"/>
                <a:cs typeface="Gelasio"/>
                <a:sym typeface="Gelasio"/>
              </a:rPr>
              <a:t>مقدمة - تعزيز وحماية اللغة والثقافة العربية</a:t>
            </a:r>
            <a:endParaRPr b="0" i="0" sz="4000" u="none" cap="none" strike="noStrike">
              <a:solidFill>
                <a:schemeClr val="dk1"/>
              </a:solidFill>
              <a:latin typeface="Calibri"/>
              <a:ea typeface="Calibri"/>
              <a:cs typeface="Calibri"/>
              <a:sym typeface="Calibri"/>
            </a:endParaRPr>
          </a:p>
        </p:txBody>
      </p:sp>
      <p:sp>
        <p:nvSpPr>
          <p:cNvPr id="62" name="Google Shape;62;p2"/>
          <p:cNvSpPr/>
          <p:nvPr/>
        </p:nvSpPr>
        <p:spPr>
          <a:xfrm>
            <a:off x="793790" y="2439114"/>
            <a:ext cx="7556421" cy="2003504"/>
          </a:xfrm>
          <a:prstGeom prst="rect">
            <a:avLst/>
          </a:prstGeom>
          <a:noFill/>
          <a:ln>
            <a:noFill/>
          </a:ln>
        </p:spPr>
        <p:txBody>
          <a:bodyPr anchorCtr="0" anchor="t" bIns="0" lIns="0" spcFirstLastPara="1" rIns="0" wrap="square" tIns="0">
            <a:noAutofit/>
          </a:bodyPr>
          <a:lstStyle/>
          <a:p>
            <a:pPr indent="0" lvl="0" marL="0" marR="0" rtl="0" algn="r">
              <a:lnSpc>
                <a:spcPct val="142500"/>
              </a:lnSpc>
              <a:spcBef>
                <a:spcPts val="0"/>
              </a:spcBef>
              <a:spcAft>
                <a:spcPts val="0"/>
              </a:spcAft>
              <a:buClr>
                <a:srgbClr val="C9C2C0"/>
              </a:buClr>
              <a:buSzPts val="2000"/>
              <a:buFont typeface="Gelasio"/>
              <a:buNone/>
            </a:pPr>
            <a:r>
              <a:rPr b="0" i="0" lang="en-US" sz="2000" u="none" cap="none" strike="noStrike">
                <a:solidFill>
                  <a:srgbClr val="C9C2C0"/>
                </a:solidFill>
                <a:latin typeface="Gelasio"/>
                <a:ea typeface="Gelasio"/>
                <a:cs typeface="Gelasio"/>
                <a:sym typeface="Gelasio"/>
              </a:rPr>
              <a:t>تعتبر اللغة العربية والثقافة المرتبطة بها من أهم مكونات الهوية العربية في عصرنا الحالي فهي ليست مجرد وسيلة للتواصل، بل هي وعاء للفكر والتراث والحضارة العربية على مر العصور في ظل التحديات العالمية والتغيرات الفكرية والتقنية التكنولوجية السريعة، أصبح من الضروري الاهتمام بتعزيز وحماية هذا الإرث الثقافي الثمين الذي يعكس للعالم هوية الشعوب العربية وثقافتها، فهو اللغة من الأركان الأساسية المكونة للثقافة إن لم تكن الركن الرئيسي.</a:t>
            </a:r>
            <a:endParaRPr b="0" i="0" sz="2000" u="none" cap="none" strike="noStrike">
              <a:solidFill>
                <a:schemeClr val="dk1"/>
              </a:solidFill>
              <a:latin typeface="Calibri"/>
              <a:ea typeface="Calibri"/>
              <a:cs typeface="Calibri"/>
              <a:sym typeface="Calibri"/>
            </a:endParaRPr>
          </a:p>
        </p:txBody>
      </p:sp>
      <p:sp>
        <p:nvSpPr>
          <p:cNvPr id="63" name="Google Shape;63;p2"/>
          <p:cNvSpPr/>
          <p:nvPr/>
        </p:nvSpPr>
        <p:spPr>
          <a:xfrm>
            <a:off x="793790" y="4635658"/>
            <a:ext cx="7556421" cy="1451610"/>
          </a:xfrm>
          <a:prstGeom prst="rect">
            <a:avLst/>
          </a:prstGeom>
          <a:noFill/>
          <a:ln>
            <a:noFill/>
          </a:ln>
        </p:spPr>
        <p:txBody>
          <a:bodyPr anchorCtr="0" anchor="t" bIns="0" lIns="0" spcFirstLastPara="1" rIns="0" wrap="square" tIns="0">
            <a:noAutofit/>
          </a:bodyPr>
          <a:lstStyle/>
          <a:p>
            <a:pPr indent="0" lvl="0" marL="0" marR="0" rtl="0" algn="r">
              <a:lnSpc>
                <a:spcPct val="142500"/>
              </a:lnSpc>
              <a:spcBef>
                <a:spcPts val="0"/>
              </a:spcBef>
              <a:spcAft>
                <a:spcPts val="0"/>
              </a:spcAft>
              <a:buClr>
                <a:srgbClr val="C9C2C0"/>
              </a:buClr>
              <a:buSzPts val="2000"/>
              <a:buFont typeface="Gelasio"/>
              <a:buNone/>
            </a:pPr>
            <a:r>
              <a:rPr b="0" i="0" lang="en-US" sz="2000" u="none" cap="none" strike="noStrike">
                <a:solidFill>
                  <a:srgbClr val="C9C2C0"/>
                </a:solidFill>
                <a:latin typeface="Gelasio"/>
                <a:ea typeface="Gelasio"/>
                <a:cs typeface="Gelasio"/>
                <a:sym typeface="Gelasio"/>
              </a:rPr>
              <a:t>في وقتنا الحالي تواجه اللغة العربية والثقافة العربية تحديات كبيرة في عصر العولمة، مما يستدعي جهودًا حثيثة للحفاظ عليها وتطويرها هذا العرض سيسلط الضوء على أهمية اللغة والثقافة العربية، والتحديات التي تواجهها، والجهود المبذولة لحمايتها وتعزيزها على المستويات المحلية والإقليمية والدولية.</a:t>
            </a:r>
            <a:endParaRPr b="0" i="0" sz="20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
                                            <p:txEl>
                                              <p:pRg end="0" st="0"/>
                                            </p:txEl>
                                          </p:spTgt>
                                        </p:tgtEl>
                                        <p:attrNameLst>
                                          <p:attrName>style.visibility</p:attrName>
                                        </p:attrNameLst>
                                      </p:cBhvr>
                                      <p:to>
                                        <p:strVal val="visible"/>
                                      </p:to>
                                    </p:set>
                                    <p:animEffect filter="fade" transition="in">
                                      <p:cBhvr>
                                        <p:cTn dur="500"/>
                                        <p:tgtEl>
                                          <p:spTgt spid="6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
                                            <p:txEl>
                                              <p:pRg end="0" st="0"/>
                                            </p:txEl>
                                          </p:spTgt>
                                        </p:tgtEl>
                                        <p:attrNameLst>
                                          <p:attrName>style.visibility</p:attrName>
                                        </p:attrNameLst>
                                      </p:cBhvr>
                                      <p:to>
                                        <p:strVal val="visible"/>
                                      </p:to>
                                    </p:set>
                                    <p:animEffect filter="fade" transition="in">
                                      <p:cBhvr>
                                        <p:cTn dur="500"/>
                                        <p:tgtEl>
                                          <p:spTgt spid="63">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3"/>
          <p:cNvSpPr/>
          <p:nvPr/>
        </p:nvSpPr>
        <p:spPr>
          <a:xfrm>
            <a:off x="2822544" y="1469766"/>
            <a:ext cx="6886218" cy="708779"/>
          </a:xfrm>
          <a:prstGeom prst="rect">
            <a:avLst/>
          </a:prstGeom>
          <a:noFill/>
          <a:ln>
            <a:noFill/>
          </a:ln>
        </p:spPr>
        <p:txBody>
          <a:bodyPr anchorCtr="0" anchor="t" bIns="0" lIns="0" spcFirstLastPara="1" rIns="0" wrap="square" tIns="0">
            <a:noAutofit/>
          </a:bodyPr>
          <a:lstStyle/>
          <a:p>
            <a:pPr indent="0" lvl="0" marL="0" marR="0" rtl="0" algn="r">
              <a:lnSpc>
                <a:spcPct val="115625"/>
              </a:lnSpc>
              <a:spcBef>
                <a:spcPts val="0"/>
              </a:spcBef>
              <a:spcAft>
                <a:spcPts val="0"/>
              </a:spcAft>
              <a:buClr>
                <a:srgbClr val="D8B6A4"/>
              </a:buClr>
              <a:buSzPts val="4800"/>
              <a:buFont typeface="Gelasio"/>
              <a:buNone/>
            </a:pPr>
            <a:r>
              <a:rPr lang="en-US" sz="4800">
                <a:solidFill>
                  <a:srgbClr val="D8B6A4"/>
                </a:solidFill>
                <a:latin typeface="Gelasio"/>
                <a:ea typeface="Gelasio"/>
                <a:cs typeface="Gelasio"/>
                <a:sym typeface="Gelasio"/>
              </a:rPr>
              <a:t>المصطلحات الرئيسية للموضوع</a:t>
            </a:r>
            <a:endParaRPr sz="4800">
              <a:solidFill>
                <a:schemeClr val="dk1"/>
              </a:solidFill>
              <a:latin typeface="Calibri"/>
              <a:ea typeface="Calibri"/>
              <a:cs typeface="Calibri"/>
              <a:sym typeface="Calibri"/>
            </a:endParaRPr>
          </a:p>
        </p:txBody>
      </p:sp>
      <p:sp>
        <p:nvSpPr>
          <p:cNvPr id="70" name="Google Shape;70;p3"/>
          <p:cNvSpPr/>
          <p:nvPr/>
        </p:nvSpPr>
        <p:spPr>
          <a:xfrm>
            <a:off x="8415577" y="2765227"/>
            <a:ext cx="510302" cy="510302"/>
          </a:xfrm>
          <a:prstGeom prst="roundRect">
            <a:avLst>
              <a:gd fmla="val 6667" name="adj"/>
            </a:avLst>
          </a:prstGeom>
          <a:solidFill>
            <a:srgbClr val="373433"/>
          </a:solidFill>
          <a:ln>
            <a:noFill/>
          </a:ln>
        </p:spPr>
        <p:txBody>
          <a:bodyPr anchorCtr="0" anchor="t" bIns="45700" lIns="91425" spcFirstLastPara="1" rIns="91425" wrap="square" tIns="45700">
            <a:noAutofit/>
          </a:bodyPr>
          <a:lstStyle/>
          <a:p>
            <a:pPr indent="0" lvl="0" marL="0" marR="0" rtl="0" algn="r">
              <a:spcBef>
                <a:spcPts val="0"/>
              </a:spcBef>
              <a:spcAft>
                <a:spcPts val="0"/>
              </a:spcAft>
              <a:buNone/>
            </a:pPr>
            <a:r>
              <a:t/>
            </a:r>
            <a:endParaRPr sz="1800">
              <a:solidFill>
                <a:schemeClr val="dk1"/>
              </a:solidFill>
              <a:latin typeface="Calibri"/>
              <a:ea typeface="Calibri"/>
              <a:cs typeface="Calibri"/>
              <a:sym typeface="Calibri"/>
            </a:endParaRPr>
          </a:p>
        </p:txBody>
      </p:sp>
      <p:sp>
        <p:nvSpPr>
          <p:cNvPr id="71" name="Google Shape;71;p3"/>
          <p:cNvSpPr/>
          <p:nvPr/>
        </p:nvSpPr>
        <p:spPr>
          <a:xfrm>
            <a:off x="8597623" y="2850237"/>
            <a:ext cx="146209" cy="340281"/>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C9C2C0"/>
              </a:buClr>
              <a:buSzPts val="2650"/>
              <a:buFont typeface="Gelasio"/>
              <a:buNone/>
            </a:pPr>
            <a:r>
              <a:rPr lang="en-US" sz="2650">
                <a:solidFill>
                  <a:srgbClr val="C9C2C0"/>
                </a:solidFill>
                <a:latin typeface="Gelasio"/>
                <a:ea typeface="Gelasio"/>
                <a:cs typeface="Gelasio"/>
                <a:sym typeface="Gelasio"/>
              </a:rPr>
              <a:t>1</a:t>
            </a:r>
            <a:endParaRPr sz="2650">
              <a:solidFill>
                <a:schemeClr val="dk1"/>
              </a:solidFill>
              <a:latin typeface="Calibri"/>
              <a:ea typeface="Calibri"/>
              <a:cs typeface="Calibri"/>
              <a:sym typeface="Calibri"/>
            </a:endParaRPr>
          </a:p>
        </p:txBody>
      </p:sp>
      <p:sp>
        <p:nvSpPr>
          <p:cNvPr id="72" name="Google Shape;72;p3"/>
          <p:cNvSpPr/>
          <p:nvPr/>
        </p:nvSpPr>
        <p:spPr>
          <a:xfrm>
            <a:off x="1530906" y="2765227"/>
            <a:ext cx="2835235" cy="354330"/>
          </a:xfrm>
          <a:prstGeom prst="rect">
            <a:avLst/>
          </a:prstGeom>
          <a:noFill/>
          <a:ln>
            <a:noFill/>
          </a:ln>
        </p:spPr>
        <p:txBody>
          <a:bodyPr anchorCtr="0" anchor="t" bIns="0" lIns="0" spcFirstLastPara="1" rIns="0" wrap="square" tIns="0">
            <a:noAutofit/>
          </a:bodyPr>
          <a:lstStyle/>
          <a:p>
            <a:pPr indent="0" lvl="0" marL="0" marR="0" rtl="0" algn="r">
              <a:lnSpc>
                <a:spcPct val="125000"/>
              </a:lnSpc>
              <a:spcBef>
                <a:spcPts val="0"/>
              </a:spcBef>
              <a:spcAft>
                <a:spcPts val="0"/>
              </a:spcAft>
              <a:buClr>
                <a:schemeClr val="accent4"/>
              </a:buClr>
              <a:buSzPts val="2200"/>
              <a:buFont typeface="Gelasio"/>
              <a:buNone/>
            </a:pPr>
            <a:r>
              <a:rPr lang="en-US" sz="2200">
                <a:solidFill>
                  <a:schemeClr val="accent4"/>
                </a:solidFill>
                <a:latin typeface="Gelasio"/>
                <a:ea typeface="Gelasio"/>
                <a:cs typeface="Gelasio"/>
                <a:sym typeface="Gelasio"/>
              </a:rPr>
              <a:t>اللغة العربية</a:t>
            </a:r>
            <a:endParaRPr sz="2200">
              <a:solidFill>
                <a:schemeClr val="accent4"/>
              </a:solidFill>
              <a:latin typeface="Calibri"/>
              <a:ea typeface="Calibri"/>
              <a:cs typeface="Calibri"/>
              <a:sym typeface="Calibri"/>
            </a:endParaRPr>
          </a:p>
        </p:txBody>
      </p:sp>
      <p:sp>
        <p:nvSpPr>
          <p:cNvPr id="73" name="Google Shape;73;p3"/>
          <p:cNvSpPr/>
          <p:nvPr/>
        </p:nvSpPr>
        <p:spPr>
          <a:xfrm>
            <a:off x="1530906" y="3255645"/>
            <a:ext cx="2927747" cy="1088708"/>
          </a:xfrm>
          <a:prstGeom prst="rect">
            <a:avLst/>
          </a:prstGeom>
          <a:noFill/>
          <a:ln>
            <a:noFill/>
          </a:ln>
        </p:spPr>
        <p:txBody>
          <a:bodyPr anchorCtr="0" anchor="t" bIns="0" lIns="0" spcFirstLastPara="1" rIns="0" wrap="square" tIns="0">
            <a:noAutofit/>
          </a:bodyPr>
          <a:lstStyle/>
          <a:p>
            <a:pPr indent="0" lvl="0" marL="0" marR="0" rtl="0" algn="r">
              <a:lnSpc>
                <a:spcPct val="162857"/>
              </a:lnSpc>
              <a:spcBef>
                <a:spcPts val="0"/>
              </a:spcBef>
              <a:spcAft>
                <a:spcPts val="0"/>
              </a:spcAft>
              <a:buClr>
                <a:srgbClr val="C9C2C0"/>
              </a:buClr>
              <a:buSzPts val="1750"/>
              <a:buFont typeface="Gelasio"/>
              <a:buNone/>
            </a:pPr>
            <a:r>
              <a:rPr lang="en-US" sz="1750">
                <a:solidFill>
                  <a:srgbClr val="C9C2C0"/>
                </a:solidFill>
                <a:latin typeface="Gelasio"/>
                <a:ea typeface="Gelasio"/>
                <a:cs typeface="Gelasio"/>
                <a:sym typeface="Gelasio"/>
              </a:rPr>
              <a:t>هي لغة سامية، تعد من أكثر اللغات انتشارًا في العالم، وهي اللغة الرسمية في 22 دولة عربية.</a:t>
            </a:r>
            <a:endParaRPr sz="1750">
              <a:solidFill>
                <a:schemeClr val="dk1"/>
              </a:solidFill>
              <a:latin typeface="Calibri"/>
              <a:ea typeface="Calibri"/>
              <a:cs typeface="Calibri"/>
              <a:sym typeface="Calibri"/>
            </a:endParaRPr>
          </a:p>
        </p:txBody>
      </p:sp>
      <p:sp>
        <p:nvSpPr>
          <p:cNvPr id="74" name="Google Shape;74;p3"/>
          <p:cNvSpPr/>
          <p:nvPr/>
        </p:nvSpPr>
        <p:spPr>
          <a:xfrm>
            <a:off x="4685467" y="2765227"/>
            <a:ext cx="510302" cy="510302"/>
          </a:xfrm>
          <a:prstGeom prst="roundRect">
            <a:avLst>
              <a:gd fmla="val 6667" name="adj"/>
            </a:avLst>
          </a:prstGeom>
          <a:solidFill>
            <a:srgbClr val="373433"/>
          </a:solidFill>
          <a:ln>
            <a:noFill/>
          </a:ln>
        </p:spPr>
        <p:txBody>
          <a:bodyPr anchorCtr="0" anchor="t" bIns="45700" lIns="91425" spcFirstLastPara="1" rIns="91425" wrap="square" tIns="45700">
            <a:noAutofit/>
          </a:bodyPr>
          <a:lstStyle/>
          <a:p>
            <a:pPr indent="0" lvl="0" marL="0" marR="0" rtl="0" algn="r">
              <a:spcBef>
                <a:spcPts val="0"/>
              </a:spcBef>
              <a:spcAft>
                <a:spcPts val="0"/>
              </a:spcAft>
              <a:buNone/>
            </a:pPr>
            <a:r>
              <a:t/>
            </a:r>
            <a:endParaRPr sz="1800">
              <a:solidFill>
                <a:schemeClr val="dk1"/>
              </a:solidFill>
              <a:latin typeface="Calibri"/>
              <a:ea typeface="Calibri"/>
              <a:cs typeface="Calibri"/>
              <a:sym typeface="Calibri"/>
            </a:endParaRPr>
          </a:p>
        </p:txBody>
      </p:sp>
      <p:sp>
        <p:nvSpPr>
          <p:cNvPr id="75" name="Google Shape;75;p3"/>
          <p:cNvSpPr/>
          <p:nvPr/>
        </p:nvSpPr>
        <p:spPr>
          <a:xfrm>
            <a:off x="4845606" y="2850237"/>
            <a:ext cx="190024" cy="340281"/>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C9C2C0"/>
              </a:buClr>
              <a:buSzPts val="2650"/>
              <a:buFont typeface="Gelasio"/>
              <a:buNone/>
            </a:pPr>
            <a:r>
              <a:rPr lang="en-US" sz="2650">
                <a:solidFill>
                  <a:srgbClr val="C9C2C0"/>
                </a:solidFill>
                <a:latin typeface="Gelasio"/>
                <a:ea typeface="Gelasio"/>
                <a:cs typeface="Gelasio"/>
                <a:sym typeface="Gelasio"/>
              </a:rPr>
              <a:t>2</a:t>
            </a:r>
            <a:endParaRPr sz="2650">
              <a:solidFill>
                <a:schemeClr val="dk1"/>
              </a:solidFill>
              <a:latin typeface="Calibri"/>
              <a:ea typeface="Calibri"/>
              <a:cs typeface="Calibri"/>
              <a:sym typeface="Calibri"/>
            </a:endParaRPr>
          </a:p>
        </p:txBody>
      </p:sp>
      <p:sp>
        <p:nvSpPr>
          <p:cNvPr id="76" name="Google Shape;76;p3"/>
          <p:cNvSpPr/>
          <p:nvPr/>
        </p:nvSpPr>
        <p:spPr>
          <a:xfrm>
            <a:off x="5422583" y="2765227"/>
            <a:ext cx="2835235" cy="354330"/>
          </a:xfrm>
          <a:prstGeom prst="rect">
            <a:avLst/>
          </a:prstGeom>
          <a:noFill/>
          <a:ln>
            <a:noFill/>
          </a:ln>
        </p:spPr>
        <p:txBody>
          <a:bodyPr anchorCtr="0" anchor="t" bIns="0" lIns="0" spcFirstLastPara="1" rIns="0" wrap="square" tIns="0">
            <a:noAutofit/>
          </a:bodyPr>
          <a:lstStyle/>
          <a:p>
            <a:pPr indent="0" lvl="0" marL="0" marR="0" rtl="0" algn="r">
              <a:lnSpc>
                <a:spcPct val="125000"/>
              </a:lnSpc>
              <a:spcBef>
                <a:spcPts val="0"/>
              </a:spcBef>
              <a:spcAft>
                <a:spcPts val="0"/>
              </a:spcAft>
              <a:buClr>
                <a:schemeClr val="accent4"/>
              </a:buClr>
              <a:buSzPts val="2200"/>
              <a:buFont typeface="Gelasio"/>
              <a:buNone/>
            </a:pPr>
            <a:r>
              <a:rPr lang="en-US" sz="2200">
                <a:solidFill>
                  <a:schemeClr val="accent4"/>
                </a:solidFill>
                <a:latin typeface="Gelasio"/>
                <a:ea typeface="Gelasio"/>
                <a:cs typeface="Gelasio"/>
                <a:sym typeface="Gelasio"/>
              </a:rPr>
              <a:t>الثقافة العربية</a:t>
            </a:r>
            <a:endParaRPr sz="2200">
              <a:solidFill>
                <a:schemeClr val="accent4"/>
              </a:solidFill>
              <a:latin typeface="Calibri"/>
              <a:ea typeface="Calibri"/>
              <a:cs typeface="Calibri"/>
              <a:sym typeface="Calibri"/>
            </a:endParaRPr>
          </a:p>
        </p:txBody>
      </p:sp>
      <p:sp>
        <p:nvSpPr>
          <p:cNvPr id="77" name="Google Shape;77;p3"/>
          <p:cNvSpPr/>
          <p:nvPr/>
        </p:nvSpPr>
        <p:spPr>
          <a:xfrm>
            <a:off x="5422583" y="3255645"/>
            <a:ext cx="2927747" cy="1088708"/>
          </a:xfrm>
          <a:prstGeom prst="rect">
            <a:avLst/>
          </a:prstGeom>
          <a:noFill/>
          <a:ln>
            <a:noFill/>
          </a:ln>
        </p:spPr>
        <p:txBody>
          <a:bodyPr anchorCtr="0" anchor="t" bIns="0" lIns="0" spcFirstLastPara="1" rIns="0" wrap="square" tIns="0">
            <a:noAutofit/>
          </a:bodyPr>
          <a:lstStyle/>
          <a:p>
            <a:pPr indent="0" lvl="0" marL="0" marR="0" rtl="0" algn="r">
              <a:lnSpc>
                <a:spcPct val="162857"/>
              </a:lnSpc>
              <a:spcBef>
                <a:spcPts val="0"/>
              </a:spcBef>
              <a:spcAft>
                <a:spcPts val="0"/>
              </a:spcAft>
              <a:buClr>
                <a:srgbClr val="C9C2C0"/>
              </a:buClr>
              <a:buSzPts val="1750"/>
              <a:buFont typeface="Gelasio"/>
              <a:buNone/>
            </a:pPr>
            <a:r>
              <a:rPr lang="en-US" sz="1750">
                <a:solidFill>
                  <a:srgbClr val="C9C2C0"/>
                </a:solidFill>
                <a:latin typeface="Gelasio"/>
                <a:ea typeface="Gelasio"/>
                <a:cs typeface="Gelasio"/>
                <a:sym typeface="Gelasio"/>
              </a:rPr>
              <a:t>مجموعة العادات والتقاليد والقيم والفنون والأدب والعلوم التي تميز المجتمعات العربية.</a:t>
            </a:r>
            <a:endParaRPr sz="1750">
              <a:solidFill>
                <a:schemeClr val="dk1"/>
              </a:solidFill>
              <a:latin typeface="Calibri"/>
              <a:ea typeface="Calibri"/>
              <a:cs typeface="Calibri"/>
              <a:sym typeface="Calibri"/>
            </a:endParaRPr>
          </a:p>
        </p:txBody>
      </p:sp>
      <p:sp>
        <p:nvSpPr>
          <p:cNvPr id="78" name="Google Shape;78;p3"/>
          <p:cNvSpPr/>
          <p:nvPr/>
        </p:nvSpPr>
        <p:spPr>
          <a:xfrm>
            <a:off x="8399227" y="4826318"/>
            <a:ext cx="510302" cy="510302"/>
          </a:xfrm>
          <a:prstGeom prst="roundRect">
            <a:avLst>
              <a:gd fmla="val 6667" name="adj"/>
            </a:avLst>
          </a:prstGeom>
          <a:solidFill>
            <a:srgbClr val="373433"/>
          </a:solidFill>
          <a:ln>
            <a:noFill/>
          </a:ln>
        </p:spPr>
        <p:txBody>
          <a:bodyPr anchorCtr="0" anchor="t" bIns="45700" lIns="91425" spcFirstLastPara="1" rIns="91425" wrap="square" tIns="45700">
            <a:noAutofit/>
          </a:bodyPr>
          <a:lstStyle/>
          <a:p>
            <a:pPr indent="0" lvl="0" marL="0" marR="0" rtl="0" algn="r">
              <a:spcBef>
                <a:spcPts val="0"/>
              </a:spcBef>
              <a:spcAft>
                <a:spcPts val="0"/>
              </a:spcAft>
              <a:buNone/>
            </a:pPr>
            <a:r>
              <a:t/>
            </a:r>
            <a:endParaRPr sz="1800">
              <a:solidFill>
                <a:schemeClr val="dk1"/>
              </a:solidFill>
              <a:latin typeface="Calibri"/>
              <a:ea typeface="Calibri"/>
              <a:cs typeface="Calibri"/>
              <a:sym typeface="Calibri"/>
            </a:endParaRPr>
          </a:p>
        </p:txBody>
      </p:sp>
      <p:sp>
        <p:nvSpPr>
          <p:cNvPr id="79" name="Google Shape;79;p3"/>
          <p:cNvSpPr/>
          <p:nvPr/>
        </p:nvSpPr>
        <p:spPr>
          <a:xfrm>
            <a:off x="8556070" y="4899935"/>
            <a:ext cx="187762" cy="340281"/>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C9C2C0"/>
              </a:buClr>
              <a:buSzPts val="2650"/>
              <a:buFont typeface="Gelasio"/>
              <a:buNone/>
            </a:pPr>
            <a:r>
              <a:rPr lang="en-US" sz="2650">
                <a:solidFill>
                  <a:srgbClr val="C9C2C0"/>
                </a:solidFill>
                <a:latin typeface="Gelasio"/>
                <a:ea typeface="Gelasio"/>
                <a:cs typeface="Gelasio"/>
                <a:sym typeface="Gelasio"/>
              </a:rPr>
              <a:t>3</a:t>
            </a:r>
            <a:endParaRPr sz="2650">
              <a:solidFill>
                <a:schemeClr val="dk1"/>
              </a:solidFill>
              <a:latin typeface="Calibri"/>
              <a:ea typeface="Calibri"/>
              <a:cs typeface="Calibri"/>
              <a:sym typeface="Calibri"/>
            </a:endParaRPr>
          </a:p>
        </p:txBody>
      </p:sp>
      <p:sp>
        <p:nvSpPr>
          <p:cNvPr id="80" name="Google Shape;80;p3"/>
          <p:cNvSpPr/>
          <p:nvPr/>
        </p:nvSpPr>
        <p:spPr>
          <a:xfrm>
            <a:off x="1530906" y="4826318"/>
            <a:ext cx="2835235" cy="354330"/>
          </a:xfrm>
          <a:prstGeom prst="rect">
            <a:avLst/>
          </a:prstGeom>
          <a:noFill/>
          <a:ln>
            <a:noFill/>
          </a:ln>
        </p:spPr>
        <p:txBody>
          <a:bodyPr anchorCtr="0" anchor="t" bIns="0" lIns="0" spcFirstLastPara="1" rIns="0" wrap="square" tIns="0">
            <a:noAutofit/>
          </a:bodyPr>
          <a:lstStyle/>
          <a:p>
            <a:pPr indent="0" lvl="0" marL="0" marR="0" rtl="0" algn="r">
              <a:lnSpc>
                <a:spcPct val="125000"/>
              </a:lnSpc>
              <a:spcBef>
                <a:spcPts val="0"/>
              </a:spcBef>
              <a:spcAft>
                <a:spcPts val="0"/>
              </a:spcAft>
              <a:buClr>
                <a:schemeClr val="accent4"/>
              </a:buClr>
              <a:buSzPts val="2200"/>
              <a:buFont typeface="Gelasio"/>
              <a:buNone/>
            </a:pPr>
            <a:r>
              <a:rPr lang="en-US" sz="2200">
                <a:solidFill>
                  <a:schemeClr val="accent4"/>
                </a:solidFill>
                <a:latin typeface="Gelasio"/>
                <a:ea typeface="Gelasio"/>
                <a:cs typeface="Gelasio"/>
                <a:sym typeface="Gelasio"/>
              </a:rPr>
              <a:t>الهوية الثقافية</a:t>
            </a:r>
            <a:endParaRPr sz="2200">
              <a:solidFill>
                <a:schemeClr val="accent4"/>
              </a:solidFill>
              <a:latin typeface="Calibri"/>
              <a:ea typeface="Calibri"/>
              <a:cs typeface="Calibri"/>
              <a:sym typeface="Calibri"/>
            </a:endParaRPr>
          </a:p>
        </p:txBody>
      </p:sp>
      <p:sp>
        <p:nvSpPr>
          <p:cNvPr id="81" name="Google Shape;81;p3"/>
          <p:cNvSpPr/>
          <p:nvPr/>
        </p:nvSpPr>
        <p:spPr>
          <a:xfrm>
            <a:off x="1530906" y="5316736"/>
            <a:ext cx="2927747" cy="1088708"/>
          </a:xfrm>
          <a:prstGeom prst="rect">
            <a:avLst/>
          </a:prstGeom>
          <a:noFill/>
          <a:ln>
            <a:noFill/>
          </a:ln>
        </p:spPr>
        <p:txBody>
          <a:bodyPr anchorCtr="0" anchor="t" bIns="0" lIns="0" spcFirstLastPara="1" rIns="0" wrap="square" tIns="0">
            <a:noAutofit/>
          </a:bodyPr>
          <a:lstStyle/>
          <a:p>
            <a:pPr indent="0" lvl="0" marL="0" marR="0" rtl="0" algn="r">
              <a:lnSpc>
                <a:spcPct val="162857"/>
              </a:lnSpc>
              <a:spcBef>
                <a:spcPts val="0"/>
              </a:spcBef>
              <a:spcAft>
                <a:spcPts val="0"/>
              </a:spcAft>
              <a:buClr>
                <a:srgbClr val="C9C2C0"/>
              </a:buClr>
              <a:buSzPts val="1750"/>
              <a:buFont typeface="Gelasio"/>
              <a:buNone/>
            </a:pPr>
            <a:r>
              <a:rPr lang="en-US" sz="1750">
                <a:solidFill>
                  <a:srgbClr val="C9C2C0"/>
                </a:solidFill>
                <a:latin typeface="Gelasio"/>
                <a:ea typeface="Gelasio"/>
                <a:cs typeface="Gelasio"/>
                <a:sym typeface="Gelasio"/>
              </a:rPr>
              <a:t>مجموعة من السمات والخصائص التي تميز أمة عن غيرها، وتشمل اللغة والدين والتاريخ والتراث.</a:t>
            </a:r>
            <a:endParaRPr sz="1750">
              <a:solidFill>
                <a:schemeClr val="dk1"/>
              </a:solidFill>
              <a:latin typeface="Calibri"/>
              <a:ea typeface="Calibri"/>
              <a:cs typeface="Calibri"/>
              <a:sym typeface="Calibri"/>
            </a:endParaRPr>
          </a:p>
        </p:txBody>
      </p:sp>
      <p:sp>
        <p:nvSpPr>
          <p:cNvPr id="82" name="Google Shape;82;p3"/>
          <p:cNvSpPr/>
          <p:nvPr/>
        </p:nvSpPr>
        <p:spPr>
          <a:xfrm>
            <a:off x="4685467" y="4826318"/>
            <a:ext cx="510302" cy="510302"/>
          </a:xfrm>
          <a:prstGeom prst="roundRect">
            <a:avLst>
              <a:gd fmla="val 6667" name="adj"/>
            </a:avLst>
          </a:prstGeom>
          <a:solidFill>
            <a:srgbClr val="373433"/>
          </a:solidFill>
          <a:ln>
            <a:noFill/>
          </a:ln>
        </p:spPr>
        <p:txBody>
          <a:bodyPr anchorCtr="0" anchor="t" bIns="45700" lIns="91425" spcFirstLastPara="1" rIns="91425" wrap="square" tIns="45700">
            <a:noAutofit/>
          </a:bodyPr>
          <a:lstStyle/>
          <a:p>
            <a:pPr indent="0" lvl="0" marL="0" marR="0" rtl="0" algn="r">
              <a:spcBef>
                <a:spcPts val="0"/>
              </a:spcBef>
              <a:spcAft>
                <a:spcPts val="0"/>
              </a:spcAft>
              <a:buNone/>
            </a:pPr>
            <a:r>
              <a:t/>
            </a:r>
            <a:endParaRPr sz="1800">
              <a:solidFill>
                <a:schemeClr val="dk1"/>
              </a:solidFill>
              <a:latin typeface="Calibri"/>
              <a:ea typeface="Calibri"/>
              <a:cs typeface="Calibri"/>
              <a:sym typeface="Calibri"/>
            </a:endParaRPr>
          </a:p>
        </p:txBody>
      </p:sp>
      <p:sp>
        <p:nvSpPr>
          <p:cNvPr id="83" name="Google Shape;83;p3"/>
          <p:cNvSpPr/>
          <p:nvPr/>
        </p:nvSpPr>
        <p:spPr>
          <a:xfrm>
            <a:off x="4844415" y="4911328"/>
            <a:ext cx="192286" cy="340281"/>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C9C2C0"/>
              </a:buClr>
              <a:buSzPts val="2650"/>
              <a:buFont typeface="Gelasio"/>
              <a:buNone/>
            </a:pPr>
            <a:r>
              <a:rPr lang="en-US" sz="2650">
                <a:solidFill>
                  <a:srgbClr val="C9C2C0"/>
                </a:solidFill>
                <a:latin typeface="Gelasio"/>
                <a:ea typeface="Gelasio"/>
                <a:cs typeface="Gelasio"/>
                <a:sym typeface="Gelasio"/>
              </a:rPr>
              <a:t>4</a:t>
            </a:r>
            <a:endParaRPr sz="2650">
              <a:solidFill>
                <a:schemeClr val="dk1"/>
              </a:solidFill>
              <a:latin typeface="Calibri"/>
              <a:ea typeface="Calibri"/>
              <a:cs typeface="Calibri"/>
              <a:sym typeface="Calibri"/>
            </a:endParaRPr>
          </a:p>
        </p:txBody>
      </p:sp>
      <p:sp>
        <p:nvSpPr>
          <p:cNvPr id="84" name="Google Shape;84;p3"/>
          <p:cNvSpPr/>
          <p:nvPr/>
        </p:nvSpPr>
        <p:spPr>
          <a:xfrm>
            <a:off x="5422583" y="4826318"/>
            <a:ext cx="2835235" cy="354330"/>
          </a:xfrm>
          <a:prstGeom prst="rect">
            <a:avLst/>
          </a:prstGeom>
          <a:noFill/>
          <a:ln>
            <a:noFill/>
          </a:ln>
        </p:spPr>
        <p:txBody>
          <a:bodyPr anchorCtr="0" anchor="t" bIns="0" lIns="0" spcFirstLastPara="1" rIns="0" wrap="square" tIns="0">
            <a:noAutofit/>
          </a:bodyPr>
          <a:lstStyle/>
          <a:p>
            <a:pPr indent="0" lvl="0" marL="0" marR="0" rtl="0" algn="r">
              <a:lnSpc>
                <a:spcPct val="125000"/>
              </a:lnSpc>
              <a:spcBef>
                <a:spcPts val="0"/>
              </a:spcBef>
              <a:spcAft>
                <a:spcPts val="0"/>
              </a:spcAft>
              <a:buClr>
                <a:schemeClr val="accent4"/>
              </a:buClr>
              <a:buSzPts val="2200"/>
              <a:buFont typeface="Gelasio"/>
              <a:buNone/>
            </a:pPr>
            <a:r>
              <a:rPr lang="en-US" sz="2200">
                <a:solidFill>
                  <a:schemeClr val="accent4"/>
                </a:solidFill>
                <a:latin typeface="Gelasio"/>
                <a:ea typeface="Gelasio"/>
                <a:cs typeface="Gelasio"/>
                <a:sym typeface="Gelasio"/>
              </a:rPr>
              <a:t>العولمة الثقافية</a:t>
            </a:r>
            <a:endParaRPr sz="2200">
              <a:solidFill>
                <a:schemeClr val="accent4"/>
              </a:solidFill>
              <a:latin typeface="Calibri"/>
              <a:ea typeface="Calibri"/>
              <a:cs typeface="Calibri"/>
              <a:sym typeface="Calibri"/>
            </a:endParaRPr>
          </a:p>
        </p:txBody>
      </p:sp>
      <p:sp>
        <p:nvSpPr>
          <p:cNvPr id="85" name="Google Shape;85;p3"/>
          <p:cNvSpPr/>
          <p:nvPr/>
        </p:nvSpPr>
        <p:spPr>
          <a:xfrm>
            <a:off x="5422583" y="5316736"/>
            <a:ext cx="2927747" cy="1451610"/>
          </a:xfrm>
          <a:prstGeom prst="rect">
            <a:avLst/>
          </a:prstGeom>
          <a:noFill/>
          <a:ln>
            <a:noFill/>
          </a:ln>
        </p:spPr>
        <p:txBody>
          <a:bodyPr anchorCtr="0" anchor="t" bIns="0" lIns="0" spcFirstLastPara="1" rIns="0" wrap="square" tIns="0">
            <a:noAutofit/>
          </a:bodyPr>
          <a:lstStyle/>
          <a:p>
            <a:pPr indent="0" lvl="0" marL="0" marR="0" rtl="0" algn="r">
              <a:lnSpc>
                <a:spcPct val="162857"/>
              </a:lnSpc>
              <a:spcBef>
                <a:spcPts val="0"/>
              </a:spcBef>
              <a:spcAft>
                <a:spcPts val="0"/>
              </a:spcAft>
              <a:buClr>
                <a:srgbClr val="C9C2C0"/>
              </a:buClr>
              <a:buSzPts val="1750"/>
              <a:buFont typeface="Gelasio"/>
              <a:buNone/>
            </a:pPr>
            <a:r>
              <a:rPr lang="en-US" sz="1750">
                <a:solidFill>
                  <a:srgbClr val="C9C2C0"/>
                </a:solidFill>
                <a:latin typeface="Gelasio"/>
                <a:ea typeface="Gelasio"/>
                <a:cs typeface="Gelasio"/>
                <a:sym typeface="Gelasio"/>
              </a:rPr>
              <a:t>انتشار الثقافات وتداخلها على مستوى عالمي، مما قد يؤدي إلى طغيان ثقافات معينة على حساب أخرى.</a:t>
            </a:r>
            <a:endParaRPr sz="1750">
              <a:solidFill>
                <a:schemeClr val="dk1"/>
              </a:solidFill>
              <a:latin typeface="Calibri"/>
              <a:ea typeface="Calibri"/>
              <a:cs typeface="Calibri"/>
              <a:sym typeface="Calibri"/>
            </a:endParaRPr>
          </a:p>
        </p:txBody>
      </p:sp>
      <p:pic>
        <p:nvPicPr>
          <p:cNvPr descr="A gold text on a black background&#10;&#10;Description automatically generated" id="86" name="Google Shape;86;p3"/>
          <p:cNvPicPr preferRelativeResize="0"/>
          <p:nvPr/>
        </p:nvPicPr>
        <p:blipFill rotWithShape="1">
          <a:blip r:embed="rId3">
            <a:alphaModFix/>
          </a:blip>
          <a:srcRect b="0" l="0" r="0" t="0"/>
          <a:stretch/>
        </p:blipFill>
        <p:spPr>
          <a:xfrm>
            <a:off x="10171749" y="0"/>
            <a:ext cx="4458651" cy="822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xEl>
                                              <p:pRg end="0" st="0"/>
                                            </p:txEl>
                                          </p:spTgt>
                                        </p:tgtEl>
                                        <p:attrNameLst>
                                          <p:attrName>style.visibility</p:attrName>
                                        </p:attrNameLst>
                                      </p:cBhvr>
                                      <p:to>
                                        <p:strVal val="visible"/>
                                      </p:to>
                                    </p:set>
                                    <p:animEffect filter="fade" transition="in">
                                      <p:cBhvr>
                                        <p:cTn dur="500"/>
                                        <p:tgtEl>
                                          <p:spTgt spid="7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
                                        </p:tgtEl>
                                        <p:attrNameLst>
                                          <p:attrName>style.visibility</p:attrName>
                                        </p:attrNameLst>
                                      </p:cBhvr>
                                      <p:to>
                                        <p:strVal val="visible"/>
                                      </p:to>
                                    </p:set>
                                    <p:animEffect filter="fade" transition="in">
                                      <p:cBhvr>
                                        <p:cTn dur="500"/>
                                        <p:tgtEl>
                                          <p:spTgt spid="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500"/>
                                        <p:tgtEl>
                                          <p:spTgt spid="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500"/>
                                        <p:tgtEl>
                                          <p:spTgt spid="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4"/>
          <p:cNvSpPr/>
          <p:nvPr/>
        </p:nvSpPr>
        <p:spPr>
          <a:xfrm>
            <a:off x="9501365" y="900703"/>
            <a:ext cx="5670590" cy="708779"/>
          </a:xfrm>
          <a:prstGeom prst="rect">
            <a:avLst/>
          </a:prstGeom>
          <a:noFill/>
          <a:ln>
            <a:noFill/>
          </a:ln>
        </p:spPr>
        <p:txBody>
          <a:bodyPr anchorCtr="0" anchor="t" bIns="0" lIns="0" spcFirstLastPara="1" rIns="0" wrap="square" tIns="0">
            <a:noAutofit/>
          </a:bodyPr>
          <a:lstStyle/>
          <a:p>
            <a:pPr indent="0" lvl="0" marL="0" marR="0" rtl="0" algn="l">
              <a:lnSpc>
                <a:spcPct val="124719"/>
              </a:lnSpc>
              <a:spcBef>
                <a:spcPts val="0"/>
              </a:spcBef>
              <a:spcAft>
                <a:spcPts val="0"/>
              </a:spcAft>
              <a:buClr>
                <a:srgbClr val="D8B6A4"/>
              </a:buClr>
              <a:buSzPts val="4450"/>
              <a:buFont typeface="Gelasio"/>
              <a:buNone/>
            </a:pPr>
            <a:r>
              <a:rPr lang="en-US" sz="4450">
                <a:solidFill>
                  <a:srgbClr val="D8B6A4"/>
                </a:solidFill>
                <a:latin typeface="Gelasio"/>
                <a:ea typeface="Gelasio"/>
                <a:cs typeface="Gelasio"/>
                <a:sym typeface="Gelasio"/>
              </a:rPr>
              <a:t>الأسباب الجذرية للمشكلة</a:t>
            </a:r>
            <a:endParaRPr sz="4450">
              <a:solidFill>
                <a:schemeClr val="dk1"/>
              </a:solidFill>
              <a:latin typeface="Calibri"/>
              <a:ea typeface="Calibri"/>
              <a:cs typeface="Calibri"/>
              <a:sym typeface="Calibri"/>
            </a:endParaRPr>
          </a:p>
        </p:txBody>
      </p:sp>
      <p:sp>
        <p:nvSpPr>
          <p:cNvPr id="93" name="Google Shape;93;p4"/>
          <p:cNvSpPr/>
          <p:nvPr/>
        </p:nvSpPr>
        <p:spPr>
          <a:xfrm>
            <a:off x="1936671" y="2602982"/>
            <a:ext cx="2835235" cy="354330"/>
          </a:xfrm>
          <a:prstGeom prst="rect">
            <a:avLst/>
          </a:prstGeom>
          <a:noFill/>
          <a:ln>
            <a:noFill/>
          </a:ln>
        </p:spPr>
        <p:txBody>
          <a:bodyPr anchorCtr="0" anchor="t" bIns="0" lIns="0" spcFirstLastPara="1" rIns="0" wrap="square" tIns="0">
            <a:noAutofit/>
          </a:bodyPr>
          <a:lstStyle/>
          <a:p>
            <a:pPr indent="0" lvl="0" marL="0" marR="0" rtl="0" algn="r">
              <a:lnSpc>
                <a:spcPct val="98214"/>
              </a:lnSpc>
              <a:spcBef>
                <a:spcPts val="0"/>
              </a:spcBef>
              <a:spcAft>
                <a:spcPts val="0"/>
              </a:spcAft>
              <a:buClr>
                <a:srgbClr val="FFC000"/>
              </a:buClr>
              <a:buSzPts val="2800"/>
              <a:buFont typeface="Gelasio"/>
              <a:buNone/>
            </a:pPr>
            <a:r>
              <a:rPr lang="en-US" sz="2800">
                <a:solidFill>
                  <a:srgbClr val="FFC000"/>
                </a:solidFill>
                <a:latin typeface="Gelasio"/>
                <a:ea typeface="Gelasio"/>
                <a:cs typeface="Gelasio"/>
                <a:sym typeface="Gelasio"/>
              </a:rPr>
              <a:t>التحديات التكنولوجية</a:t>
            </a:r>
            <a:endParaRPr sz="2800">
              <a:solidFill>
                <a:srgbClr val="FFC000"/>
              </a:solidFill>
              <a:latin typeface="Calibri"/>
              <a:ea typeface="Calibri"/>
              <a:cs typeface="Calibri"/>
              <a:sym typeface="Calibri"/>
            </a:endParaRPr>
          </a:p>
        </p:txBody>
      </p:sp>
      <p:sp>
        <p:nvSpPr>
          <p:cNvPr id="94" name="Google Shape;94;p4"/>
          <p:cNvSpPr/>
          <p:nvPr/>
        </p:nvSpPr>
        <p:spPr>
          <a:xfrm>
            <a:off x="807360" y="3139138"/>
            <a:ext cx="3978116" cy="1451610"/>
          </a:xfrm>
          <a:prstGeom prst="rect">
            <a:avLst/>
          </a:prstGeom>
          <a:noFill/>
          <a:ln>
            <a:noFill/>
          </a:ln>
        </p:spPr>
        <p:txBody>
          <a:bodyPr anchorCtr="0" anchor="t" bIns="0" lIns="0" spcFirstLastPara="1" rIns="0" wrap="square" tIns="0">
            <a:noAutofit/>
          </a:bodyPr>
          <a:lstStyle/>
          <a:p>
            <a:pPr indent="0" lvl="0" marL="0" marR="0" rtl="0" algn="r">
              <a:lnSpc>
                <a:spcPct val="158333"/>
              </a:lnSpc>
              <a:spcBef>
                <a:spcPts val="0"/>
              </a:spcBef>
              <a:spcAft>
                <a:spcPts val="0"/>
              </a:spcAft>
              <a:buClr>
                <a:srgbClr val="C9C2C0"/>
              </a:buClr>
              <a:buSzPts val="1800"/>
              <a:buFont typeface="Gelasio"/>
              <a:buNone/>
            </a:pPr>
            <a:r>
              <a:rPr lang="en-US" sz="1800">
                <a:solidFill>
                  <a:srgbClr val="C9C2C0"/>
                </a:solidFill>
                <a:latin typeface="Gelasio"/>
                <a:ea typeface="Gelasio"/>
                <a:cs typeface="Gelasio"/>
                <a:sym typeface="Gelasio"/>
              </a:rPr>
              <a:t>انتشار وسائل التواصل الاجتماعي والتكنولوجيا الحديثة التي تغلب عليها اللغة الإنجليزية، مما يؤدي إلى تراجع استخدام اللغة العربية الفصحى، خاصة بين الشباب، كذلك معظم المحتوى الإلكتروني والبرامج التكنولوجية يكون باللغات الأجنبية. قلة المحتوى العربي عالي الجودة على الإنترنت ووسائل التواصل الاجتماعي قد يؤدي إلى ضعف ممارسة اللغة العربية.</a:t>
            </a:r>
            <a:endParaRPr sz="1800">
              <a:solidFill>
                <a:schemeClr val="dk1"/>
              </a:solidFill>
              <a:latin typeface="Calibri"/>
              <a:ea typeface="Calibri"/>
              <a:cs typeface="Calibri"/>
              <a:sym typeface="Calibri"/>
            </a:endParaRPr>
          </a:p>
        </p:txBody>
      </p:sp>
      <p:sp>
        <p:nvSpPr>
          <p:cNvPr id="95" name="Google Shape;95;p4"/>
          <p:cNvSpPr/>
          <p:nvPr/>
        </p:nvSpPr>
        <p:spPr>
          <a:xfrm>
            <a:off x="6475809" y="2602982"/>
            <a:ext cx="2835235" cy="354330"/>
          </a:xfrm>
          <a:prstGeom prst="rect">
            <a:avLst/>
          </a:prstGeom>
          <a:noFill/>
          <a:ln>
            <a:noFill/>
          </a:ln>
        </p:spPr>
        <p:txBody>
          <a:bodyPr anchorCtr="0" anchor="t" bIns="0" lIns="0" spcFirstLastPara="1" rIns="0" wrap="square" tIns="0">
            <a:noAutofit/>
          </a:bodyPr>
          <a:lstStyle/>
          <a:p>
            <a:pPr indent="0" lvl="0" marL="0" marR="0" rtl="0" algn="r">
              <a:lnSpc>
                <a:spcPct val="98214"/>
              </a:lnSpc>
              <a:spcBef>
                <a:spcPts val="0"/>
              </a:spcBef>
              <a:spcAft>
                <a:spcPts val="0"/>
              </a:spcAft>
              <a:buClr>
                <a:srgbClr val="FFC000"/>
              </a:buClr>
              <a:buSzPts val="2800"/>
              <a:buFont typeface="Gelasio"/>
              <a:buNone/>
            </a:pPr>
            <a:r>
              <a:rPr lang="en-US" sz="2800">
                <a:solidFill>
                  <a:srgbClr val="FFC000"/>
                </a:solidFill>
                <a:latin typeface="Gelasio"/>
                <a:ea typeface="Gelasio"/>
                <a:cs typeface="Gelasio"/>
                <a:sym typeface="Gelasio"/>
              </a:rPr>
              <a:t>العولمة الثقافية</a:t>
            </a:r>
            <a:endParaRPr sz="2800">
              <a:solidFill>
                <a:srgbClr val="FFC000"/>
              </a:solidFill>
              <a:latin typeface="Calibri"/>
              <a:ea typeface="Calibri"/>
              <a:cs typeface="Calibri"/>
              <a:sym typeface="Calibri"/>
            </a:endParaRPr>
          </a:p>
        </p:txBody>
      </p:sp>
      <p:sp>
        <p:nvSpPr>
          <p:cNvPr id="96" name="Google Shape;96;p4"/>
          <p:cNvSpPr/>
          <p:nvPr/>
        </p:nvSpPr>
        <p:spPr>
          <a:xfrm>
            <a:off x="5332928" y="3004492"/>
            <a:ext cx="3978116" cy="1451610"/>
          </a:xfrm>
          <a:prstGeom prst="rect">
            <a:avLst/>
          </a:prstGeom>
          <a:noFill/>
          <a:ln>
            <a:noFill/>
          </a:ln>
        </p:spPr>
        <p:txBody>
          <a:bodyPr anchorCtr="0" anchor="t" bIns="0" lIns="0" spcFirstLastPara="1" rIns="0" wrap="square" tIns="0">
            <a:noAutofit/>
          </a:bodyPr>
          <a:lstStyle/>
          <a:p>
            <a:pPr indent="0" lvl="0" marL="0" marR="0" rtl="0" algn="r">
              <a:lnSpc>
                <a:spcPct val="158333"/>
              </a:lnSpc>
              <a:spcBef>
                <a:spcPts val="0"/>
              </a:spcBef>
              <a:spcAft>
                <a:spcPts val="0"/>
              </a:spcAft>
              <a:buClr>
                <a:srgbClr val="C9C2C0"/>
              </a:buClr>
              <a:buSzPts val="1800"/>
              <a:buFont typeface="Gelasio"/>
              <a:buNone/>
            </a:pPr>
            <a:r>
              <a:rPr lang="en-US" sz="1800">
                <a:solidFill>
                  <a:srgbClr val="C9C2C0"/>
                </a:solidFill>
                <a:latin typeface="Gelasio"/>
                <a:ea typeface="Gelasio"/>
                <a:cs typeface="Gelasio"/>
                <a:sym typeface="Gelasio"/>
              </a:rPr>
              <a:t>انتشار الثقافة الغربية عبر وسائل الإعلام، الإنترنت، والأفلام، يجعل الكثير من الشباب العرب أكثر تأثرًا بالثقافات الغربية على حساب ثقافتهم الأصلية. اللغة الإنجليزية، بشكل خاص، أصبحت لغة عالمية مما يؤدي إلى تراجع استخدام اللغة العربية في الحياة اليومية.</a:t>
            </a:r>
            <a:endParaRPr sz="1800">
              <a:solidFill>
                <a:schemeClr val="dk1"/>
              </a:solidFill>
              <a:latin typeface="Calibri"/>
              <a:ea typeface="Calibri"/>
              <a:cs typeface="Calibri"/>
              <a:sym typeface="Calibri"/>
            </a:endParaRPr>
          </a:p>
        </p:txBody>
      </p:sp>
      <p:sp>
        <p:nvSpPr>
          <p:cNvPr id="97" name="Google Shape;97;p4"/>
          <p:cNvSpPr/>
          <p:nvPr/>
        </p:nvSpPr>
        <p:spPr>
          <a:xfrm>
            <a:off x="10836710" y="2602982"/>
            <a:ext cx="2999899" cy="354330"/>
          </a:xfrm>
          <a:prstGeom prst="rect">
            <a:avLst/>
          </a:prstGeom>
          <a:noFill/>
          <a:ln>
            <a:noFill/>
          </a:ln>
        </p:spPr>
        <p:txBody>
          <a:bodyPr anchorCtr="0" anchor="t" bIns="0" lIns="0" spcFirstLastPara="1" rIns="0" wrap="square" tIns="0">
            <a:noAutofit/>
          </a:bodyPr>
          <a:lstStyle/>
          <a:p>
            <a:pPr indent="0" lvl="0" marL="0" marR="0" rtl="0" algn="r">
              <a:lnSpc>
                <a:spcPct val="98214"/>
              </a:lnSpc>
              <a:spcBef>
                <a:spcPts val="0"/>
              </a:spcBef>
              <a:spcAft>
                <a:spcPts val="0"/>
              </a:spcAft>
              <a:buClr>
                <a:srgbClr val="FFC000"/>
              </a:buClr>
              <a:buSzPts val="2800"/>
              <a:buFont typeface="Gelasio"/>
              <a:buNone/>
            </a:pPr>
            <a:r>
              <a:rPr lang="en-US" sz="2800">
                <a:solidFill>
                  <a:srgbClr val="FFC000"/>
                </a:solidFill>
                <a:latin typeface="Gelasio"/>
                <a:ea typeface="Gelasio"/>
                <a:cs typeface="Gelasio"/>
                <a:sym typeface="Gelasio"/>
              </a:rPr>
              <a:t>ضعف السياسات التعليمية</a:t>
            </a:r>
            <a:endParaRPr sz="2800">
              <a:solidFill>
                <a:srgbClr val="FFC000"/>
              </a:solidFill>
              <a:latin typeface="Calibri"/>
              <a:ea typeface="Calibri"/>
              <a:cs typeface="Calibri"/>
              <a:sym typeface="Calibri"/>
            </a:endParaRPr>
          </a:p>
        </p:txBody>
      </p:sp>
      <p:sp>
        <p:nvSpPr>
          <p:cNvPr id="98" name="Google Shape;98;p4"/>
          <p:cNvSpPr/>
          <p:nvPr/>
        </p:nvSpPr>
        <p:spPr>
          <a:xfrm>
            <a:off x="9858496" y="3113765"/>
            <a:ext cx="3978116" cy="1451610"/>
          </a:xfrm>
          <a:prstGeom prst="rect">
            <a:avLst/>
          </a:prstGeom>
          <a:noFill/>
          <a:ln>
            <a:noFill/>
          </a:ln>
        </p:spPr>
        <p:txBody>
          <a:bodyPr anchorCtr="0" anchor="t" bIns="0" lIns="0" spcFirstLastPara="1" rIns="0" wrap="square" tIns="0">
            <a:noAutofit/>
          </a:bodyPr>
          <a:lstStyle/>
          <a:p>
            <a:pPr indent="0" lvl="0" marL="0" marR="0" rtl="0" algn="r">
              <a:lnSpc>
                <a:spcPct val="158333"/>
              </a:lnSpc>
              <a:spcBef>
                <a:spcPts val="0"/>
              </a:spcBef>
              <a:spcAft>
                <a:spcPts val="0"/>
              </a:spcAft>
              <a:buClr>
                <a:srgbClr val="C9C2C0"/>
              </a:buClr>
              <a:buSzPts val="1800"/>
              <a:buFont typeface="Gelasio"/>
              <a:buNone/>
            </a:pPr>
            <a:r>
              <a:rPr lang="en-US" sz="1800">
                <a:solidFill>
                  <a:srgbClr val="C9C2C0"/>
                </a:solidFill>
                <a:latin typeface="Gelasio"/>
                <a:ea typeface="Gelasio"/>
                <a:cs typeface="Gelasio"/>
                <a:sym typeface="Gelasio"/>
              </a:rPr>
              <a:t>عدم كفاية المناهج التعليمية في تعزيز اللغة العربية والثقافة العربية، وضعف الاهتمام بتدريس التاريخ والأدب العربي في المدارس والجامعات.</a:t>
            </a:r>
            <a:endParaRPr sz="1800">
              <a:solidFill>
                <a:schemeClr val="dk1"/>
              </a:solidFill>
              <a:latin typeface="Calibri"/>
              <a:ea typeface="Calibri"/>
              <a:cs typeface="Calibri"/>
              <a:sym typeface="Calibri"/>
            </a:endParaRPr>
          </a:p>
        </p:txBody>
      </p:sp>
      <p:pic>
        <p:nvPicPr>
          <p:cNvPr id="99" name="Google Shape;99;p4"/>
          <p:cNvPicPr preferRelativeResize="0"/>
          <p:nvPr/>
        </p:nvPicPr>
        <p:blipFill rotWithShape="1">
          <a:blip r:embed="rId3">
            <a:alphaModFix/>
          </a:blip>
          <a:srcRect b="0" l="0" r="0" t="0"/>
          <a:stretch/>
        </p:blipFill>
        <p:spPr>
          <a:xfrm>
            <a:off x="12591164" y="6837683"/>
            <a:ext cx="1946638" cy="1350393"/>
          </a:xfrm>
          <a:prstGeom prst="rect">
            <a:avLst/>
          </a:prstGeom>
          <a:noFill/>
          <a:ln>
            <a:noFill/>
          </a:ln>
        </p:spPr>
      </p:pic>
      <p:sp>
        <p:nvSpPr>
          <p:cNvPr id="100" name="Google Shape;100;p4"/>
          <p:cNvSpPr/>
          <p:nvPr/>
        </p:nvSpPr>
        <p:spPr>
          <a:xfrm>
            <a:off x="10836709" y="5170034"/>
            <a:ext cx="2999899" cy="354330"/>
          </a:xfrm>
          <a:prstGeom prst="rect">
            <a:avLst/>
          </a:prstGeom>
          <a:noFill/>
          <a:ln>
            <a:noFill/>
          </a:ln>
        </p:spPr>
        <p:txBody>
          <a:bodyPr anchorCtr="0" anchor="t" bIns="0" lIns="0" spcFirstLastPara="1" rIns="0" wrap="square" tIns="0">
            <a:noAutofit/>
          </a:bodyPr>
          <a:lstStyle/>
          <a:p>
            <a:pPr indent="0" lvl="0" marL="0" marR="0" rtl="0" algn="r">
              <a:lnSpc>
                <a:spcPct val="98214"/>
              </a:lnSpc>
              <a:spcBef>
                <a:spcPts val="0"/>
              </a:spcBef>
              <a:spcAft>
                <a:spcPts val="0"/>
              </a:spcAft>
              <a:buClr>
                <a:srgbClr val="FFC000"/>
              </a:buClr>
              <a:buSzPts val="2800"/>
              <a:buFont typeface="Gelasio"/>
              <a:buNone/>
            </a:pPr>
            <a:r>
              <a:rPr lang="en-US" sz="2800">
                <a:solidFill>
                  <a:srgbClr val="FFC000"/>
                </a:solidFill>
                <a:latin typeface="Gelasio"/>
                <a:ea typeface="Gelasio"/>
                <a:cs typeface="Gelasio"/>
                <a:sym typeface="Gelasio"/>
              </a:rPr>
              <a:t>نظام التعليم </a:t>
            </a:r>
            <a:endParaRPr sz="2800">
              <a:solidFill>
                <a:srgbClr val="FFC000"/>
              </a:solidFill>
              <a:latin typeface="Calibri"/>
              <a:ea typeface="Calibri"/>
              <a:cs typeface="Calibri"/>
              <a:sym typeface="Calibri"/>
            </a:endParaRPr>
          </a:p>
        </p:txBody>
      </p:sp>
      <p:sp>
        <p:nvSpPr>
          <p:cNvPr id="101" name="Google Shape;101;p4"/>
          <p:cNvSpPr/>
          <p:nvPr/>
        </p:nvSpPr>
        <p:spPr>
          <a:xfrm>
            <a:off x="9858492" y="5685979"/>
            <a:ext cx="3978116" cy="1451610"/>
          </a:xfrm>
          <a:prstGeom prst="rect">
            <a:avLst/>
          </a:prstGeom>
          <a:noFill/>
          <a:ln>
            <a:noFill/>
          </a:ln>
        </p:spPr>
        <p:txBody>
          <a:bodyPr anchorCtr="0" anchor="t" bIns="0" lIns="0" spcFirstLastPara="1" rIns="0" wrap="square" tIns="0">
            <a:noAutofit/>
          </a:bodyPr>
          <a:lstStyle/>
          <a:p>
            <a:pPr indent="0" lvl="0" marL="0" marR="0" rtl="0" algn="r">
              <a:lnSpc>
                <a:spcPct val="158333"/>
              </a:lnSpc>
              <a:spcBef>
                <a:spcPts val="0"/>
              </a:spcBef>
              <a:spcAft>
                <a:spcPts val="0"/>
              </a:spcAft>
              <a:buClr>
                <a:srgbClr val="C9C2C0"/>
              </a:buClr>
              <a:buSzPts val="1800"/>
              <a:buFont typeface="Gelasio"/>
              <a:buNone/>
            </a:pPr>
            <a:r>
              <a:rPr lang="en-US" sz="1800">
                <a:solidFill>
                  <a:srgbClr val="C9C2C0"/>
                </a:solidFill>
                <a:latin typeface="Gelasio"/>
                <a:ea typeface="Gelasio"/>
                <a:cs typeface="Gelasio"/>
                <a:sym typeface="Gelasio"/>
              </a:rPr>
              <a:t>بعض الدول العربية تعتمد على مناهج تعليمية تعتمد بشكل كبير على اللغات الأجنبية مثل الاإنجليزية والفرنسية ،وهذا يؤدي الى تراجع الاهتمام بتعليم اللغة العربية كلغة أساسية، خاصة في المدارس الخاصة والدولية</a:t>
            </a:r>
            <a:endParaRPr sz="1800">
              <a:solidFill>
                <a:schemeClr val="dk1"/>
              </a:solidFill>
              <a:latin typeface="Calibri"/>
              <a:ea typeface="Calibri"/>
              <a:cs typeface="Calibri"/>
              <a:sym typeface="Calibri"/>
            </a:endParaRPr>
          </a:p>
        </p:txBody>
      </p:sp>
      <p:sp>
        <p:nvSpPr>
          <p:cNvPr id="102" name="Google Shape;102;p4"/>
          <p:cNvSpPr/>
          <p:nvPr/>
        </p:nvSpPr>
        <p:spPr>
          <a:xfrm>
            <a:off x="6475809" y="5170034"/>
            <a:ext cx="2835235" cy="354330"/>
          </a:xfrm>
          <a:prstGeom prst="rect">
            <a:avLst/>
          </a:prstGeom>
          <a:noFill/>
          <a:ln>
            <a:noFill/>
          </a:ln>
        </p:spPr>
        <p:txBody>
          <a:bodyPr anchorCtr="0" anchor="t" bIns="0" lIns="0" spcFirstLastPara="1" rIns="0" wrap="square" tIns="0">
            <a:noAutofit/>
          </a:bodyPr>
          <a:lstStyle/>
          <a:p>
            <a:pPr indent="0" lvl="0" marL="0" marR="0" rtl="0" algn="r">
              <a:lnSpc>
                <a:spcPct val="98214"/>
              </a:lnSpc>
              <a:spcBef>
                <a:spcPts val="0"/>
              </a:spcBef>
              <a:spcAft>
                <a:spcPts val="0"/>
              </a:spcAft>
              <a:buClr>
                <a:srgbClr val="FFC000"/>
              </a:buClr>
              <a:buSzPts val="2800"/>
              <a:buFont typeface="Gelasio"/>
              <a:buNone/>
            </a:pPr>
            <a:r>
              <a:rPr lang="en-US" sz="2800">
                <a:solidFill>
                  <a:srgbClr val="FFC000"/>
                </a:solidFill>
                <a:latin typeface="Gelasio"/>
                <a:ea typeface="Gelasio"/>
                <a:cs typeface="Gelasio"/>
                <a:sym typeface="Gelasio"/>
              </a:rPr>
              <a:t>البيئة الاسرية</a:t>
            </a:r>
            <a:endParaRPr sz="2800">
              <a:solidFill>
                <a:srgbClr val="FFC000"/>
              </a:solidFill>
              <a:latin typeface="Calibri"/>
              <a:ea typeface="Calibri"/>
              <a:cs typeface="Calibri"/>
              <a:sym typeface="Calibri"/>
            </a:endParaRPr>
          </a:p>
        </p:txBody>
      </p:sp>
      <p:sp>
        <p:nvSpPr>
          <p:cNvPr id="103" name="Google Shape;103;p4"/>
          <p:cNvSpPr/>
          <p:nvPr/>
        </p:nvSpPr>
        <p:spPr>
          <a:xfrm>
            <a:off x="5332928" y="5526763"/>
            <a:ext cx="3978116" cy="1451610"/>
          </a:xfrm>
          <a:prstGeom prst="rect">
            <a:avLst/>
          </a:prstGeom>
          <a:noFill/>
          <a:ln>
            <a:noFill/>
          </a:ln>
        </p:spPr>
        <p:txBody>
          <a:bodyPr anchorCtr="0" anchor="t" bIns="0" lIns="0" spcFirstLastPara="1" rIns="0" wrap="square" tIns="0">
            <a:noAutofit/>
          </a:bodyPr>
          <a:lstStyle/>
          <a:p>
            <a:pPr indent="0" lvl="0" marL="0" marR="0" rtl="0" algn="r">
              <a:lnSpc>
                <a:spcPct val="158333"/>
              </a:lnSpc>
              <a:spcBef>
                <a:spcPts val="0"/>
              </a:spcBef>
              <a:spcAft>
                <a:spcPts val="0"/>
              </a:spcAft>
              <a:buClr>
                <a:srgbClr val="C9C2C0"/>
              </a:buClr>
              <a:buSzPts val="1800"/>
              <a:buFont typeface="Gelasio"/>
              <a:buNone/>
            </a:pPr>
            <a:r>
              <a:rPr lang="en-US" sz="1800">
                <a:solidFill>
                  <a:srgbClr val="C9C2C0"/>
                </a:solidFill>
                <a:latin typeface="Gelasio"/>
                <a:ea typeface="Gelasio"/>
                <a:cs typeface="Gelasio"/>
                <a:sym typeface="Gelasio"/>
              </a:rPr>
              <a:t>بعض العائلات، خاصة التي تعيش في دول غير عربية أو في بيئات مزدوجة الثقافة، قد تركز على تعليم أطفالها لغات أجنبية لضمان فرص عمل أفضل أو اندماج أسهل في المجتمعات غير العربية. وبالتالي، يقل استخدام اللغة العربية داخل المنزل.</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0" st="0"/>
                                            </p:txEl>
                                          </p:spTgt>
                                        </p:tgtEl>
                                        <p:attrNameLst>
                                          <p:attrName>style.visibility</p:attrName>
                                        </p:attrNameLst>
                                      </p:cBhvr>
                                      <p:to>
                                        <p:strVal val="visible"/>
                                      </p:to>
                                    </p:set>
                                    <p:animEffect filter="fade" transition="in">
                                      <p:cBhvr>
                                        <p:cTn dur="500"/>
                                        <p:tgtEl>
                                          <p:spTgt spid="9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0" st="0"/>
                                            </p:txEl>
                                          </p:spTgt>
                                        </p:tgtEl>
                                        <p:attrNameLst>
                                          <p:attrName>style.visibility</p:attrName>
                                        </p:attrNameLst>
                                      </p:cBhvr>
                                      <p:to>
                                        <p:strVal val="visible"/>
                                      </p:to>
                                    </p:set>
                                    <p:animEffect filter="fade" transition="in">
                                      <p:cBhvr>
                                        <p:cTn dur="500"/>
                                        <p:tgtEl>
                                          <p:spTgt spid="9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0" st="0"/>
                                            </p:txEl>
                                          </p:spTgt>
                                        </p:tgtEl>
                                        <p:attrNameLst>
                                          <p:attrName>style.visibility</p:attrName>
                                        </p:attrNameLst>
                                      </p:cBhvr>
                                      <p:to>
                                        <p:strVal val="visible"/>
                                      </p:to>
                                    </p:set>
                                    <p:animEffect filter="fade" transition="in">
                                      <p:cBhvr>
                                        <p:cTn dur="500"/>
                                        <p:tgtEl>
                                          <p:spTgt spid="9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xEl>
                                              <p:pRg end="0" st="0"/>
                                            </p:txEl>
                                          </p:spTgt>
                                        </p:tgtEl>
                                        <p:attrNameLst>
                                          <p:attrName>style.visibility</p:attrName>
                                        </p:attrNameLst>
                                      </p:cBhvr>
                                      <p:to>
                                        <p:strVal val="visible"/>
                                      </p:to>
                                    </p:set>
                                    <p:animEffect filter="fade" transition="in">
                                      <p:cBhvr>
                                        <p:cTn dur="500"/>
                                        <p:tgtEl>
                                          <p:spTgt spid="10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xEl>
                                              <p:pRg end="0" st="0"/>
                                            </p:txEl>
                                          </p:spTgt>
                                        </p:tgtEl>
                                        <p:attrNameLst>
                                          <p:attrName>style.visibility</p:attrName>
                                        </p:attrNameLst>
                                      </p:cBhvr>
                                      <p:to>
                                        <p:strVal val="visible"/>
                                      </p:to>
                                    </p:set>
                                    <p:animEffect filter="fade" transition="in">
                                      <p:cBhvr>
                                        <p:cTn dur="500"/>
                                        <p:tgtEl>
                                          <p:spTgt spid="103">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descr="preencoded.png" id="109" name="Google Shape;109;p5"/>
          <p:cNvPicPr preferRelativeResize="0"/>
          <p:nvPr/>
        </p:nvPicPr>
        <p:blipFill rotWithShape="1">
          <a:blip r:embed="rId3">
            <a:alphaModFix/>
          </a:blip>
          <a:srcRect b="0" l="0" r="0" t="0"/>
          <a:stretch/>
        </p:blipFill>
        <p:spPr>
          <a:xfrm>
            <a:off x="0" y="0"/>
            <a:ext cx="5486400" cy="8229600"/>
          </a:xfrm>
          <a:prstGeom prst="rect">
            <a:avLst/>
          </a:prstGeom>
          <a:noFill/>
          <a:ln>
            <a:noFill/>
          </a:ln>
        </p:spPr>
      </p:pic>
      <p:sp>
        <p:nvSpPr>
          <p:cNvPr id="110" name="Google Shape;110;p5"/>
          <p:cNvSpPr/>
          <p:nvPr/>
        </p:nvSpPr>
        <p:spPr>
          <a:xfrm>
            <a:off x="6280190" y="740569"/>
            <a:ext cx="5670590" cy="708779"/>
          </a:xfrm>
          <a:prstGeom prst="rect">
            <a:avLst/>
          </a:prstGeom>
          <a:noFill/>
          <a:ln>
            <a:noFill/>
          </a:ln>
        </p:spPr>
        <p:txBody>
          <a:bodyPr anchorCtr="0" anchor="t" bIns="0" lIns="0" spcFirstLastPara="1" rIns="0" wrap="square" tIns="0">
            <a:noAutofit/>
          </a:bodyPr>
          <a:lstStyle/>
          <a:p>
            <a:pPr indent="0" lvl="0" marL="0" marR="0" rtl="1" algn="r">
              <a:lnSpc>
                <a:spcPct val="124719"/>
              </a:lnSpc>
              <a:spcBef>
                <a:spcPts val="0"/>
              </a:spcBef>
              <a:spcAft>
                <a:spcPts val="0"/>
              </a:spcAft>
              <a:buClr>
                <a:srgbClr val="D8B6A4"/>
              </a:buClr>
              <a:buSzPts val="4450"/>
              <a:buFont typeface="Gelasio"/>
              <a:buNone/>
            </a:pPr>
            <a:r>
              <a:rPr lang="en-US" sz="4450">
                <a:solidFill>
                  <a:srgbClr val="D8B6A4"/>
                </a:solidFill>
                <a:latin typeface="Gelasio"/>
                <a:ea typeface="Gelasio"/>
                <a:cs typeface="Gelasio"/>
                <a:sym typeface="Gelasio"/>
              </a:rPr>
              <a:t>إحصائيات حول المشكلة</a:t>
            </a:r>
            <a:endParaRPr sz="4450">
              <a:solidFill>
                <a:schemeClr val="dk1"/>
              </a:solidFill>
              <a:latin typeface="Calibri"/>
              <a:ea typeface="Calibri"/>
              <a:cs typeface="Calibri"/>
              <a:sym typeface="Calibri"/>
            </a:endParaRPr>
          </a:p>
        </p:txBody>
      </p:sp>
      <p:sp>
        <p:nvSpPr>
          <p:cNvPr id="111" name="Google Shape;111;p5"/>
          <p:cNvSpPr/>
          <p:nvPr/>
        </p:nvSpPr>
        <p:spPr>
          <a:xfrm>
            <a:off x="6280190" y="1789509"/>
            <a:ext cx="7556421" cy="4355544"/>
          </a:xfrm>
          <a:prstGeom prst="roundRect">
            <a:avLst>
              <a:gd fmla="val 781" name="adj"/>
            </a:avLst>
          </a:prstGeom>
          <a:noFill/>
          <a:ln cap="flat" cmpd="sng" w="9525">
            <a:solidFill>
              <a:srgbClr val="FFFFFF">
                <a:alpha val="23921"/>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 name="Google Shape;112;p5"/>
          <p:cNvSpPr/>
          <p:nvPr/>
        </p:nvSpPr>
        <p:spPr>
          <a:xfrm>
            <a:off x="6287810" y="1797129"/>
            <a:ext cx="7541181" cy="1013222"/>
          </a:xfrm>
          <a:prstGeom prst="rect">
            <a:avLst/>
          </a:prstGeom>
          <a:solidFill>
            <a:srgbClr val="FFFFFF">
              <a:alpha val="3921"/>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 name="Google Shape;113;p5"/>
          <p:cNvSpPr/>
          <p:nvPr/>
        </p:nvSpPr>
        <p:spPr>
          <a:xfrm>
            <a:off x="10289024" y="2104316"/>
            <a:ext cx="3313152" cy="725805"/>
          </a:xfrm>
          <a:prstGeom prst="rect">
            <a:avLst/>
          </a:prstGeom>
          <a:noFill/>
          <a:ln>
            <a:noFill/>
          </a:ln>
        </p:spPr>
        <p:txBody>
          <a:bodyPr anchorCtr="0" anchor="t" bIns="0" lIns="0" spcFirstLastPara="1" rIns="0" wrap="square" tIns="0">
            <a:noAutofit/>
          </a:bodyPr>
          <a:lstStyle/>
          <a:p>
            <a:pPr indent="0" lvl="0" marL="0" marR="0" rtl="1" algn="r">
              <a:lnSpc>
                <a:spcPct val="162857"/>
              </a:lnSpc>
              <a:spcBef>
                <a:spcPts val="0"/>
              </a:spcBef>
              <a:spcAft>
                <a:spcPts val="0"/>
              </a:spcAft>
              <a:buClr>
                <a:srgbClr val="C9C2C0"/>
              </a:buClr>
              <a:buSzPts val="1750"/>
              <a:buFont typeface="Gelasio"/>
              <a:buNone/>
            </a:pPr>
            <a:r>
              <a:rPr lang="en-US" sz="1750">
                <a:solidFill>
                  <a:srgbClr val="C9C2C0"/>
                </a:solidFill>
                <a:latin typeface="Gelasio"/>
                <a:ea typeface="Gelasio"/>
                <a:cs typeface="Gelasio"/>
                <a:sym typeface="Gelasio"/>
              </a:rPr>
              <a:t>نسبة استخدام اللغة العربية على الإنترنت</a:t>
            </a:r>
            <a:endParaRPr sz="1750">
              <a:solidFill>
                <a:schemeClr val="dk1"/>
              </a:solidFill>
              <a:latin typeface="Calibri"/>
              <a:ea typeface="Calibri"/>
              <a:cs typeface="Calibri"/>
              <a:sym typeface="Calibri"/>
            </a:endParaRPr>
          </a:p>
        </p:txBody>
      </p:sp>
      <p:sp>
        <p:nvSpPr>
          <p:cNvPr id="114" name="Google Shape;114;p5"/>
          <p:cNvSpPr/>
          <p:nvPr/>
        </p:nvSpPr>
        <p:spPr>
          <a:xfrm>
            <a:off x="6809148" y="2122126"/>
            <a:ext cx="3313152" cy="362903"/>
          </a:xfrm>
          <a:prstGeom prst="rect">
            <a:avLst/>
          </a:prstGeom>
          <a:noFill/>
          <a:ln>
            <a:noFill/>
          </a:ln>
        </p:spPr>
        <p:txBody>
          <a:bodyPr anchorCtr="0" anchor="t" bIns="0" lIns="0" spcFirstLastPara="1" rIns="0" wrap="square" tIns="0">
            <a:noAutofit/>
          </a:bodyPr>
          <a:lstStyle/>
          <a:p>
            <a:pPr indent="0" lvl="0" marL="0" marR="0" rtl="1" algn="r">
              <a:lnSpc>
                <a:spcPct val="162857"/>
              </a:lnSpc>
              <a:spcBef>
                <a:spcPts val="0"/>
              </a:spcBef>
              <a:spcAft>
                <a:spcPts val="0"/>
              </a:spcAft>
              <a:buClr>
                <a:srgbClr val="C9C2C0"/>
              </a:buClr>
              <a:buSzPts val="1750"/>
              <a:buFont typeface="Gelasio"/>
              <a:buNone/>
            </a:pPr>
            <a:r>
              <a:rPr lang="en-US" sz="1750">
                <a:solidFill>
                  <a:srgbClr val="C9C2C0"/>
                </a:solidFill>
                <a:latin typeface="Gelasio"/>
                <a:ea typeface="Gelasio"/>
                <a:cs typeface="Gelasio"/>
                <a:sym typeface="Gelasio"/>
              </a:rPr>
              <a:t> 5.2%  فقط من المحتوى العالمي</a:t>
            </a:r>
            <a:endParaRPr sz="1750">
              <a:solidFill>
                <a:schemeClr val="dk1"/>
              </a:solidFill>
              <a:latin typeface="Calibri"/>
              <a:ea typeface="Calibri"/>
              <a:cs typeface="Calibri"/>
              <a:sym typeface="Calibri"/>
            </a:endParaRPr>
          </a:p>
        </p:txBody>
      </p:sp>
      <p:sp>
        <p:nvSpPr>
          <p:cNvPr id="115" name="Google Shape;115;p5"/>
          <p:cNvSpPr/>
          <p:nvPr/>
        </p:nvSpPr>
        <p:spPr>
          <a:xfrm>
            <a:off x="6287810" y="2810351"/>
            <a:ext cx="7541181" cy="650319"/>
          </a:xfrm>
          <a:prstGeom prst="rect">
            <a:avLst/>
          </a:prstGeom>
          <a:solidFill>
            <a:srgbClr val="000000">
              <a:alpha val="3921"/>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 name="Google Shape;116;p5"/>
          <p:cNvSpPr/>
          <p:nvPr/>
        </p:nvSpPr>
        <p:spPr>
          <a:xfrm>
            <a:off x="10289024" y="2953983"/>
            <a:ext cx="3313152" cy="362903"/>
          </a:xfrm>
          <a:prstGeom prst="rect">
            <a:avLst/>
          </a:prstGeom>
          <a:noFill/>
          <a:ln>
            <a:noFill/>
          </a:ln>
        </p:spPr>
        <p:txBody>
          <a:bodyPr anchorCtr="0" anchor="t" bIns="0" lIns="0" spcFirstLastPara="1" rIns="0" wrap="square" tIns="0">
            <a:noAutofit/>
          </a:bodyPr>
          <a:lstStyle/>
          <a:p>
            <a:pPr indent="0" lvl="0" marL="0" marR="0" rtl="1" algn="r">
              <a:lnSpc>
                <a:spcPct val="162857"/>
              </a:lnSpc>
              <a:spcBef>
                <a:spcPts val="0"/>
              </a:spcBef>
              <a:spcAft>
                <a:spcPts val="0"/>
              </a:spcAft>
              <a:buClr>
                <a:srgbClr val="C9C2C0"/>
              </a:buClr>
              <a:buSzPts val="1750"/>
              <a:buFont typeface="Gelasio"/>
              <a:buNone/>
            </a:pPr>
            <a:r>
              <a:rPr lang="en-US" sz="1750">
                <a:solidFill>
                  <a:srgbClr val="C9C2C0"/>
                </a:solidFill>
                <a:latin typeface="Gelasio"/>
                <a:ea typeface="Gelasio"/>
                <a:cs typeface="Gelasio"/>
                <a:sym typeface="Gelasio"/>
              </a:rPr>
              <a:t>عدد متحدثي اللغة العربية كلغة أم</a:t>
            </a:r>
            <a:endParaRPr sz="1750">
              <a:solidFill>
                <a:schemeClr val="dk1"/>
              </a:solidFill>
              <a:latin typeface="Calibri"/>
              <a:ea typeface="Calibri"/>
              <a:cs typeface="Calibri"/>
              <a:sym typeface="Calibri"/>
            </a:endParaRPr>
          </a:p>
        </p:txBody>
      </p:sp>
      <p:sp>
        <p:nvSpPr>
          <p:cNvPr id="117" name="Google Shape;117;p5"/>
          <p:cNvSpPr/>
          <p:nvPr/>
        </p:nvSpPr>
        <p:spPr>
          <a:xfrm>
            <a:off x="6528781" y="2932449"/>
            <a:ext cx="3313152" cy="362903"/>
          </a:xfrm>
          <a:prstGeom prst="rect">
            <a:avLst/>
          </a:prstGeom>
          <a:noFill/>
          <a:ln>
            <a:noFill/>
          </a:ln>
        </p:spPr>
        <p:txBody>
          <a:bodyPr anchorCtr="0" anchor="t" bIns="0" lIns="0" spcFirstLastPara="1" rIns="0" wrap="square" tIns="0">
            <a:noAutofit/>
          </a:bodyPr>
          <a:lstStyle/>
          <a:p>
            <a:pPr indent="0" lvl="0" marL="0" marR="0" rtl="1" algn="r">
              <a:lnSpc>
                <a:spcPct val="162857"/>
              </a:lnSpc>
              <a:spcBef>
                <a:spcPts val="0"/>
              </a:spcBef>
              <a:spcAft>
                <a:spcPts val="0"/>
              </a:spcAft>
              <a:buClr>
                <a:srgbClr val="C9C2C0"/>
              </a:buClr>
              <a:buSzPts val="1750"/>
              <a:buFont typeface="Gelasio"/>
              <a:buNone/>
            </a:pPr>
            <a:r>
              <a:rPr lang="en-US" sz="1750">
                <a:solidFill>
                  <a:srgbClr val="C9C2C0"/>
                </a:solidFill>
                <a:latin typeface="Gelasio"/>
                <a:ea typeface="Gelasio"/>
                <a:cs typeface="Gelasio"/>
                <a:sym typeface="Gelasio"/>
              </a:rPr>
              <a:t>حوالي 422 مليون شخص</a:t>
            </a:r>
            <a:endParaRPr sz="1750">
              <a:solidFill>
                <a:schemeClr val="dk1"/>
              </a:solidFill>
              <a:latin typeface="Calibri"/>
              <a:ea typeface="Calibri"/>
              <a:cs typeface="Calibri"/>
              <a:sym typeface="Calibri"/>
            </a:endParaRPr>
          </a:p>
        </p:txBody>
      </p:sp>
      <p:sp>
        <p:nvSpPr>
          <p:cNvPr id="118" name="Google Shape;118;p5"/>
          <p:cNvSpPr/>
          <p:nvPr/>
        </p:nvSpPr>
        <p:spPr>
          <a:xfrm>
            <a:off x="6287810" y="3460671"/>
            <a:ext cx="7541181" cy="1013222"/>
          </a:xfrm>
          <a:prstGeom prst="rect">
            <a:avLst/>
          </a:prstGeom>
          <a:solidFill>
            <a:srgbClr val="FFFFFF">
              <a:alpha val="3921"/>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 name="Google Shape;119;p5"/>
          <p:cNvSpPr/>
          <p:nvPr/>
        </p:nvSpPr>
        <p:spPr>
          <a:xfrm>
            <a:off x="10205662" y="3648173"/>
            <a:ext cx="3313152" cy="725805"/>
          </a:xfrm>
          <a:prstGeom prst="rect">
            <a:avLst/>
          </a:prstGeom>
          <a:noFill/>
          <a:ln>
            <a:noFill/>
          </a:ln>
        </p:spPr>
        <p:txBody>
          <a:bodyPr anchorCtr="0" anchor="t" bIns="0" lIns="0" spcFirstLastPara="1" rIns="0" wrap="square" tIns="0">
            <a:noAutofit/>
          </a:bodyPr>
          <a:lstStyle/>
          <a:p>
            <a:pPr indent="0" lvl="0" marL="0" marR="0" rtl="1" algn="r">
              <a:lnSpc>
                <a:spcPct val="162857"/>
              </a:lnSpc>
              <a:spcBef>
                <a:spcPts val="0"/>
              </a:spcBef>
              <a:spcAft>
                <a:spcPts val="0"/>
              </a:spcAft>
              <a:buClr>
                <a:srgbClr val="C9C2C0"/>
              </a:buClr>
              <a:buSzPts val="1750"/>
              <a:buFont typeface="Gelasio"/>
              <a:buNone/>
            </a:pPr>
            <a:r>
              <a:rPr lang="en-US" sz="1750">
                <a:solidFill>
                  <a:srgbClr val="C9C2C0"/>
                </a:solidFill>
                <a:latin typeface="Gelasio"/>
                <a:ea typeface="Gelasio"/>
                <a:cs typeface="Gelasio"/>
                <a:sym typeface="Gelasio"/>
              </a:rPr>
              <a:t>نسبة الشباب العربي الذين يفضلون التحدث بالإنجليزية</a:t>
            </a:r>
            <a:endParaRPr sz="1750">
              <a:solidFill>
                <a:schemeClr val="dk1"/>
              </a:solidFill>
              <a:latin typeface="Calibri"/>
              <a:ea typeface="Calibri"/>
              <a:cs typeface="Calibri"/>
              <a:sym typeface="Calibri"/>
            </a:endParaRPr>
          </a:p>
        </p:txBody>
      </p:sp>
      <p:sp>
        <p:nvSpPr>
          <p:cNvPr id="120" name="Google Shape;120;p5"/>
          <p:cNvSpPr/>
          <p:nvPr/>
        </p:nvSpPr>
        <p:spPr>
          <a:xfrm>
            <a:off x="6745248" y="3604379"/>
            <a:ext cx="3313152" cy="362903"/>
          </a:xfrm>
          <a:prstGeom prst="rect">
            <a:avLst/>
          </a:prstGeom>
          <a:noFill/>
          <a:ln>
            <a:noFill/>
          </a:ln>
        </p:spPr>
        <p:txBody>
          <a:bodyPr anchorCtr="0" anchor="t" bIns="0" lIns="0" spcFirstLastPara="1" rIns="0" wrap="square" tIns="0">
            <a:noAutofit/>
          </a:bodyPr>
          <a:lstStyle/>
          <a:p>
            <a:pPr indent="0" lvl="0" marL="0" marR="0" rtl="1" algn="r">
              <a:lnSpc>
                <a:spcPct val="162857"/>
              </a:lnSpc>
              <a:spcBef>
                <a:spcPts val="0"/>
              </a:spcBef>
              <a:spcAft>
                <a:spcPts val="0"/>
              </a:spcAft>
              <a:buClr>
                <a:srgbClr val="C9C2C0"/>
              </a:buClr>
              <a:buSzPts val="1750"/>
              <a:buFont typeface="Gelasio"/>
              <a:buNone/>
            </a:pPr>
            <a:r>
              <a:rPr lang="en-US" sz="1750">
                <a:solidFill>
                  <a:srgbClr val="C9C2C0"/>
                </a:solidFill>
                <a:latin typeface="Gelasio"/>
                <a:ea typeface="Gelasio"/>
                <a:cs typeface="Gelasio"/>
                <a:sym typeface="Gelasio"/>
              </a:rPr>
              <a:t>68% في بعض الدول الخليجية</a:t>
            </a:r>
            <a:endParaRPr sz="1750">
              <a:solidFill>
                <a:schemeClr val="dk1"/>
              </a:solidFill>
              <a:latin typeface="Calibri"/>
              <a:ea typeface="Calibri"/>
              <a:cs typeface="Calibri"/>
              <a:sym typeface="Calibri"/>
            </a:endParaRPr>
          </a:p>
        </p:txBody>
      </p:sp>
      <p:sp>
        <p:nvSpPr>
          <p:cNvPr id="121" name="Google Shape;121;p5"/>
          <p:cNvSpPr/>
          <p:nvPr/>
        </p:nvSpPr>
        <p:spPr>
          <a:xfrm>
            <a:off x="6287810" y="4473893"/>
            <a:ext cx="7541181" cy="1013222"/>
          </a:xfrm>
          <a:prstGeom prst="rect">
            <a:avLst/>
          </a:prstGeom>
          <a:solidFill>
            <a:srgbClr val="000000">
              <a:alpha val="3921"/>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 name="Google Shape;122;p5"/>
          <p:cNvSpPr/>
          <p:nvPr/>
        </p:nvSpPr>
        <p:spPr>
          <a:xfrm>
            <a:off x="10294204" y="4723566"/>
            <a:ext cx="3313152" cy="725805"/>
          </a:xfrm>
          <a:prstGeom prst="rect">
            <a:avLst/>
          </a:prstGeom>
          <a:noFill/>
          <a:ln>
            <a:noFill/>
          </a:ln>
        </p:spPr>
        <p:txBody>
          <a:bodyPr anchorCtr="0" anchor="t" bIns="0" lIns="0" spcFirstLastPara="1" rIns="0" wrap="square" tIns="0">
            <a:noAutofit/>
          </a:bodyPr>
          <a:lstStyle/>
          <a:p>
            <a:pPr indent="0" lvl="0" marL="0" marR="0" rtl="1" algn="r">
              <a:lnSpc>
                <a:spcPct val="162857"/>
              </a:lnSpc>
              <a:spcBef>
                <a:spcPts val="0"/>
              </a:spcBef>
              <a:spcAft>
                <a:spcPts val="0"/>
              </a:spcAft>
              <a:buClr>
                <a:srgbClr val="C9C2C0"/>
              </a:buClr>
              <a:buSzPts val="1750"/>
              <a:buFont typeface="Gelasio"/>
              <a:buNone/>
            </a:pPr>
            <a:r>
              <a:rPr lang="en-US" sz="1750">
                <a:solidFill>
                  <a:srgbClr val="C9C2C0"/>
                </a:solidFill>
                <a:latin typeface="Gelasio"/>
                <a:ea typeface="Gelasio"/>
                <a:cs typeface="Gelasio"/>
                <a:sym typeface="Gelasio"/>
              </a:rPr>
              <a:t>نسبة انخفاض قراءة الكتب العربية سنويًا</a:t>
            </a:r>
            <a:endParaRPr sz="1750">
              <a:solidFill>
                <a:schemeClr val="dk1"/>
              </a:solidFill>
              <a:latin typeface="Calibri"/>
              <a:ea typeface="Calibri"/>
              <a:cs typeface="Calibri"/>
              <a:sym typeface="Calibri"/>
            </a:endParaRPr>
          </a:p>
        </p:txBody>
      </p:sp>
      <p:sp>
        <p:nvSpPr>
          <p:cNvPr id="123" name="Google Shape;123;p5"/>
          <p:cNvSpPr/>
          <p:nvPr/>
        </p:nvSpPr>
        <p:spPr>
          <a:xfrm>
            <a:off x="6514624" y="4723566"/>
            <a:ext cx="3313152" cy="362903"/>
          </a:xfrm>
          <a:prstGeom prst="rect">
            <a:avLst/>
          </a:prstGeom>
          <a:noFill/>
          <a:ln>
            <a:noFill/>
          </a:ln>
        </p:spPr>
        <p:txBody>
          <a:bodyPr anchorCtr="0" anchor="t" bIns="0" lIns="0" spcFirstLastPara="1" rIns="0" wrap="square" tIns="0">
            <a:noAutofit/>
          </a:bodyPr>
          <a:lstStyle/>
          <a:p>
            <a:pPr indent="0" lvl="0" marL="0" marR="0" rtl="1" algn="r">
              <a:lnSpc>
                <a:spcPct val="162857"/>
              </a:lnSpc>
              <a:spcBef>
                <a:spcPts val="0"/>
              </a:spcBef>
              <a:spcAft>
                <a:spcPts val="0"/>
              </a:spcAft>
              <a:buClr>
                <a:srgbClr val="C9C2C0"/>
              </a:buClr>
              <a:buSzPts val="1750"/>
              <a:buFont typeface="Gelasio"/>
              <a:buNone/>
            </a:pPr>
            <a:r>
              <a:rPr lang="en-US" sz="1750">
                <a:solidFill>
                  <a:srgbClr val="C9C2C0"/>
                </a:solidFill>
                <a:latin typeface="Gelasio"/>
                <a:ea typeface="Gelasio"/>
                <a:cs typeface="Gelasio"/>
                <a:sym typeface="Gelasio"/>
              </a:rPr>
              <a:t>حوالي 2-3% في العقد الأخير</a:t>
            </a:r>
            <a:endParaRPr sz="1750">
              <a:solidFill>
                <a:schemeClr val="dk1"/>
              </a:solidFill>
              <a:latin typeface="Calibri"/>
              <a:ea typeface="Calibri"/>
              <a:cs typeface="Calibri"/>
              <a:sym typeface="Calibri"/>
            </a:endParaRPr>
          </a:p>
        </p:txBody>
      </p:sp>
      <p:sp>
        <p:nvSpPr>
          <p:cNvPr id="124" name="Google Shape;124;p5"/>
          <p:cNvSpPr/>
          <p:nvPr/>
        </p:nvSpPr>
        <p:spPr>
          <a:xfrm>
            <a:off x="6287810" y="5487114"/>
            <a:ext cx="7541181" cy="650319"/>
          </a:xfrm>
          <a:prstGeom prst="rect">
            <a:avLst/>
          </a:prstGeom>
          <a:solidFill>
            <a:srgbClr val="FFFFFF">
              <a:alpha val="3921"/>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 name="Google Shape;125;p5"/>
          <p:cNvSpPr/>
          <p:nvPr/>
        </p:nvSpPr>
        <p:spPr>
          <a:xfrm>
            <a:off x="10294204" y="5582475"/>
            <a:ext cx="3313152" cy="362903"/>
          </a:xfrm>
          <a:prstGeom prst="rect">
            <a:avLst/>
          </a:prstGeom>
          <a:noFill/>
          <a:ln>
            <a:noFill/>
          </a:ln>
        </p:spPr>
        <p:txBody>
          <a:bodyPr anchorCtr="0" anchor="t" bIns="0" lIns="0" spcFirstLastPara="1" rIns="0" wrap="square" tIns="0">
            <a:noAutofit/>
          </a:bodyPr>
          <a:lstStyle/>
          <a:p>
            <a:pPr indent="0" lvl="0" marL="0" marR="0" rtl="1" algn="r">
              <a:lnSpc>
                <a:spcPct val="162857"/>
              </a:lnSpc>
              <a:spcBef>
                <a:spcPts val="0"/>
              </a:spcBef>
              <a:spcAft>
                <a:spcPts val="0"/>
              </a:spcAft>
              <a:buClr>
                <a:srgbClr val="C9C2C0"/>
              </a:buClr>
              <a:buSzPts val="1750"/>
              <a:buFont typeface="Gelasio"/>
              <a:buNone/>
            </a:pPr>
            <a:r>
              <a:rPr lang="en-US" sz="1750">
                <a:solidFill>
                  <a:srgbClr val="C9C2C0"/>
                </a:solidFill>
                <a:latin typeface="Gelasio"/>
                <a:ea typeface="Gelasio"/>
                <a:cs typeface="Gelasio"/>
                <a:sym typeface="Gelasio"/>
              </a:rPr>
              <a:t>عدد الترجمات من وإلى العربية سنويًا</a:t>
            </a:r>
            <a:endParaRPr sz="1750">
              <a:solidFill>
                <a:schemeClr val="dk1"/>
              </a:solidFill>
              <a:latin typeface="Calibri"/>
              <a:ea typeface="Calibri"/>
              <a:cs typeface="Calibri"/>
              <a:sym typeface="Calibri"/>
            </a:endParaRPr>
          </a:p>
        </p:txBody>
      </p:sp>
      <p:sp>
        <p:nvSpPr>
          <p:cNvPr id="126" name="Google Shape;126;p5"/>
          <p:cNvSpPr/>
          <p:nvPr/>
        </p:nvSpPr>
        <p:spPr>
          <a:xfrm>
            <a:off x="6514624" y="5587030"/>
            <a:ext cx="3313152" cy="362903"/>
          </a:xfrm>
          <a:prstGeom prst="rect">
            <a:avLst/>
          </a:prstGeom>
          <a:noFill/>
          <a:ln>
            <a:noFill/>
          </a:ln>
        </p:spPr>
        <p:txBody>
          <a:bodyPr anchorCtr="0" anchor="t" bIns="0" lIns="0" spcFirstLastPara="1" rIns="0" wrap="square" tIns="0">
            <a:noAutofit/>
          </a:bodyPr>
          <a:lstStyle/>
          <a:p>
            <a:pPr indent="0" lvl="0" marL="0" marR="0" rtl="1" algn="r">
              <a:lnSpc>
                <a:spcPct val="162857"/>
              </a:lnSpc>
              <a:spcBef>
                <a:spcPts val="0"/>
              </a:spcBef>
              <a:spcAft>
                <a:spcPts val="0"/>
              </a:spcAft>
              <a:buClr>
                <a:srgbClr val="C9C2C0"/>
              </a:buClr>
              <a:buSzPts val="1750"/>
              <a:buFont typeface="Gelasio"/>
              <a:buNone/>
            </a:pPr>
            <a:r>
              <a:rPr lang="en-US" sz="1750">
                <a:solidFill>
                  <a:srgbClr val="C9C2C0"/>
                </a:solidFill>
                <a:latin typeface="Gelasio"/>
                <a:ea typeface="Gelasio"/>
                <a:cs typeface="Gelasio"/>
                <a:sym typeface="Gelasio"/>
              </a:rPr>
              <a:t>أقل من 1000 كتاب</a:t>
            </a:r>
            <a:endParaRPr sz="1750">
              <a:solidFill>
                <a:schemeClr val="dk1"/>
              </a:solidFill>
              <a:latin typeface="Calibri"/>
              <a:ea typeface="Calibri"/>
              <a:cs typeface="Calibri"/>
              <a:sym typeface="Calibri"/>
            </a:endParaRPr>
          </a:p>
        </p:txBody>
      </p:sp>
      <p:sp>
        <p:nvSpPr>
          <p:cNvPr id="127" name="Google Shape;127;p5"/>
          <p:cNvSpPr/>
          <p:nvPr/>
        </p:nvSpPr>
        <p:spPr>
          <a:xfrm>
            <a:off x="6280190" y="6400205"/>
            <a:ext cx="7556421" cy="1088708"/>
          </a:xfrm>
          <a:prstGeom prst="rect">
            <a:avLst/>
          </a:prstGeom>
          <a:noFill/>
          <a:ln>
            <a:noFill/>
          </a:ln>
        </p:spPr>
        <p:txBody>
          <a:bodyPr anchorCtr="0" anchor="t" bIns="0" lIns="0" spcFirstLastPara="1" rIns="0" wrap="square" tIns="0">
            <a:noAutofit/>
          </a:bodyPr>
          <a:lstStyle/>
          <a:p>
            <a:pPr indent="0" lvl="0" marL="0" marR="0" rtl="1" algn="r">
              <a:lnSpc>
                <a:spcPct val="162857"/>
              </a:lnSpc>
              <a:spcBef>
                <a:spcPts val="0"/>
              </a:spcBef>
              <a:spcAft>
                <a:spcPts val="0"/>
              </a:spcAft>
              <a:buClr>
                <a:srgbClr val="C9C2C0"/>
              </a:buClr>
              <a:buSzPts val="1750"/>
              <a:buFont typeface="Gelasio"/>
              <a:buNone/>
            </a:pPr>
            <a:r>
              <a:rPr lang="en-US" sz="1750">
                <a:solidFill>
                  <a:srgbClr val="C9C2C0"/>
                </a:solidFill>
                <a:latin typeface="Gelasio"/>
                <a:ea typeface="Gelasio"/>
                <a:cs typeface="Gelasio"/>
                <a:sym typeface="Gelasio"/>
              </a:rPr>
              <a:t>تشير هذه الإحصائيات إلى تحديات كبيرة تواجه اللغة والثقافة العربية، خاصة في مجال التكنولوجيا والإنترنت، كما تبرز مشكلة تراجع القراءة باللغة العربية وضعف حركة الترجمة، مما يؤثر سلبًا على تطور الثقافة العربية ومواكبتها للتطورات العالمية.</a:t>
            </a:r>
            <a:endParaRPr sz="1750">
              <a:solidFill>
                <a:schemeClr val="dk1"/>
              </a:solidFill>
              <a:latin typeface="Calibri"/>
              <a:ea typeface="Calibri"/>
              <a:cs typeface="Calibri"/>
              <a:sym typeface="Calibri"/>
            </a:endParaRPr>
          </a:p>
        </p:txBody>
      </p:sp>
      <p:pic>
        <p:nvPicPr>
          <p:cNvPr id="128" name="Google Shape;128;p5"/>
          <p:cNvPicPr preferRelativeResize="0"/>
          <p:nvPr/>
        </p:nvPicPr>
        <p:blipFill rotWithShape="1">
          <a:blip r:embed="rId4">
            <a:alphaModFix/>
          </a:blip>
          <a:srcRect b="0" l="0" r="0" t="0"/>
          <a:stretch/>
        </p:blipFill>
        <p:spPr>
          <a:xfrm>
            <a:off x="12226998" y="7744064"/>
            <a:ext cx="2403402" cy="48553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6"/>
          <p:cNvSpPr/>
          <p:nvPr/>
        </p:nvSpPr>
        <p:spPr>
          <a:xfrm>
            <a:off x="6123146" y="500301"/>
            <a:ext cx="7870508" cy="1137047"/>
          </a:xfrm>
          <a:prstGeom prst="rect">
            <a:avLst/>
          </a:prstGeom>
          <a:noFill/>
          <a:ln>
            <a:noFill/>
          </a:ln>
        </p:spPr>
        <p:txBody>
          <a:bodyPr anchorCtr="0" anchor="t" bIns="0" lIns="0" spcFirstLastPara="1" rIns="0" wrap="square" tIns="0">
            <a:noAutofit/>
          </a:bodyPr>
          <a:lstStyle/>
          <a:p>
            <a:pPr indent="0" lvl="0" marL="0" marR="0" rtl="1" algn="ctr">
              <a:lnSpc>
                <a:spcPct val="125352"/>
              </a:lnSpc>
              <a:spcBef>
                <a:spcPts val="0"/>
              </a:spcBef>
              <a:spcAft>
                <a:spcPts val="0"/>
              </a:spcAft>
              <a:buClr>
                <a:srgbClr val="D8B6A4"/>
              </a:buClr>
              <a:buSzPts val="3550"/>
              <a:buFont typeface="Gelasio"/>
              <a:buNone/>
            </a:pPr>
            <a:r>
              <a:rPr lang="en-US" sz="3550">
                <a:solidFill>
                  <a:srgbClr val="D8B6A4"/>
                </a:solidFill>
                <a:latin typeface="Gelasio"/>
                <a:ea typeface="Gelasio"/>
                <a:cs typeface="Gelasio"/>
                <a:sym typeface="Gelasio"/>
              </a:rPr>
              <a:t>الدول والمنظمات التي تساهم سلبًا في تعزيز أهمية اللغة العربية والثقافة</a:t>
            </a:r>
            <a:endParaRPr sz="3550">
              <a:solidFill>
                <a:schemeClr val="dk1"/>
              </a:solidFill>
              <a:latin typeface="Calibri"/>
              <a:ea typeface="Calibri"/>
              <a:cs typeface="Calibri"/>
              <a:sym typeface="Calibri"/>
            </a:endParaRPr>
          </a:p>
        </p:txBody>
      </p:sp>
      <p:pic>
        <p:nvPicPr>
          <p:cNvPr descr="preencoded.png" id="135" name="Google Shape;135;p6"/>
          <p:cNvPicPr preferRelativeResize="0"/>
          <p:nvPr/>
        </p:nvPicPr>
        <p:blipFill rotWithShape="1">
          <a:blip r:embed="rId3">
            <a:alphaModFix/>
          </a:blip>
          <a:srcRect b="0" l="0" r="0" t="0"/>
          <a:stretch/>
        </p:blipFill>
        <p:spPr>
          <a:xfrm>
            <a:off x="13084016" y="1649276"/>
            <a:ext cx="909638" cy="1455539"/>
          </a:xfrm>
          <a:prstGeom prst="rect">
            <a:avLst/>
          </a:prstGeom>
          <a:noFill/>
          <a:ln>
            <a:noFill/>
          </a:ln>
        </p:spPr>
      </p:pic>
      <p:sp>
        <p:nvSpPr>
          <p:cNvPr id="136" name="Google Shape;136;p6"/>
          <p:cNvSpPr/>
          <p:nvPr/>
        </p:nvSpPr>
        <p:spPr>
          <a:xfrm>
            <a:off x="10671165" y="1929993"/>
            <a:ext cx="2387560" cy="284202"/>
          </a:xfrm>
          <a:prstGeom prst="rect">
            <a:avLst/>
          </a:prstGeom>
          <a:noFill/>
          <a:ln>
            <a:noFill/>
          </a:ln>
        </p:spPr>
        <p:txBody>
          <a:bodyPr anchorCtr="0" anchor="t" bIns="0" lIns="0" spcFirstLastPara="1" rIns="0" wrap="square" tIns="0">
            <a:noAutofit/>
          </a:bodyPr>
          <a:lstStyle/>
          <a:p>
            <a:pPr indent="0" lvl="0" marL="0" marR="0" rtl="0" algn="r">
              <a:lnSpc>
                <a:spcPct val="125714"/>
              </a:lnSpc>
              <a:spcBef>
                <a:spcPts val="0"/>
              </a:spcBef>
              <a:spcAft>
                <a:spcPts val="0"/>
              </a:spcAft>
              <a:buClr>
                <a:srgbClr val="FFC000"/>
              </a:buClr>
              <a:buSzPts val="1750"/>
              <a:buFont typeface="Gelasio"/>
              <a:buNone/>
            </a:pPr>
            <a:r>
              <a:rPr lang="en-US" sz="1750">
                <a:solidFill>
                  <a:srgbClr val="FFC000"/>
                </a:solidFill>
                <a:latin typeface="Gelasio"/>
                <a:ea typeface="Gelasio"/>
                <a:cs typeface="Gelasio"/>
                <a:sym typeface="Gelasio"/>
              </a:rPr>
              <a:t>شركات التكنولوجيا العالمية</a:t>
            </a:r>
            <a:endParaRPr sz="1750">
              <a:solidFill>
                <a:srgbClr val="FFC000"/>
              </a:solidFill>
              <a:latin typeface="Calibri"/>
              <a:ea typeface="Calibri"/>
              <a:cs typeface="Calibri"/>
              <a:sym typeface="Calibri"/>
            </a:endParaRPr>
          </a:p>
        </p:txBody>
      </p:sp>
      <p:sp>
        <p:nvSpPr>
          <p:cNvPr id="137" name="Google Shape;137;p6"/>
          <p:cNvSpPr/>
          <p:nvPr/>
        </p:nvSpPr>
        <p:spPr>
          <a:xfrm>
            <a:off x="6349242" y="2219057"/>
            <a:ext cx="6687979" cy="581978"/>
          </a:xfrm>
          <a:prstGeom prst="rect">
            <a:avLst/>
          </a:prstGeom>
          <a:noFill/>
          <a:ln>
            <a:noFill/>
          </a:ln>
        </p:spPr>
        <p:txBody>
          <a:bodyPr anchorCtr="0" anchor="t" bIns="0" lIns="0" spcFirstLastPara="1" rIns="0" wrap="square" tIns="0">
            <a:noAutofit/>
          </a:bodyPr>
          <a:lstStyle/>
          <a:p>
            <a:pPr indent="0" lvl="0" marL="0" marR="0" rtl="1" algn="r">
              <a:lnSpc>
                <a:spcPct val="160714"/>
              </a:lnSpc>
              <a:spcBef>
                <a:spcPts val="0"/>
              </a:spcBef>
              <a:spcAft>
                <a:spcPts val="0"/>
              </a:spcAft>
              <a:buClr>
                <a:srgbClr val="C9C2C0"/>
              </a:buClr>
              <a:buSzPts val="1400"/>
              <a:buFont typeface="Gelasio"/>
              <a:buNone/>
            </a:pPr>
            <a:r>
              <a:rPr lang="en-US" sz="1400">
                <a:solidFill>
                  <a:srgbClr val="C9C2C0"/>
                </a:solidFill>
                <a:latin typeface="Gelasio"/>
                <a:ea typeface="Gelasio"/>
                <a:cs typeface="Gelasio"/>
                <a:sym typeface="Gelasio"/>
              </a:rPr>
              <a:t>مثل جوجل وفيسبوك، التي لا تولي اهتمامًا كافيًا لتطوير أدوات وتقنيات تدعم اللغة العربية بشكل كامل.</a:t>
            </a:r>
            <a:endParaRPr sz="1400">
              <a:solidFill>
                <a:schemeClr val="dk1"/>
              </a:solidFill>
              <a:latin typeface="Calibri"/>
              <a:ea typeface="Calibri"/>
              <a:cs typeface="Calibri"/>
              <a:sym typeface="Calibri"/>
            </a:endParaRPr>
          </a:p>
        </p:txBody>
      </p:sp>
      <p:pic>
        <p:nvPicPr>
          <p:cNvPr descr="preencoded.png" id="138" name="Google Shape;138;p6"/>
          <p:cNvPicPr preferRelativeResize="0"/>
          <p:nvPr/>
        </p:nvPicPr>
        <p:blipFill rotWithShape="1">
          <a:blip r:embed="rId4">
            <a:alphaModFix/>
          </a:blip>
          <a:srcRect b="0" l="0" r="0" t="0"/>
          <a:stretch/>
        </p:blipFill>
        <p:spPr>
          <a:xfrm>
            <a:off x="13084016" y="3159176"/>
            <a:ext cx="909638" cy="1455539"/>
          </a:xfrm>
          <a:prstGeom prst="rect">
            <a:avLst/>
          </a:prstGeom>
          <a:noFill/>
          <a:ln>
            <a:noFill/>
          </a:ln>
        </p:spPr>
      </p:pic>
      <p:sp>
        <p:nvSpPr>
          <p:cNvPr id="139" name="Google Shape;139;p6"/>
          <p:cNvSpPr/>
          <p:nvPr/>
        </p:nvSpPr>
        <p:spPr>
          <a:xfrm>
            <a:off x="9488922" y="3547705"/>
            <a:ext cx="3548301" cy="284202"/>
          </a:xfrm>
          <a:prstGeom prst="rect">
            <a:avLst/>
          </a:prstGeom>
          <a:noFill/>
          <a:ln>
            <a:noFill/>
          </a:ln>
        </p:spPr>
        <p:txBody>
          <a:bodyPr anchorCtr="0" anchor="t" bIns="0" lIns="0" spcFirstLastPara="1" rIns="0" wrap="square" tIns="0">
            <a:noAutofit/>
          </a:bodyPr>
          <a:lstStyle/>
          <a:p>
            <a:pPr indent="0" lvl="0" marL="0" marR="0" rtl="0" algn="r">
              <a:lnSpc>
                <a:spcPct val="125714"/>
              </a:lnSpc>
              <a:spcBef>
                <a:spcPts val="0"/>
              </a:spcBef>
              <a:spcAft>
                <a:spcPts val="0"/>
              </a:spcAft>
              <a:buClr>
                <a:srgbClr val="FFC000"/>
              </a:buClr>
              <a:buSzPts val="1750"/>
              <a:buFont typeface="Gelasio"/>
              <a:buNone/>
            </a:pPr>
            <a:r>
              <a:rPr lang="en-US" sz="1750">
                <a:solidFill>
                  <a:srgbClr val="FFC000"/>
                </a:solidFill>
                <a:latin typeface="Gelasio"/>
                <a:ea typeface="Gelasio"/>
                <a:cs typeface="Gelasio"/>
                <a:sym typeface="Gelasio"/>
              </a:rPr>
              <a:t>بعض الأنظمة التعليمية في الدول العربية</a:t>
            </a:r>
            <a:endParaRPr sz="1750">
              <a:solidFill>
                <a:srgbClr val="FFC000"/>
              </a:solidFill>
              <a:latin typeface="Calibri"/>
              <a:ea typeface="Calibri"/>
              <a:cs typeface="Calibri"/>
              <a:sym typeface="Calibri"/>
            </a:endParaRPr>
          </a:p>
        </p:txBody>
      </p:sp>
      <p:sp>
        <p:nvSpPr>
          <p:cNvPr id="140" name="Google Shape;140;p6"/>
          <p:cNvSpPr/>
          <p:nvPr/>
        </p:nvSpPr>
        <p:spPr>
          <a:xfrm>
            <a:off x="6349243" y="3884462"/>
            <a:ext cx="6687979" cy="290989"/>
          </a:xfrm>
          <a:prstGeom prst="rect">
            <a:avLst/>
          </a:prstGeom>
          <a:noFill/>
          <a:ln>
            <a:noFill/>
          </a:ln>
        </p:spPr>
        <p:txBody>
          <a:bodyPr anchorCtr="0" anchor="t" bIns="0" lIns="0" spcFirstLastPara="1" rIns="0" wrap="square" tIns="0">
            <a:noAutofit/>
          </a:bodyPr>
          <a:lstStyle/>
          <a:p>
            <a:pPr indent="0" lvl="0" marL="0" marR="0" rtl="1" algn="r">
              <a:lnSpc>
                <a:spcPct val="160714"/>
              </a:lnSpc>
              <a:spcBef>
                <a:spcPts val="0"/>
              </a:spcBef>
              <a:spcAft>
                <a:spcPts val="0"/>
              </a:spcAft>
              <a:buClr>
                <a:srgbClr val="C9C2C0"/>
              </a:buClr>
              <a:buSzPts val="1400"/>
              <a:buFont typeface="Gelasio"/>
              <a:buNone/>
            </a:pPr>
            <a:r>
              <a:rPr lang="en-US" sz="1400">
                <a:solidFill>
                  <a:srgbClr val="C9C2C0"/>
                </a:solidFill>
                <a:latin typeface="Gelasio"/>
                <a:ea typeface="Gelasio"/>
                <a:cs typeface="Gelasio"/>
                <a:sym typeface="Gelasio"/>
              </a:rPr>
              <a:t>التي تركز على تدريس العلوم باللغات الأجنبية على حساب اللغة العربية.</a:t>
            </a:r>
            <a:endParaRPr sz="1400">
              <a:solidFill>
                <a:schemeClr val="dk1"/>
              </a:solidFill>
              <a:latin typeface="Calibri"/>
              <a:ea typeface="Calibri"/>
              <a:cs typeface="Calibri"/>
              <a:sym typeface="Calibri"/>
            </a:endParaRPr>
          </a:p>
        </p:txBody>
      </p:sp>
      <p:pic>
        <p:nvPicPr>
          <p:cNvPr descr="preencoded.png" id="141" name="Google Shape;141;p6"/>
          <p:cNvPicPr preferRelativeResize="0"/>
          <p:nvPr/>
        </p:nvPicPr>
        <p:blipFill rotWithShape="1">
          <a:blip r:embed="rId5">
            <a:alphaModFix/>
          </a:blip>
          <a:srcRect b="0" l="0" r="0" t="0"/>
          <a:stretch/>
        </p:blipFill>
        <p:spPr>
          <a:xfrm>
            <a:off x="13084016" y="4668738"/>
            <a:ext cx="909638" cy="1455539"/>
          </a:xfrm>
          <a:prstGeom prst="rect">
            <a:avLst/>
          </a:prstGeom>
          <a:noFill/>
          <a:ln>
            <a:noFill/>
          </a:ln>
        </p:spPr>
      </p:pic>
      <p:sp>
        <p:nvSpPr>
          <p:cNvPr id="142" name="Google Shape;142;p6"/>
          <p:cNvSpPr/>
          <p:nvPr/>
        </p:nvSpPr>
        <p:spPr>
          <a:xfrm>
            <a:off x="10784391" y="5003244"/>
            <a:ext cx="2274332" cy="284202"/>
          </a:xfrm>
          <a:prstGeom prst="rect">
            <a:avLst/>
          </a:prstGeom>
          <a:noFill/>
          <a:ln>
            <a:noFill/>
          </a:ln>
        </p:spPr>
        <p:txBody>
          <a:bodyPr anchorCtr="0" anchor="t" bIns="0" lIns="0" spcFirstLastPara="1" rIns="0" wrap="square" tIns="0">
            <a:noAutofit/>
          </a:bodyPr>
          <a:lstStyle/>
          <a:p>
            <a:pPr indent="0" lvl="0" marL="0" marR="0" rtl="0" algn="r">
              <a:lnSpc>
                <a:spcPct val="125714"/>
              </a:lnSpc>
              <a:spcBef>
                <a:spcPts val="0"/>
              </a:spcBef>
              <a:spcAft>
                <a:spcPts val="0"/>
              </a:spcAft>
              <a:buClr>
                <a:srgbClr val="FFC000"/>
              </a:buClr>
              <a:buSzPts val="1750"/>
              <a:buFont typeface="Gelasio"/>
              <a:buNone/>
            </a:pPr>
            <a:r>
              <a:rPr lang="en-US" sz="1750">
                <a:solidFill>
                  <a:srgbClr val="FFC000"/>
                </a:solidFill>
                <a:latin typeface="Gelasio"/>
                <a:ea typeface="Gelasio"/>
                <a:cs typeface="Gelasio"/>
                <a:sym typeface="Gelasio"/>
              </a:rPr>
              <a:t>وسائل الإعلام العربية</a:t>
            </a:r>
            <a:endParaRPr sz="1750">
              <a:solidFill>
                <a:srgbClr val="FFC000"/>
              </a:solidFill>
              <a:latin typeface="Calibri"/>
              <a:ea typeface="Calibri"/>
              <a:cs typeface="Calibri"/>
              <a:sym typeface="Calibri"/>
            </a:endParaRPr>
          </a:p>
        </p:txBody>
      </p:sp>
      <p:sp>
        <p:nvSpPr>
          <p:cNvPr id="143" name="Google Shape;143;p6"/>
          <p:cNvSpPr/>
          <p:nvPr/>
        </p:nvSpPr>
        <p:spPr>
          <a:xfrm>
            <a:off x="6349244" y="5261512"/>
            <a:ext cx="6687979" cy="290989"/>
          </a:xfrm>
          <a:prstGeom prst="rect">
            <a:avLst/>
          </a:prstGeom>
          <a:noFill/>
          <a:ln>
            <a:noFill/>
          </a:ln>
        </p:spPr>
        <p:txBody>
          <a:bodyPr anchorCtr="0" anchor="t" bIns="0" lIns="0" spcFirstLastPara="1" rIns="0" wrap="square" tIns="0">
            <a:noAutofit/>
          </a:bodyPr>
          <a:lstStyle/>
          <a:p>
            <a:pPr indent="0" lvl="0" marL="0" marR="0" rtl="1" algn="r">
              <a:lnSpc>
                <a:spcPct val="160714"/>
              </a:lnSpc>
              <a:spcBef>
                <a:spcPts val="0"/>
              </a:spcBef>
              <a:spcAft>
                <a:spcPts val="0"/>
              </a:spcAft>
              <a:buClr>
                <a:srgbClr val="C9C2C0"/>
              </a:buClr>
              <a:buSzPts val="1400"/>
              <a:buFont typeface="Gelasio"/>
              <a:buNone/>
            </a:pPr>
            <a:r>
              <a:rPr lang="en-US" sz="1400">
                <a:solidFill>
                  <a:srgbClr val="C9C2C0"/>
                </a:solidFill>
                <a:latin typeface="Gelasio"/>
                <a:ea typeface="Gelasio"/>
                <a:cs typeface="Gelasio"/>
                <a:sym typeface="Gelasio"/>
              </a:rPr>
              <a:t>التي تستخدم اللهجات المحلية أو الإنجليزية بدلاً من العربية الفصحى في برامجها.</a:t>
            </a:r>
            <a:endParaRPr sz="1400">
              <a:solidFill>
                <a:schemeClr val="dk1"/>
              </a:solidFill>
              <a:latin typeface="Calibri"/>
              <a:ea typeface="Calibri"/>
              <a:cs typeface="Calibri"/>
              <a:sym typeface="Calibri"/>
            </a:endParaRPr>
          </a:p>
        </p:txBody>
      </p:sp>
      <p:pic>
        <p:nvPicPr>
          <p:cNvPr descr="preencoded.png" id="144" name="Google Shape;144;p6"/>
          <p:cNvPicPr preferRelativeResize="0"/>
          <p:nvPr/>
        </p:nvPicPr>
        <p:blipFill rotWithShape="1">
          <a:blip r:embed="rId6">
            <a:alphaModFix/>
          </a:blip>
          <a:srcRect b="0" l="0" r="0" t="0"/>
          <a:stretch/>
        </p:blipFill>
        <p:spPr>
          <a:xfrm>
            <a:off x="13084016" y="6178300"/>
            <a:ext cx="909638" cy="1455539"/>
          </a:xfrm>
          <a:prstGeom prst="rect">
            <a:avLst/>
          </a:prstGeom>
          <a:noFill/>
          <a:ln>
            <a:noFill/>
          </a:ln>
        </p:spPr>
      </p:pic>
      <p:sp>
        <p:nvSpPr>
          <p:cNvPr id="145" name="Google Shape;145;p6"/>
          <p:cNvSpPr/>
          <p:nvPr/>
        </p:nvSpPr>
        <p:spPr>
          <a:xfrm>
            <a:off x="10614939" y="6518719"/>
            <a:ext cx="2432209" cy="284202"/>
          </a:xfrm>
          <a:prstGeom prst="rect">
            <a:avLst/>
          </a:prstGeom>
          <a:noFill/>
          <a:ln>
            <a:noFill/>
          </a:ln>
        </p:spPr>
        <p:txBody>
          <a:bodyPr anchorCtr="0" anchor="t" bIns="0" lIns="0" spcFirstLastPara="1" rIns="0" wrap="square" tIns="0">
            <a:noAutofit/>
          </a:bodyPr>
          <a:lstStyle/>
          <a:p>
            <a:pPr indent="0" lvl="0" marL="0" marR="0" rtl="0" algn="r">
              <a:lnSpc>
                <a:spcPct val="125714"/>
              </a:lnSpc>
              <a:spcBef>
                <a:spcPts val="0"/>
              </a:spcBef>
              <a:spcAft>
                <a:spcPts val="0"/>
              </a:spcAft>
              <a:buClr>
                <a:srgbClr val="FFC000"/>
              </a:buClr>
              <a:buSzPts val="1750"/>
              <a:buFont typeface="Gelasio"/>
              <a:buNone/>
            </a:pPr>
            <a:r>
              <a:rPr lang="en-US" sz="1750">
                <a:solidFill>
                  <a:srgbClr val="FFC000"/>
                </a:solidFill>
                <a:latin typeface="Gelasio"/>
                <a:ea typeface="Gelasio"/>
                <a:cs typeface="Gelasio"/>
                <a:sym typeface="Gelasio"/>
              </a:rPr>
              <a:t>الشركات متعددة الجنسيات</a:t>
            </a:r>
            <a:endParaRPr sz="1750">
              <a:solidFill>
                <a:srgbClr val="FFC000"/>
              </a:solidFill>
              <a:latin typeface="Calibri"/>
              <a:ea typeface="Calibri"/>
              <a:cs typeface="Calibri"/>
              <a:sym typeface="Calibri"/>
            </a:endParaRPr>
          </a:p>
        </p:txBody>
      </p:sp>
      <p:sp>
        <p:nvSpPr>
          <p:cNvPr id="146" name="Google Shape;146;p6"/>
          <p:cNvSpPr/>
          <p:nvPr/>
        </p:nvSpPr>
        <p:spPr>
          <a:xfrm>
            <a:off x="6349245" y="6802921"/>
            <a:ext cx="6687979" cy="581978"/>
          </a:xfrm>
          <a:prstGeom prst="rect">
            <a:avLst/>
          </a:prstGeom>
          <a:noFill/>
          <a:ln>
            <a:noFill/>
          </a:ln>
        </p:spPr>
        <p:txBody>
          <a:bodyPr anchorCtr="0" anchor="t" bIns="0" lIns="0" spcFirstLastPara="1" rIns="0" wrap="square" tIns="0">
            <a:noAutofit/>
          </a:bodyPr>
          <a:lstStyle/>
          <a:p>
            <a:pPr indent="0" lvl="0" marL="0" marR="0" rtl="1" algn="r">
              <a:lnSpc>
                <a:spcPct val="160714"/>
              </a:lnSpc>
              <a:spcBef>
                <a:spcPts val="0"/>
              </a:spcBef>
              <a:spcAft>
                <a:spcPts val="0"/>
              </a:spcAft>
              <a:buClr>
                <a:srgbClr val="C9C2C0"/>
              </a:buClr>
              <a:buSzPts val="1400"/>
              <a:buFont typeface="Gelasio"/>
              <a:buNone/>
            </a:pPr>
            <a:r>
              <a:rPr lang="en-US" sz="1400">
                <a:solidFill>
                  <a:srgbClr val="C9C2C0"/>
                </a:solidFill>
                <a:latin typeface="Gelasio"/>
                <a:ea typeface="Gelasio"/>
                <a:cs typeface="Gelasio"/>
                <a:sym typeface="Gelasio"/>
              </a:rPr>
              <a:t>العاملة في الدول العربية والتي تفرض استخدام اللغة الإنجليزية كلغة رئيسية في التواصل والأعمال.</a:t>
            </a:r>
            <a:endParaRPr sz="1400">
              <a:solidFill>
                <a:schemeClr val="dk1"/>
              </a:solidFill>
              <a:latin typeface="Calibri"/>
              <a:ea typeface="Calibri"/>
              <a:cs typeface="Calibri"/>
              <a:sym typeface="Calibri"/>
            </a:endParaRPr>
          </a:p>
        </p:txBody>
      </p:sp>
      <p:pic>
        <p:nvPicPr>
          <p:cNvPr descr="A close-up of a book&#10;&#10;Description automatically generated" id="147" name="Google Shape;147;p6"/>
          <p:cNvPicPr preferRelativeResize="0"/>
          <p:nvPr/>
        </p:nvPicPr>
        <p:blipFill rotWithShape="1">
          <a:blip r:embed="rId7">
            <a:alphaModFix/>
          </a:blip>
          <a:srcRect b="0" l="0" r="0" t="0"/>
          <a:stretch/>
        </p:blipFill>
        <p:spPr>
          <a:xfrm>
            <a:off x="0" y="0"/>
            <a:ext cx="5141479" cy="8229600"/>
          </a:xfrm>
          <a:prstGeom prst="rect">
            <a:avLst/>
          </a:prstGeom>
          <a:noFill/>
          <a:ln>
            <a:noFill/>
          </a:ln>
        </p:spPr>
      </p:pic>
      <p:pic>
        <p:nvPicPr>
          <p:cNvPr id="148" name="Google Shape;148;p6"/>
          <p:cNvPicPr preferRelativeResize="0"/>
          <p:nvPr/>
        </p:nvPicPr>
        <p:blipFill rotWithShape="1">
          <a:blip r:embed="rId8">
            <a:alphaModFix/>
          </a:blip>
          <a:srcRect b="0" l="0" r="0" t="0"/>
          <a:stretch/>
        </p:blipFill>
        <p:spPr>
          <a:xfrm>
            <a:off x="12547657" y="7729299"/>
            <a:ext cx="2001720" cy="40438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0" st="0"/>
                                            </p:txEl>
                                          </p:spTgt>
                                        </p:tgtEl>
                                        <p:attrNameLst>
                                          <p:attrName>style.visibility</p:attrName>
                                        </p:attrNameLst>
                                      </p:cBhvr>
                                      <p:to>
                                        <p:strVal val="visible"/>
                                      </p:to>
                                    </p:set>
                                    <p:animEffect filter="fade" transition="in">
                                      <p:cBhvr>
                                        <p:cTn dur="500"/>
                                        <p:tgtEl>
                                          <p:spTgt spid="13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0" st="0"/>
                                            </p:txEl>
                                          </p:spTgt>
                                        </p:tgtEl>
                                        <p:attrNameLst>
                                          <p:attrName>style.visibility</p:attrName>
                                        </p:attrNameLst>
                                      </p:cBhvr>
                                      <p:to>
                                        <p:strVal val="visible"/>
                                      </p:to>
                                    </p:set>
                                    <p:animEffect filter="fade" transition="in">
                                      <p:cBhvr>
                                        <p:cTn dur="500"/>
                                        <p:tgtEl>
                                          <p:spTgt spid="14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xEl>
                                              <p:pRg end="0" st="0"/>
                                            </p:txEl>
                                          </p:spTgt>
                                        </p:tgtEl>
                                        <p:attrNameLst>
                                          <p:attrName>style.visibility</p:attrName>
                                        </p:attrNameLst>
                                      </p:cBhvr>
                                      <p:to>
                                        <p:strVal val="visible"/>
                                      </p:to>
                                    </p:set>
                                    <p:animEffect filter="fade" transition="in">
                                      <p:cBhvr>
                                        <p:cTn dur="500"/>
                                        <p:tgtEl>
                                          <p:spTgt spid="14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0" st="0"/>
                                            </p:txEl>
                                          </p:spTgt>
                                        </p:tgtEl>
                                        <p:attrNameLst>
                                          <p:attrName>style.visibility</p:attrName>
                                        </p:attrNameLst>
                                      </p:cBhvr>
                                      <p:to>
                                        <p:strVal val="visible"/>
                                      </p:to>
                                    </p:set>
                                    <p:animEffect filter="fade" transition="in">
                                      <p:cBhvr>
                                        <p:cTn dur="500"/>
                                        <p:tgtEl>
                                          <p:spTgt spid="14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descr="preencoded.png" id="154" name="Google Shape;154;p7"/>
          <p:cNvPicPr preferRelativeResize="0"/>
          <p:nvPr/>
        </p:nvPicPr>
        <p:blipFill rotWithShape="1">
          <a:blip r:embed="rId3">
            <a:alphaModFix/>
          </a:blip>
          <a:srcRect b="0" l="0" r="0" t="0"/>
          <a:stretch/>
        </p:blipFill>
        <p:spPr>
          <a:xfrm>
            <a:off x="0" y="0"/>
            <a:ext cx="14630400" cy="2539008"/>
          </a:xfrm>
          <a:prstGeom prst="rect">
            <a:avLst/>
          </a:prstGeom>
          <a:noFill/>
          <a:ln>
            <a:noFill/>
          </a:ln>
        </p:spPr>
      </p:pic>
      <p:sp>
        <p:nvSpPr>
          <p:cNvPr id="155" name="Google Shape;155;p7"/>
          <p:cNvSpPr/>
          <p:nvPr/>
        </p:nvSpPr>
        <p:spPr>
          <a:xfrm>
            <a:off x="710922" y="3258026"/>
            <a:ext cx="13208556" cy="1269444"/>
          </a:xfrm>
          <a:prstGeom prst="rect">
            <a:avLst/>
          </a:prstGeom>
          <a:noFill/>
          <a:ln>
            <a:noFill/>
          </a:ln>
        </p:spPr>
        <p:txBody>
          <a:bodyPr anchorCtr="0" anchor="t" bIns="0" lIns="0" spcFirstLastPara="1" rIns="0" wrap="square" tIns="0">
            <a:noAutofit/>
          </a:bodyPr>
          <a:lstStyle/>
          <a:p>
            <a:pPr indent="0" lvl="0" marL="0" marR="0" rtl="0" algn="ctr">
              <a:lnSpc>
                <a:spcPct val="125316"/>
              </a:lnSpc>
              <a:spcBef>
                <a:spcPts val="0"/>
              </a:spcBef>
              <a:spcAft>
                <a:spcPts val="0"/>
              </a:spcAft>
              <a:buClr>
                <a:srgbClr val="D8B6A4"/>
              </a:buClr>
              <a:buSzPts val="3950"/>
              <a:buFont typeface="Gelasio"/>
              <a:buNone/>
            </a:pPr>
            <a:r>
              <a:rPr lang="en-US" sz="3950">
                <a:solidFill>
                  <a:srgbClr val="D8B6A4"/>
                </a:solidFill>
                <a:latin typeface="Gelasio"/>
                <a:ea typeface="Gelasio"/>
                <a:cs typeface="Gelasio"/>
                <a:sym typeface="Gelasio"/>
              </a:rPr>
              <a:t>الدول والمنظمات التي تساهم إيجابًا في تعزيز وحماية اللغة والثقافة العربية</a:t>
            </a:r>
            <a:endParaRPr sz="3950">
              <a:solidFill>
                <a:schemeClr val="dk1"/>
              </a:solidFill>
              <a:latin typeface="Calibri"/>
              <a:ea typeface="Calibri"/>
              <a:cs typeface="Calibri"/>
              <a:sym typeface="Calibri"/>
            </a:endParaRPr>
          </a:p>
        </p:txBody>
      </p:sp>
      <p:pic>
        <p:nvPicPr>
          <p:cNvPr descr="preencoded.png" id="156" name="Google Shape;156;p7"/>
          <p:cNvPicPr preferRelativeResize="0"/>
          <p:nvPr/>
        </p:nvPicPr>
        <p:blipFill rotWithShape="1">
          <a:blip r:embed="rId4">
            <a:alphaModFix/>
          </a:blip>
          <a:srcRect b="0" l="0" r="0" t="0"/>
          <a:stretch/>
        </p:blipFill>
        <p:spPr>
          <a:xfrm>
            <a:off x="10033277" y="4527470"/>
            <a:ext cx="507802" cy="507802"/>
          </a:xfrm>
          <a:prstGeom prst="rect">
            <a:avLst/>
          </a:prstGeom>
          <a:noFill/>
          <a:ln>
            <a:noFill/>
          </a:ln>
        </p:spPr>
      </p:pic>
      <p:sp>
        <p:nvSpPr>
          <p:cNvPr id="157" name="Google Shape;157;p7"/>
          <p:cNvSpPr/>
          <p:nvPr/>
        </p:nvSpPr>
        <p:spPr>
          <a:xfrm>
            <a:off x="769148" y="5151321"/>
            <a:ext cx="2539008" cy="317421"/>
          </a:xfrm>
          <a:prstGeom prst="rect">
            <a:avLst/>
          </a:prstGeom>
          <a:noFill/>
          <a:ln>
            <a:noFill/>
          </a:ln>
        </p:spPr>
        <p:txBody>
          <a:bodyPr anchorCtr="0" anchor="t" bIns="0" lIns="0" spcFirstLastPara="1" rIns="0" wrap="square" tIns="0">
            <a:noAutofit/>
          </a:bodyPr>
          <a:lstStyle/>
          <a:p>
            <a:pPr indent="0" lvl="0" marL="0" marR="0" rtl="1" algn="r">
              <a:lnSpc>
                <a:spcPct val="125641"/>
              </a:lnSpc>
              <a:spcBef>
                <a:spcPts val="0"/>
              </a:spcBef>
              <a:spcAft>
                <a:spcPts val="0"/>
              </a:spcAft>
              <a:buClr>
                <a:srgbClr val="FFC000"/>
              </a:buClr>
              <a:buSzPts val="1950"/>
              <a:buFont typeface="Gelasio"/>
              <a:buNone/>
            </a:pPr>
            <a:r>
              <a:rPr lang="en-US" sz="1950">
                <a:solidFill>
                  <a:srgbClr val="FFC000"/>
                </a:solidFill>
                <a:latin typeface="Gelasio"/>
                <a:ea typeface="Gelasio"/>
                <a:cs typeface="Gelasio"/>
                <a:sym typeface="Gelasio"/>
              </a:rPr>
              <a:t>مؤسسة "الشارقة للكتاب"</a:t>
            </a:r>
            <a:endParaRPr sz="1950">
              <a:solidFill>
                <a:srgbClr val="FFC000"/>
              </a:solidFill>
              <a:latin typeface="Calibri"/>
              <a:ea typeface="Calibri"/>
              <a:cs typeface="Calibri"/>
              <a:sym typeface="Calibri"/>
            </a:endParaRPr>
          </a:p>
        </p:txBody>
      </p:sp>
      <p:sp>
        <p:nvSpPr>
          <p:cNvPr id="158" name="Google Shape;158;p7"/>
          <p:cNvSpPr/>
          <p:nvPr/>
        </p:nvSpPr>
        <p:spPr>
          <a:xfrm>
            <a:off x="255047" y="5552657"/>
            <a:ext cx="3073598" cy="974765"/>
          </a:xfrm>
          <a:prstGeom prst="rect">
            <a:avLst/>
          </a:prstGeom>
          <a:noFill/>
          <a:ln>
            <a:noFill/>
          </a:ln>
        </p:spPr>
        <p:txBody>
          <a:bodyPr anchorCtr="0" anchor="t" bIns="0" lIns="0" spcFirstLastPara="1" rIns="0" wrap="square" tIns="0">
            <a:noAutofit/>
          </a:bodyPr>
          <a:lstStyle/>
          <a:p>
            <a:pPr indent="0" lvl="0" marL="0" marR="0" rtl="1" algn="r">
              <a:lnSpc>
                <a:spcPct val="164516"/>
              </a:lnSpc>
              <a:spcBef>
                <a:spcPts val="0"/>
              </a:spcBef>
              <a:spcAft>
                <a:spcPts val="0"/>
              </a:spcAft>
              <a:buClr>
                <a:srgbClr val="C9C2C0"/>
              </a:buClr>
              <a:buSzPts val="1550"/>
              <a:buFont typeface="Gelasio"/>
              <a:buNone/>
            </a:pPr>
            <a:r>
              <a:rPr lang="en-US" sz="1550">
                <a:solidFill>
                  <a:srgbClr val="C9C2C0"/>
                </a:solidFill>
                <a:latin typeface="Gelasio"/>
                <a:ea typeface="Gelasio"/>
                <a:cs typeface="Gelasio"/>
                <a:sym typeface="Gelasio"/>
              </a:rPr>
              <a:t>تهدف إلى تعزيز الثقافة العربية عبر تنظيم معارض الكتاب والأنشطة الثقافية باللغة العربية، بالإضافة إلى تشجيع القراءة والنشر باللغة العربية.</a:t>
            </a:r>
            <a:endParaRPr sz="1550">
              <a:solidFill>
                <a:schemeClr val="dk1"/>
              </a:solidFill>
              <a:latin typeface="Calibri"/>
              <a:ea typeface="Calibri"/>
              <a:cs typeface="Calibri"/>
              <a:sym typeface="Calibri"/>
            </a:endParaRPr>
          </a:p>
        </p:txBody>
      </p:sp>
      <p:sp>
        <p:nvSpPr>
          <p:cNvPr id="159" name="Google Shape;159;p7"/>
          <p:cNvSpPr/>
          <p:nvPr/>
        </p:nvSpPr>
        <p:spPr>
          <a:xfrm>
            <a:off x="4508837" y="5167373"/>
            <a:ext cx="2539008" cy="317421"/>
          </a:xfrm>
          <a:prstGeom prst="rect">
            <a:avLst/>
          </a:prstGeom>
          <a:noFill/>
          <a:ln>
            <a:noFill/>
          </a:ln>
        </p:spPr>
        <p:txBody>
          <a:bodyPr anchorCtr="0" anchor="t" bIns="0" lIns="0" spcFirstLastPara="1" rIns="0" wrap="square" tIns="0">
            <a:noAutofit/>
          </a:bodyPr>
          <a:lstStyle/>
          <a:p>
            <a:pPr indent="0" lvl="0" marL="0" marR="0" rtl="1" algn="r">
              <a:lnSpc>
                <a:spcPct val="125641"/>
              </a:lnSpc>
              <a:spcBef>
                <a:spcPts val="0"/>
              </a:spcBef>
              <a:spcAft>
                <a:spcPts val="0"/>
              </a:spcAft>
              <a:buClr>
                <a:srgbClr val="FFC000"/>
              </a:buClr>
              <a:buSzPts val="1950"/>
              <a:buFont typeface="Gelasio"/>
              <a:buNone/>
            </a:pPr>
            <a:r>
              <a:rPr lang="en-US" sz="1950">
                <a:solidFill>
                  <a:srgbClr val="FFC000"/>
                </a:solidFill>
                <a:latin typeface="Gelasio"/>
                <a:ea typeface="Gelasio"/>
                <a:cs typeface="Gelasio"/>
                <a:sym typeface="Gelasio"/>
              </a:rPr>
              <a:t>قطر</a:t>
            </a:r>
            <a:endParaRPr sz="1950">
              <a:solidFill>
                <a:srgbClr val="FFC000"/>
              </a:solidFill>
              <a:latin typeface="Calibri"/>
              <a:ea typeface="Calibri"/>
              <a:cs typeface="Calibri"/>
              <a:sym typeface="Calibri"/>
            </a:endParaRPr>
          </a:p>
        </p:txBody>
      </p:sp>
      <p:sp>
        <p:nvSpPr>
          <p:cNvPr id="160" name="Google Shape;160;p7"/>
          <p:cNvSpPr/>
          <p:nvPr/>
        </p:nvSpPr>
        <p:spPr>
          <a:xfrm>
            <a:off x="3612838" y="5473028"/>
            <a:ext cx="3949566" cy="2431553"/>
          </a:xfrm>
          <a:prstGeom prst="rect">
            <a:avLst/>
          </a:prstGeom>
          <a:noFill/>
          <a:ln>
            <a:noFill/>
          </a:ln>
        </p:spPr>
        <p:txBody>
          <a:bodyPr anchorCtr="0" anchor="t" bIns="0" lIns="0" spcFirstLastPara="1" rIns="0" wrap="square" tIns="0">
            <a:noAutofit/>
          </a:bodyPr>
          <a:lstStyle/>
          <a:p>
            <a:pPr indent="0" lvl="1" marL="457200" marR="0" rtl="1" algn="r">
              <a:lnSpc>
                <a:spcPct val="164516"/>
              </a:lnSpc>
              <a:spcBef>
                <a:spcPts val="0"/>
              </a:spcBef>
              <a:spcAft>
                <a:spcPts val="0"/>
              </a:spcAft>
              <a:buNone/>
            </a:pPr>
            <a:r>
              <a:rPr b="0" i="0" lang="en-US" sz="1550" u="none" cap="none" strike="noStrike">
                <a:solidFill>
                  <a:srgbClr val="C9C2C0"/>
                </a:solidFill>
                <a:latin typeface="Gelasio"/>
                <a:ea typeface="Gelasio"/>
                <a:cs typeface="Gelasio"/>
                <a:sym typeface="Gelasio"/>
              </a:rPr>
              <a:t>عبرمؤسسة قطر: تساهم في دعم التعليم والبحث العلمي باللغة العربية من خلال مؤسسات مثل جامعة قطر ومؤسسة التعليم فوق الجميع. كما تدعم القنوات الإعلامية مثل الجزيرة التي تبث باللغة العربية وتساعد في تعزيز استخدام اللغة في الإعلام. ا</a:t>
            </a:r>
            <a:endParaRPr/>
          </a:p>
          <a:p>
            <a:pPr indent="0" lvl="1" marL="457200" marR="0" rtl="1" algn="r">
              <a:lnSpc>
                <a:spcPct val="164516"/>
              </a:lnSpc>
              <a:spcBef>
                <a:spcPts val="0"/>
              </a:spcBef>
              <a:spcAft>
                <a:spcPts val="0"/>
              </a:spcAft>
              <a:buNone/>
            </a:pPr>
            <a:r>
              <a:rPr b="0" i="0" lang="en-US" sz="1550" u="none" cap="none" strike="noStrike">
                <a:solidFill>
                  <a:srgbClr val="C9C2C0"/>
                </a:solidFill>
                <a:latin typeface="Gelasio"/>
                <a:ea typeface="Gelasio"/>
                <a:cs typeface="Gelasio"/>
                <a:sym typeface="Gelasio"/>
              </a:rPr>
              <a:t>ليوم العالمي للغة العربية: قطر تحتفي باليوم العالمي للغة العربية وتنظم فعاليات لتعزيز الوعي الثقافي واللغوي.</a:t>
            </a:r>
            <a:endParaRPr b="0" i="0" sz="1550" u="none" cap="none" strike="noStrike">
              <a:solidFill>
                <a:schemeClr val="dk1"/>
              </a:solidFill>
              <a:latin typeface="Calibri"/>
              <a:ea typeface="Calibri"/>
              <a:cs typeface="Calibri"/>
              <a:sym typeface="Calibri"/>
            </a:endParaRPr>
          </a:p>
        </p:txBody>
      </p:sp>
      <p:pic>
        <p:nvPicPr>
          <p:cNvPr descr="preencoded.png" id="161" name="Google Shape;161;p7"/>
          <p:cNvPicPr preferRelativeResize="0"/>
          <p:nvPr/>
        </p:nvPicPr>
        <p:blipFill rotWithShape="1">
          <a:blip r:embed="rId5">
            <a:alphaModFix/>
          </a:blip>
          <a:srcRect b="0" l="0" r="0" t="0"/>
          <a:stretch/>
        </p:blipFill>
        <p:spPr>
          <a:xfrm>
            <a:off x="13411676" y="4527470"/>
            <a:ext cx="507802" cy="507802"/>
          </a:xfrm>
          <a:prstGeom prst="rect">
            <a:avLst/>
          </a:prstGeom>
          <a:noFill/>
          <a:ln>
            <a:noFill/>
          </a:ln>
        </p:spPr>
      </p:pic>
      <p:sp>
        <p:nvSpPr>
          <p:cNvPr id="162" name="Google Shape;162;p7"/>
          <p:cNvSpPr/>
          <p:nvPr/>
        </p:nvSpPr>
        <p:spPr>
          <a:xfrm>
            <a:off x="8002071" y="5161062"/>
            <a:ext cx="2539008" cy="317421"/>
          </a:xfrm>
          <a:prstGeom prst="rect">
            <a:avLst/>
          </a:prstGeom>
          <a:noFill/>
          <a:ln>
            <a:noFill/>
          </a:ln>
        </p:spPr>
        <p:txBody>
          <a:bodyPr anchorCtr="0" anchor="t" bIns="0" lIns="0" spcFirstLastPara="1" rIns="0" wrap="square" tIns="0">
            <a:noAutofit/>
          </a:bodyPr>
          <a:lstStyle/>
          <a:p>
            <a:pPr indent="0" lvl="0" marL="0" marR="0" rtl="1" algn="r">
              <a:lnSpc>
                <a:spcPct val="125641"/>
              </a:lnSpc>
              <a:spcBef>
                <a:spcPts val="0"/>
              </a:spcBef>
              <a:spcAft>
                <a:spcPts val="0"/>
              </a:spcAft>
              <a:buClr>
                <a:srgbClr val="FFC000"/>
              </a:buClr>
              <a:buSzPts val="1950"/>
              <a:buFont typeface="Gelasio"/>
              <a:buNone/>
            </a:pPr>
            <a:r>
              <a:rPr lang="en-US" sz="1950">
                <a:solidFill>
                  <a:srgbClr val="FFC000"/>
                </a:solidFill>
                <a:latin typeface="Gelasio"/>
                <a:ea typeface="Gelasio"/>
                <a:cs typeface="Gelasio"/>
                <a:sym typeface="Gelasio"/>
              </a:rPr>
              <a:t>ليونسكو   UNESCO </a:t>
            </a:r>
            <a:endParaRPr sz="1950">
              <a:solidFill>
                <a:srgbClr val="FFC000"/>
              </a:solidFill>
              <a:latin typeface="Calibri"/>
              <a:ea typeface="Calibri"/>
              <a:cs typeface="Calibri"/>
              <a:sym typeface="Calibri"/>
            </a:endParaRPr>
          </a:p>
        </p:txBody>
      </p:sp>
      <p:sp>
        <p:nvSpPr>
          <p:cNvPr id="163" name="Google Shape;163;p7"/>
          <p:cNvSpPr/>
          <p:nvPr/>
        </p:nvSpPr>
        <p:spPr>
          <a:xfrm>
            <a:off x="7562403" y="5604273"/>
            <a:ext cx="3073598" cy="2247305"/>
          </a:xfrm>
          <a:prstGeom prst="rect">
            <a:avLst/>
          </a:prstGeom>
          <a:noFill/>
          <a:ln>
            <a:noFill/>
          </a:ln>
        </p:spPr>
        <p:txBody>
          <a:bodyPr anchorCtr="0" anchor="t" bIns="0" lIns="0" spcFirstLastPara="1" rIns="0" wrap="square" tIns="0">
            <a:noAutofit/>
          </a:bodyPr>
          <a:lstStyle/>
          <a:p>
            <a:pPr indent="0" lvl="0" marL="0" marR="0" rtl="1" algn="r">
              <a:lnSpc>
                <a:spcPct val="164516"/>
              </a:lnSpc>
              <a:spcBef>
                <a:spcPts val="0"/>
              </a:spcBef>
              <a:spcAft>
                <a:spcPts val="0"/>
              </a:spcAft>
              <a:buClr>
                <a:srgbClr val="C9C2C0"/>
              </a:buClr>
              <a:buSzPts val="1550"/>
              <a:buFont typeface="Gelasio"/>
              <a:buNone/>
            </a:pPr>
            <a:r>
              <a:rPr lang="en-US" sz="1550">
                <a:solidFill>
                  <a:srgbClr val="C9C2C0"/>
                </a:solidFill>
                <a:latin typeface="Gelasio"/>
                <a:ea typeface="Gelasio"/>
                <a:cs typeface="Gelasio"/>
                <a:sym typeface="Gelasio"/>
              </a:rPr>
              <a:t>تسعى اليونسكو إلى حماية التنوع الثقافي واللغوي من خلال برامج خاصة تتعلق بالحفاظ على اللغات الأصلية، بما في ذلك اللغة العربية. المنظمة تشارك في مبادرات مثل اليوم العالمي للغة العربية، وتدعم حماية التراث الثقافي غير المادي المتعلق باللغة العربية مثل الأدب الشفهي والشعر التقليدي.</a:t>
            </a:r>
            <a:endParaRPr sz="1550">
              <a:solidFill>
                <a:schemeClr val="dk1"/>
              </a:solidFill>
              <a:latin typeface="Calibri"/>
              <a:ea typeface="Calibri"/>
              <a:cs typeface="Calibri"/>
              <a:sym typeface="Calibri"/>
            </a:endParaRPr>
          </a:p>
        </p:txBody>
      </p:sp>
      <p:pic>
        <p:nvPicPr>
          <p:cNvPr descr="preencoded.png" id="164" name="Google Shape;164;p7"/>
          <p:cNvPicPr preferRelativeResize="0"/>
          <p:nvPr/>
        </p:nvPicPr>
        <p:blipFill rotWithShape="1">
          <a:blip r:embed="rId6">
            <a:alphaModFix/>
          </a:blip>
          <a:srcRect b="0" l="0" r="0" t="0"/>
          <a:stretch/>
        </p:blipFill>
        <p:spPr>
          <a:xfrm>
            <a:off x="6654878" y="4590365"/>
            <a:ext cx="507802" cy="507802"/>
          </a:xfrm>
          <a:prstGeom prst="rect">
            <a:avLst/>
          </a:prstGeom>
          <a:noFill/>
          <a:ln>
            <a:noFill/>
          </a:ln>
        </p:spPr>
      </p:pic>
      <p:sp>
        <p:nvSpPr>
          <p:cNvPr id="165" name="Google Shape;165;p7"/>
          <p:cNvSpPr/>
          <p:nvPr/>
        </p:nvSpPr>
        <p:spPr>
          <a:xfrm>
            <a:off x="10845760" y="5161062"/>
            <a:ext cx="3073718" cy="634841"/>
          </a:xfrm>
          <a:prstGeom prst="rect">
            <a:avLst/>
          </a:prstGeom>
          <a:noFill/>
          <a:ln>
            <a:noFill/>
          </a:ln>
        </p:spPr>
        <p:txBody>
          <a:bodyPr anchorCtr="0" anchor="t" bIns="0" lIns="0" spcFirstLastPara="1" rIns="0" wrap="square" tIns="0">
            <a:noAutofit/>
          </a:bodyPr>
          <a:lstStyle/>
          <a:p>
            <a:pPr indent="0" lvl="0" marL="0" marR="0" rtl="1" algn="r">
              <a:lnSpc>
                <a:spcPct val="125641"/>
              </a:lnSpc>
              <a:spcBef>
                <a:spcPts val="0"/>
              </a:spcBef>
              <a:spcAft>
                <a:spcPts val="0"/>
              </a:spcAft>
              <a:buClr>
                <a:srgbClr val="FFC000"/>
              </a:buClr>
              <a:buSzPts val="1950"/>
              <a:buFont typeface="Gelasio"/>
              <a:buNone/>
            </a:pPr>
            <a:r>
              <a:rPr lang="en-US" sz="1950">
                <a:solidFill>
                  <a:srgbClr val="FFC000"/>
                </a:solidFill>
                <a:latin typeface="Gelasio"/>
                <a:ea typeface="Gelasio"/>
                <a:cs typeface="Gelasio"/>
                <a:sym typeface="Gelasio"/>
              </a:rPr>
              <a:t>المنظمة العربية للتربية والثقافة والعلوم (الكسو)</a:t>
            </a:r>
            <a:endParaRPr sz="1950">
              <a:solidFill>
                <a:srgbClr val="FFC000"/>
              </a:solidFill>
              <a:latin typeface="Calibri"/>
              <a:ea typeface="Calibri"/>
              <a:cs typeface="Calibri"/>
              <a:sym typeface="Calibri"/>
            </a:endParaRPr>
          </a:p>
        </p:txBody>
      </p:sp>
      <p:sp>
        <p:nvSpPr>
          <p:cNvPr id="166" name="Google Shape;166;p7"/>
          <p:cNvSpPr/>
          <p:nvPr/>
        </p:nvSpPr>
        <p:spPr>
          <a:xfrm>
            <a:off x="10845760" y="5877579"/>
            <a:ext cx="3073718" cy="649843"/>
          </a:xfrm>
          <a:prstGeom prst="rect">
            <a:avLst/>
          </a:prstGeom>
          <a:noFill/>
          <a:ln>
            <a:noFill/>
          </a:ln>
        </p:spPr>
        <p:txBody>
          <a:bodyPr anchorCtr="0" anchor="t" bIns="0" lIns="0" spcFirstLastPara="1" rIns="0" wrap="square" tIns="0">
            <a:noAutofit/>
          </a:bodyPr>
          <a:lstStyle/>
          <a:p>
            <a:pPr indent="0" lvl="0" marL="0" marR="0" rtl="1" algn="r">
              <a:lnSpc>
                <a:spcPct val="164516"/>
              </a:lnSpc>
              <a:spcBef>
                <a:spcPts val="0"/>
              </a:spcBef>
              <a:spcAft>
                <a:spcPts val="0"/>
              </a:spcAft>
              <a:buClr>
                <a:srgbClr val="C9C2C0"/>
              </a:buClr>
              <a:buSzPts val="1550"/>
              <a:buFont typeface="Gelasio"/>
              <a:buNone/>
            </a:pPr>
            <a:r>
              <a:rPr lang="en-US" sz="1550">
                <a:solidFill>
                  <a:srgbClr val="C9C2C0"/>
                </a:solidFill>
                <a:latin typeface="Gelasio"/>
                <a:ea typeface="Gelasio"/>
                <a:cs typeface="Gelasio"/>
                <a:sym typeface="Gelasio"/>
              </a:rPr>
              <a:t>منظمة تابعة لجامعة الدول العربية، وتلعب دورًا رئيسيًا في تعزيز اللغة العربية والثقافة العربية عبر برامج تعليمية وثقافية متعددة. تعمل على توحيد الجهود العربية لحماية اللغة العربية وتعزيزها في مختلف المجالات.</a:t>
            </a:r>
            <a:endParaRPr sz="1550">
              <a:solidFill>
                <a:schemeClr val="dk1"/>
              </a:solidFill>
              <a:latin typeface="Calibri"/>
              <a:ea typeface="Calibri"/>
              <a:cs typeface="Calibri"/>
              <a:sym typeface="Calibri"/>
            </a:endParaRPr>
          </a:p>
        </p:txBody>
      </p:sp>
      <p:sp>
        <p:nvSpPr>
          <p:cNvPr id="167" name="Google Shape;167;p7"/>
          <p:cNvSpPr/>
          <p:nvPr/>
        </p:nvSpPr>
        <p:spPr>
          <a:xfrm>
            <a:off x="2366844" y="3889117"/>
            <a:ext cx="13208556" cy="324922"/>
          </a:xfrm>
          <a:prstGeom prst="rect">
            <a:avLst/>
          </a:prstGeom>
          <a:noFill/>
          <a:ln>
            <a:noFill/>
          </a:ln>
        </p:spPr>
        <p:txBody>
          <a:bodyPr anchorCtr="0" anchor="t" bIns="0" lIns="0" spcFirstLastPara="1" rIns="0" wrap="square" tIns="0">
            <a:noAutofit/>
          </a:bodyPr>
          <a:lstStyle/>
          <a:p>
            <a:pPr indent="0" lvl="0" marL="0" marR="0" rtl="0" algn="l">
              <a:lnSpc>
                <a:spcPct val="164516"/>
              </a:lnSpc>
              <a:spcBef>
                <a:spcPts val="0"/>
              </a:spcBef>
              <a:spcAft>
                <a:spcPts val="0"/>
              </a:spcAft>
              <a:buClr>
                <a:srgbClr val="C9C2C0"/>
              </a:buClr>
              <a:buSzPts val="1550"/>
              <a:buFont typeface="Gelasio"/>
              <a:buNone/>
            </a:pPr>
            <a:r>
              <a:rPr lang="en-US" sz="1550">
                <a:solidFill>
                  <a:srgbClr val="C9C2C0"/>
                </a:solidFill>
                <a:latin typeface="Gelasio"/>
                <a:ea typeface="Gelasio"/>
                <a:cs typeface="Gelasio"/>
                <a:sym typeface="Gelasio"/>
              </a:rPr>
              <a:t>تلعب هذه الدول والمنظمات دورًا حيويًا في الحفاظ على اللغة والثقافة العربية من خلال مبادرات متنوعة تشمل التعليم والبحث العلمي والفعاليات الثقافية.</a:t>
            </a:r>
            <a:endParaRPr sz="1550">
              <a:solidFill>
                <a:schemeClr val="dk1"/>
              </a:solidFill>
              <a:latin typeface="Calibri"/>
              <a:ea typeface="Calibri"/>
              <a:cs typeface="Calibri"/>
              <a:sym typeface="Calibri"/>
            </a:endParaRPr>
          </a:p>
        </p:txBody>
      </p:sp>
      <p:pic>
        <p:nvPicPr>
          <p:cNvPr id="168" name="Google Shape;168;p7"/>
          <p:cNvPicPr preferRelativeResize="0"/>
          <p:nvPr/>
        </p:nvPicPr>
        <p:blipFill rotWithShape="1">
          <a:blip r:embed="rId7">
            <a:alphaModFix/>
          </a:blip>
          <a:srcRect b="0" l="0" r="0" t="0"/>
          <a:stretch/>
        </p:blipFill>
        <p:spPr>
          <a:xfrm>
            <a:off x="12649200" y="7731219"/>
            <a:ext cx="1956163" cy="395184"/>
          </a:xfrm>
          <a:prstGeom prst="rect">
            <a:avLst/>
          </a:prstGeom>
          <a:noFill/>
          <a:ln>
            <a:noFill/>
          </a:ln>
        </p:spPr>
      </p:pic>
      <p:pic>
        <p:nvPicPr>
          <p:cNvPr descr="preencoded.png" id="169" name="Google Shape;169;p7"/>
          <p:cNvPicPr preferRelativeResize="0"/>
          <p:nvPr/>
        </p:nvPicPr>
        <p:blipFill rotWithShape="1">
          <a:blip r:embed="rId4">
            <a:alphaModFix/>
          </a:blip>
          <a:srcRect b="0" l="0" r="0" t="0"/>
          <a:stretch/>
        </p:blipFill>
        <p:spPr>
          <a:xfrm>
            <a:off x="2742128" y="4588311"/>
            <a:ext cx="507802" cy="50780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0" st="0"/>
                                            </p:txEl>
                                          </p:spTgt>
                                        </p:tgtEl>
                                        <p:attrNameLst>
                                          <p:attrName>style.visibility</p:attrName>
                                        </p:attrNameLst>
                                      </p:cBhvr>
                                      <p:to>
                                        <p:strVal val="visible"/>
                                      </p:to>
                                    </p:set>
                                    <p:animEffect filter="fade" transition="in">
                                      <p:cBhvr>
                                        <p:cTn dur="500"/>
                                        <p:tgtEl>
                                          <p:spTgt spid="16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0" st="0"/>
                                            </p:txEl>
                                          </p:spTgt>
                                        </p:tgtEl>
                                        <p:attrNameLst>
                                          <p:attrName>style.visibility</p:attrName>
                                        </p:attrNameLst>
                                      </p:cBhvr>
                                      <p:to>
                                        <p:strVal val="visible"/>
                                      </p:to>
                                    </p:set>
                                    <p:animEffect filter="fade" transition="in">
                                      <p:cBhvr>
                                        <p:cTn dur="500"/>
                                        <p:tgtEl>
                                          <p:spTgt spid="16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xEl>
                                              <p:pRg end="0" st="0"/>
                                            </p:txEl>
                                          </p:spTgt>
                                        </p:tgtEl>
                                        <p:attrNameLst>
                                          <p:attrName>style.visibility</p:attrName>
                                        </p:attrNameLst>
                                      </p:cBhvr>
                                      <p:to>
                                        <p:strVal val="visible"/>
                                      </p:to>
                                    </p:set>
                                    <p:animEffect filter="fade" transition="in">
                                      <p:cBhvr>
                                        <p:cTn dur="500"/>
                                        <p:tgtEl>
                                          <p:spTgt spid="16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xEl>
                                              <p:pRg end="1" st="1"/>
                                            </p:txEl>
                                          </p:spTgt>
                                        </p:tgtEl>
                                        <p:attrNameLst>
                                          <p:attrName>style.visibility</p:attrName>
                                        </p:attrNameLst>
                                      </p:cBhvr>
                                      <p:to>
                                        <p:strVal val="visible"/>
                                      </p:to>
                                    </p:set>
                                    <p:animEffect filter="fade" transition="in">
                                      <p:cBhvr>
                                        <p:cTn dur="500"/>
                                        <p:tgtEl>
                                          <p:spTgt spid="16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0" st="0"/>
                                            </p:txEl>
                                          </p:spTgt>
                                        </p:tgtEl>
                                        <p:attrNameLst>
                                          <p:attrName>style.visibility</p:attrName>
                                        </p:attrNameLst>
                                      </p:cBhvr>
                                      <p:to>
                                        <p:strVal val="visible"/>
                                      </p:to>
                                    </p:set>
                                    <p:animEffect filter="fade" transition="in">
                                      <p:cBhvr>
                                        <p:cTn dur="500"/>
                                        <p:tgtEl>
                                          <p:spTgt spid="15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8"/>
          <p:cNvSpPr/>
          <p:nvPr/>
        </p:nvSpPr>
        <p:spPr>
          <a:xfrm>
            <a:off x="2091729" y="305216"/>
            <a:ext cx="10446942" cy="591979"/>
          </a:xfrm>
          <a:prstGeom prst="rect">
            <a:avLst/>
          </a:prstGeom>
          <a:noFill/>
          <a:ln>
            <a:noFill/>
          </a:ln>
        </p:spPr>
        <p:txBody>
          <a:bodyPr anchorCtr="0" anchor="t" bIns="0" lIns="0" spcFirstLastPara="1" rIns="0" wrap="square" tIns="0">
            <a:noAutofit/>
          </a:bodyPr>
          <a:lstStyle/>
          <a:p>
            <a:pPr indent="0" lvl="0" marL="0" marR="0" rtl="0" algn="ctr">
              <a:lnSpc>
                <a:spcPct val="125675"/>
              </a:lnSpc>
              <a:spcBef>
                <a:spcPts val="0"/>
              </a:spcBef>
              <a:spcAft>
                <a:spcPts val="0"/>
              </a:spcAft>
              <a:buClr>
                <a:srgbClr val="D8B6A4"/>
              </a:buClr>
              <a:buSzPts val="3700"/>
              <a:buFont typeface="Gelasio"/>
              <a:buNone/>
            </a:pPr>
            <a:r>
              <a:rPr b="0" i="0" lang="en-US" sz="3700" u="none" cap="none" strike="noStrike">
                <a:solidFill>
                  <a:srgbClr val="D8B6A4"/>
                </a:solidFill>
                <a:latin typeface="Gelasio"/>
                <a:ea typeface="Gelasio"/>
                <a:cs typeface="Gelasio"/>
                <a:sym typeface="Gelasio"/>
              </a:rPr>
              <a:t>مســاهمـات الــدول العــربية للحــفاظ على الـثقــافة واللــغة العــربية</a:t>
            </a:r>
            <a:endParaRPr b="0" i="0" sz="3700" u="none" cap="none" strike="noStrike">
              <a:solidFill>
                <a:srgbClr val="000000"/>
              </a:solidFill>
              <a:latin typeface="Calibri"/>
              <a:ea typeface="Calibri"/>
              <a:cs typeface="Calibri"/>
              <a:sym typeface="Calibri"/>
            </a:endParaRPr>
          </a:p>
        </p:txBody>
      </p:sp>
      <p:sp>
        <p:nvSpPr>
          <p:cNvPr id="176" name="Google Shape;176;p8"/>
          <p:cNvSpPr/>
          <p:nvPr/>
        </p:nvSpPr>
        <p:spPr>
          <a:xfrm>
            <a:off x="13113960" y="1065372"/>
            <a:ext cx="22860" cy="6214943"/>
          </a:xfrm>
          <a:prstGeom prst="roundRect">
            <a:avLst>
              <a:gd fmla="val 124319" name="adj"/>
            </a:avLst>
          </a:prstGeom>
          <a:solidFill>
            <a:srgbClr val="504D4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77" name="Google Shape;177;p8"/>
          <p:cNvSpPr/>
          <p:nvPr/>
        </p:nvSpPr>
        <p:spPr>
          <a:xfrm>
            <a:off x="12237718" y="1565750"/>
            <a:ext cx="663059" cy="22860"/>
          </a:xfrm>
          <a:prstGeom prst="roundRect">
            <a:avLst>
              <a:gd fmla="val 124319" name="adj"/>
            </a:avLst>
          </a:prstGeom>
          <a:solidFill>
            <a:srgbClr val="504D4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78" name="Google Shape;178;p8"/>
          <p:cNvSpPr/>
          <p:nvPr/>
        </p:nvSpPr>
        <p:spPr>
          <a:xfrm>
            <a:off x="12900898" y="1353343"/>
            <a:ext cx="426244" cy="426244"/>
          </a:xfrm>
          <a:prstGeom prst="roundRect">
            <a:avLst>
              <a:gd fmla="val 6667" name="adj"/>
            </a:avLst>
          </a:prstGeom>
          <a:solidFill>
            <a:srgbClr val="37343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79" name="Google Shape;179;p8"/>
          <p:cNvSpPr/>
          <p:nvPr/>
        </p:nvSpPr>
        <p:spPr>
          <a:xfrm>
            <a:off x="13052941" y="1424305"/>
            <a:ext cx="122158" cy="284202"/>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C9C2C0"/>
              </a:buClr>
              <a:buSzPts val="2200"/>
              <a:buFont typeface="Gelasio"/>
              <a:buNone/>
            </a:pPr>
            <a:r>
              <a:rPr b="0" i="0" lang="en-US" sz="2200" u="none" cap="none" strike="noStrike">
                <a:solidFill>
                  <a:srgbClr val="C9C2C0"/>
                </a:solidFill>
                <a:latin typeface="Gelasio"/>
                <a:ea typeface="Gelasio"/>
                <a:cs typeface="Gelasio"/>
                <a:sym typeface="Gelasio"/>
              </a:rPr>
              <a:t>1</a:t>
            </a:r>
            <a:endParaRPr b="0" i="0" sz="2200" u="none" cap="none" strike="noStrike">
              <a:solidFill>
                <a:srgbClr val="000000"/>
              </a:solidFill>
              <a:latin typeface="Calibri"/>
              <a:ea typeface="Calibri"/>
              <a:cs typeface="Calibri"/>
              <a:sym typeface="Calibri"/>
            </a:endParaRPr>
          </a:p>
        </p:txBody>
      </p:sp>
      <p:sp>
        <p:nvSpPr>
          <p:cNvPr id="180" name="Google Shape;180;p8"/>
          <p:cNvSpPr/>
          <p:nvPr/>
        </p:nvSpPr>
        <p:spPr>
          <a:xfrm>
            <a:off x="9793425" y="1440615"/>
            <a:ext cx="2368272" cy="295989"/>
          </a:xfrm>
          <a:prstGeom prst="rect">
            <a:avLst/>
          </a:prstGeom>
          <a:noFill/>
          <a:ln>
            <a:noFill/>
          </a:ln>
        </p:spPr>
        <p:txBody>
          <a:bodyPr anchorCtr="0" anchor="t" bIns="0" lIns="0" spcFirstLastPara="1" rIns="0" wrap="square" tIns="0">
            <a:noAutofit/>
          </a:bodyPr>
          <a:lstStyle/>
          <a:p>
            <a:pPr indent="0" lvl="0" marL="0" marR="0" rtl="1" algn="r">
              <a:lnSpc>
                <a:spcPct val="124324"/>
              </a:lnSpc>
              <a:spcBef>
                <a:spcPts val="0"/>
              </a:spcBef>
              <a:spcAft>
                <a:spcPts val="0"/>
              </a:spcAft>
              <a:buClr>
                <a:srgbClr val="FFC000"/>
              </a:buClr>
              <a:buSzPts val="1850"/>
              <a:buFont typeface="Gelasio"/>
              <a:buNone/>
            </a:pPr>
            <a:r>
              <a:rPr b="0" i="0" lang="en-US" sz="1850" u="none" cap="none" strike="noStrike">
                <a:solidFill>
                  <a:srgbClr val="FFC000"/>
                </a:solidFill>
                <a:latin typeface="Gelasio"/>
                <a:ea typeface="Gelasio"/>
                <a:cs typeface="Gelasio"/>
                <a:sym typeface="Gelasio"/>
              </a:rPr>
              <a:t>قطر</a:t>
            </a:r>
            <a:endParaRPr b="0" i="0" sz="1850" u="none" cap="none" strike="noStrike">
              <a:solidFill>
                <a:srgbClr val="FFC000"/>
              </a:solidFill>
              <a:latin typeface="Calibri"/>
              <a:ea typeface="Calibri"/>
              <a:cs typeface="Calibri"/>
              <a:sym typeface="Calibri"/>
            </a:endParaRPr>
          </a:p>
        </p:txBody>
      </p:sp>
      <p:sp>
        <p:nvSpPr>
          <p:cNvPr id="181" name="Google Shape;181;p8"/>
          <p:cNvSpPr/>
          <p:nvPr/>
        </p:nvSpPr>
        <p:spPr>
          <a:xfrm>
            <a:off x="183533" y="1686470"/>
            <a:ext cx="11978164" cy="303014"/>
          </a:xfrm>
          <a:prstGeom prst="rect">
            <a:avLst/>
          </a:prstGeom>
          <a:noFill/>
          <a:ln>
            <a:noFill/>
          </a:ln>
        </p:spPr>
        <p:txBody>
          <a:bodyPr anchorCtr="0" anchor="t" bIns="0" lIns="0" spcFirstLastPara="1" rIns="0" wrap="square" tIns="0">
            <a:noAutofit/>
          </a:bodyPr>
          <a:lstStyle/>
          <a:p>
            <a:pPr indent="0" lvl="0" marL="0" marR="0" rtl="1" algn="r">
              <a:lnSpc>
                <a:spcPct val="162068"/>
              </a:lnSpc>
              <a:spcBef>
                <a:spcPts val="0"/>
              </a:spcBef>
              <a:spcAft>
                <a:spcPts val="0"/>
              </a:spcAft>
              <a:buClr>
                <a:srgbClr val="C9C2C0"/>
              </a:buClr>
              <a:buSzPts val="1450"/>
              <a:buFont typeface="Gelasio"/>
              <a:buNone/>
            </a:pPr>
            <a:r>
              <a:rPr b="0" i="0" lang="en-US" sz="1450" u="none" cap="none" strike="noStrike">
                <a:solidFill>
                  <a:srgbClr val="C9C2C0"/>
                </a:solidFill>
                <a:latin typeface="Gelasio"/>
                <a:ea typeface="Gelasio"/>
                <a:cs typeface="Gelasio"/>
                <a:sym typeface="Gelasio"/>
              </a:rPr>
              <a:t>المساهمة في دعم التعليم والبحث العلمي باللغة العربية من خلال مؤسسات مثل جامعة قطر ومؤسسة التعليم فوق الجميع.</a:t>
            </a:r>
            <a:endParaRPr b="0" i="0" sz="1450" u="none" cap="none" strike="noStrike">
              <a:solidFill>
                <a:srgbClr val="000000"/>
              </a:solidFill>
              <a:latin typeface="Calibri"/>
              <a:ea typeface="Calibri"/>
              <a:cs typeface="Calibri"/>
              <a:sym typeface="Calibri"/>
            </a:endParaRPr>
          </a:p>
        </p:txBody>
      </p:sp>
      <p:sp>
        <p:nvSpPr>
          <p:cNvPr id="182" name="Google Shape;182;p8"/>
          <p:cNvSpPr/>
          <p:nvPr/>
        </p:nvSpPr>
        <p:spPr>
          <a:xfrm>
            <a:off x="12237719" y="2835910"/>
            <a:ext cx="663059" cy="22860"/>
          </a:xfrm>
          <a:prstGeom prst="roundRect">
            <a:avLst>
              <a:gd fmla="val 124319" name="adj"/>
            </a:avLst>
          </a:prstGeom>
          <a:solidFill>
            <a:srgbClr val="504D4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3" name="Google Shape;183;p8"/>
          <p:cNvSpPr/>
          <p:nvPr/>
        </p:nvSpPr>
        <p:spPr>
          <a:xfrm>
            <a:off x="12900898" y="2634218"/>
            <a:ext cx="426244" cy="426244"/>
          </a:xfrm>
          <a:prstGeom prst="roundRect">
            <a:avLst>
              <a:gd fmla="val 6667" name="adj"/>
            </a:avLst>
          </a:prstGeom>
          <a:solidFill>
            <a:srgbClr val="37343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4" name="Google Shape;184;p8"/>
          <p:cNvSpPr/>
          <p:nvPr/>
        </p:nvSpPr>
        <p:spPr>
          <a:xfrm>
            <a:off x="13034605" y="2705179"/>
            <a:ext cx="158710" cy="284202"/>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C9C2C0"/>
              </a:buClr>
              <a:buSzPts val="2200"/>
              <a:buFont typeface="Gelasio"/>
              <a:buNone/>
            </a:pPr>
            <a:r>
              <a:rPr b="0" i="0" lang="en-US" sz="2200" u="none" cap="none" strike="noStrike">
                <a:solidFill>
                  <a:srgbClr val="C9C2C0"/>
                </a:solidFill>
                <a:latin typeface="Gelasio"/>
                <a:ea typeface="Gelasio"/>
                <a:cs typeface="Gelasio"/>
                <a:sym typeface="Gelasio"/>
              </a:rPr>
              <a:t>2</a:t>
            </a:r>
            <a:endParaRPr b="0" i="0" sz="2200" u="none" cap="none" strike="noStrike">
              <a:solidFill>
                <a:srgbClr val="000000"/>
              </a:solidFill>
              <a:latin typeface="Calibri"/>
              <a:ea typeface="Calibri"/>
              <a:cs typeface="Calibri"/>
              <a:sym typeface="Calibri"/>
            </a:endParaRPr>
          </a:p>
        </p:txBody>
      </p:sp>
      <p:sp>
        <p:nvSpPr>
          <p:cNvPr id="185" name="Google Shape;185;p8"/>
          <p:cNvSpPr/>
          <p:nvPr/>
        </p:nvSpPr>
        <p:spPr>
          <a:xfrm>
            <a:off x="9869327" y="2721615"/>
            <a:ext cx="2368272" cy="295989"/>
          </a:xfrm>
          <a:prstGeom prst="rect">
            <a:avLst/>
          </a:prstGeom>
          <a:noFill/>
          <a:ln>
            <a:noFill/>
          </a:ln>
        </p:spPr>
        <p:txBody>
          <a:bodyPr anchorCtr="0" anchor="t" bIns="0" lIns="0" spcFirstLastPara="1" rIns="0" wrap="square" tIns="0">
            <a:noAutofit/>
          </a:bodyPr>
          <a:lstStyle/>
          <a:p>
            <a:pPr indent="0" lvl="0" marL="0" marR="0" rtl="1" algn="r">
              <a:lnSpc>
                <a:spcPct val="124324"/>
              </a:lnSpc>
              <a:spcBef>
                <a:spcPts val="0"/>
              </a:spcBef>
              <a:spcAft>
                <a:spcPts val="0"/>
              </a:spcAft>
              <a:buClr>
                <a:srgbClr val="FFC000"/>
              </a:buClr>
              <a:buSzPts val="1850"/>
              <a:buFont typeface="Gelasio"/>
              <a:buNone/>
            </a:pPr>
            <a:r>
              <a:rPr b="0" i="0" lang="en-US" sz="1850" u="none" cap="none" strike="noStrike">
                <a:solidFill>
                  <a:srgbClr val="FFC000"/>
                </a:solidFill>
                <a:latin typeface="Gelasio"/>
                <a:ea typeface="Gelasio"/>
                <a:cs typeface="Gelasio"/>
                <a:sym typeface="Gelasio"/>
              </a:rPr>
              <a:t>المملكة العربية السعودية</a:t>
            </a:r>
            <a:endParaRPr b="0" i="0" sz="1850" u="none" cap="none" strike="noStrike">
              <a:solidFill>
                <a:srgbClr val="FFC000"/>
              </a:solidFill>
              <a:latin typeface="Calibri"/>
              <a:ea typeface="Calibri"/>
              <a:cs typeface="Calibri"/>
              <a:sym typeface="Calibri"/>
            </a:endParaRPr>
          </a:p>
        </p:txBody>
      </p:sp>
      <p:sp>
        <p:nvSpPr>
          <p:cNvPr id="186" name="Google Shape;186;p8"/>
          <p:cNvSpPr/>
          <p:nvPr/>
        </p:nvSpPr>
        <p:spPr>
          <a:xfrm>
            <a:off x="2777635" y="2967215"/>
            <a:ext cx="9421356" cy="608946"/>
          </a:xfrm>
          <a:prstGeom prst="rect">
            <a:avLst/>
          </a:prstGeom>
          <a:noFill/>
          <a:ln>
            <a:noFill/>
          </a:ln>
        </p:spPr>
        <p:txBody>
          <a:bodyPr anchorCtr="0" anchor="t" bIns="0" lIns="0" spcFirstLastPara="1" rIns="0" wrap="square" tIns="0">
            <a:noAutofit/>
          </a:bodyPr>
          <a:lstStyle/>
          <a:p>
            <a:pPr indent="0" lvl="0" marL="0" marR="0" rtl="1" algn="r">
              <a:lnSpc>
                <a:spcPct val="162068"/>
              </a:lnSpc>
              <a:spcBef>
                <a:spcPts val="0"/>
              </a:spcBef>
              <a:spcAft>
                <a:spcPts val="0"/>
              </a:spcAft>
              <a:buClr>
                <a:srgbClr val="C9C2C0"/>
              </a:buClr>
              <a:buSzPts val="1450"/>
              <a:buFont typeface="Gelasio"/>
              <a:buNone/>
            </a:pPr>
            <a:r>
              <a:rPr b="0" i="0" lang="en-US" sz="1450" u="none" cap="none" strike="noStrike">
                <a:solidFill>
                  <a:srgbClr val="C9C2C0"/>
                </a:solidFill>
                <a:latin typeface="Gelasio"/>
                <a:ea typeface="Gelasio"/>
                <a:cs typeface="Gelasio"/>
                <a:sym typeface="Gelasio"/>
              </a:rPr>
              <a:t>تساهم بشكل كبير في دعم اللغة العربية، حيث أن اللغة العربية هي لغة التعليم الأساسي والإعلام في المملكة. كما أطلقت الحكومة مبادرات لتعزيز اللغة العربية، </a:t>
            </a:r>
            <a:endParaRPr b="0" i="0" sz="1450" u="none" cap="none" strike="noStrike">
              <a:solidFill>
                <a:srgbClr val="C9C2C0"/>
              </a:solidFill>
              <a:latin typeface="Gelasio"/>
              <a:ea typeface="Gelasio"/>
              <a:cs typeface="Gelasio"/>
              <a:sym typeface="Gelasio"/>
            </a:endParaRPr>
          </a:p>
          <a:p>
            <a:pPr indent="0" lvl="0" marL="0" marR="0" rtl="1" algn="r">
              <a:lnSpc>
                <a:spcPct val="162068"/>
              </a:lnSpc>
              <a:spcBef>
                <a:spcPts val="0"/>
              </a:spcBef>
              <a:spcAft>
                <a:spcPts val="0"/>
              </a:spcAft>
              <a:buClr>
                <a:srgbClr val="C9C2C0"/>
              </a:buClr>
              <a:buSzPts val="1450"/>
              <a:buFont typeface="Gelasio"/>
              <a:buNone/>
            </a:pPr>
            <a:r>
              <a:rPr b="0" i="0" lang="en-US" sz="1450" u="none" cap="none" strike="noStrike">
                <a:solidFill>
                  <a:srgbClr val="C9C2C0"/>
                </a:solidFill>
                <a:latin typeface="Gelasio"/>
                <a:ea typeface="Gelasio"/>
                <a:cs typeface="Gelasio"/>
                <a:sym typeface="Gelasio"/>
              </a:rPr>
              <a:t>مثل إنشاء مجمع الملك سلمان العالمي للغة العربية، الذي يهدف إلى خدمة اللغة العربية وتطويرها.</a:t>
            </a:r>
            <a:endParaRPr b="0" i="0" sz="1450" u="none" cap="none" strike="noStrike">
              <a:solidFill>
                <a:srgbClr val="000000"/>
              </a:solidFill>
              <a:latin typeface="Calibri"/>
              <a:ea typeface="Calibri"/>
              <a:cs typeface="Calibri"/>
              <a:sym typeface="Calibri"/>
            </a:endParaRPr>
          </a:p>
        </p:txBody>
      </p:sp>
      <p:sp>
        <p:nvSpPr>
          <p:cNvPr id="187" name="Google Shape;187;p8"/>
          <p:cNvSpPr/>
          <p:nvPr/>
        </p:nvSpPr>
        <p:spPr>
          <a:xfrm>
            <a:off x="12237839" y="4116784"/>
            <a:ext cx="663059" cy="22860"/>
          </a:xfrm>
          <a:prstGeom prst="roundRect">
            <a:avLst>
              <a:gd fmla="val 124319" name="adj"/>
            </a:avLst>
          </a:prstGeom>
          <a:solidFill>
            <a:srgbClr val="504D4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8" name="Google Shape;188;p8"/>
          <p:cNvSpPr/>
          <p:nvPr/>
        </p:nvSpPr>
        <p:spPr>
          <a:xfrm>
            <a:off x="12900898" y="3915092"/>
            <a:ext cx="426244" cy="426244"/>
          </a:xfrm>
          <a:prstGeom prst="roundRect">
            <a:avLst>
              <a:gd fmla="val 6667" name="adj"/>
            </a:avLst>
          </a:prstGeom>
          <a:solidFill>
            <a:srgbClr val="37343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9" name="Google Shape;189;p8"/>
          <p:cNvSpPr/>
          <p:nvPr/>
        </p:nvSpPr>
        <p:spPr>
          <a:xfrm>
            <a:off x="13035558" y="3986053"/>
            <a:ext cx="156805" cy="284202"/>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C9C2C0"/>
              </a:buClr>
              <a:buSzPts val="2200"/>
              <a:buFont typeface="Gelasio"/>
              <a:buNone/>
            </a:pPr>
            <a:r>
              <a:rPr b="0" i="0" lang="en-US" sz="2200" u="none" cap="none" strike="noStrike">
                <a:solidFill>
                  <a:srgbClr val="C9C2C0"/>
                </a:solidFill>
                <a:latin typeface="Gelasio"/>
                <a:ea typeface="Gelasio"/>
                <a:cs typeface="Gelasio"/>
                <a:sym typeface="Gelasio"/>
              </a:rPr>
              <a:t>3</a:t>
            </a:r>
            <a:endParaRPr b="0" i="0" sz="2200" u="none" cap="none" strike="noStrike">
              <a:solidFill>
                <a:srgbClr val="000000"/>
              </a:solidFill>
              <a:latin typeface="Calibri"/>
              <a:ea typeface="Calibri"/>
              <a:cs typeface="Calibri"/>
              <a:sym typeface="Calibri"/>
            </a:endParaRPr>
          </a:p>
        </p:txBody>
      </p:sp>
      <p:sp>
        <p:nvSpPr>
          <p:cNvPr id="190" name="Google Shape;190;p8"/>
          <p:cNvSpPr/>
          <p:nvPr/>
        </p:nvSpPr>
        <p:spPr>
          <a:xfrm>
            <a:off x="9814957" y="3966805"/>
            <a:ext cx="2368272" cy="295989"/>
          </a:xfrm>
          <a:prstGeom prst="rect">
            <a:avLst/>
          </a:prstGeom>
          <a:noFill/>
          <a:ln>
            <a:noFill/>
          </a:ln>
        </p:spPr>
        <p:txBody>
          <a:bodyPr anchorCtr="0" anchor="t" bIns="0" lIns="0" spcFirstLastPara="1" rIns="0" wrap="square" tIns="0">
            <a:noAutofit/>
          </a:bodyPr>
          <a:lstStyle/>
          <a:p>
            <a:pPr indent="0" lvl="0" marL="0" marR="0" rtl="1" algn="r">
              <a:lnSpc>
                <a:spcPct val="124324"/>
              </a:lnSpc>
              <a:spcBef>
                <a:spcPts val="0"/>
              </a:spcBef>
              <a:spcAft>
                <a:spcPts val="0"/>
              </a:spcAft>
              <a:buClr>
                <a:srgbClr val="FFC000"/>
              </a:buClr>
              <a:buSzPts val="1850"/>
              <a:buFont typeface="Gelasio"/>
              <a:buNone/>
            </a:pPr>
            <a:r>
              <a:rPr b="0" i="0" lang="en-US" sz="1850" u="none" cap="none" strike="noStrike">
                <a:solidFill>
                  <a:srgbClr val="FFC000"/>
                </a:solidFill>
                <a:latin typeface="Gelasio"/>
                <a:ea typeface="Gelasio"/>
                <a:cs typeface="Gelasio"/>
                <a:sym typeface="Gelasio"/>
              </a:rPr>
              <a:t>مصر</a:t>
            </a:r>
            <a:endParaRPr b="0" i="0" sz="1850" u="none" cap="none" strike="noStrike">
              <a:solidFill>
                <a:srgbClr val="FFC000"/>
              </a:solidFill>
              <a:latin typeface="Calibri"/>
              <a:ea typeface="Calibri"/>
              <a:cs typeface="Calibri"/>
              <a:sym typeface="Calibri"/>
            </a:endParaRPr>
          </a:p>
        </p:txBody>
      </p:sp>
      <p:sp>
        <p:nvSpPr>
          <p:cNvPr id="191" name="Google Shape;191;p8"/>
          <p:cNvSpPr/>
          <p:nvPr/>
        </p:nvSpPr>
        <p:spPr>
          <a:xfrm>
            <a:off x="3773346" y="4260413"/>
            <a:ext cx="8461087" cy="645780"/>
          </a:xfrm>
          <a:prstGeom prst="rect">
            <a:avLst/>
          </a:prstGeom>
          <a:noFill/>
          <a:ln>
            <a:noFill/>
          </a:ln>
        </p:spPr>
        <p:txBody>
          <a:bodyPr anchorCtr="0" anchor="t" bIns="0" lIns="0" spcFirstLastPara="1" rIns="0" wrap="square" tIns="0">
            <a:noAutofit/>
          </a:bodyPr>
          <a:lstStyle/>
          <a:p>
            <a:pPr indent="0" lvl="0" marL="0" marR="0" rtl="1" algn="r">
              <a:lnSpc>
                <a:spcPct val="162068"/>
              </a:lnSpc>
              <a:spcBef>
                <a:spcPts val="0"/>
              </a:spcBef>
              <a:spcAft>
                <a:spcPts val="0"/>
              </a:spcAft>
              <a:buClr>
                <a:srgbClr val="C9C2C0"/>
              </a:buClr>
              <a:buSzPts val="1450"/>
              <a:buFont typeface="Gelasio"/>
              <a:buNone/>
            </a:pPr>
            <a:r>
              <a:rPr b="0" i="0" lang="en-US" sz="1450" u="none" cap="none" strike="noStrike">
                <a:solidFill>
                  <a:srgbClr val="C9C2C0"/>
                </a:solidFill>
                <a:latin typeface="Gelasio"/>
                <a:ea typeface="Gelasio"/>
                <a:cs typeface="Gelasio"/>
                <a:sym typeface="Gelasio"/>
              </a:rPr>
              <a:t>يعتبر الأزهر من أكبر المؤسسات الدينية والتعليمية التي تحافظ على اللغة العربية الفصحى من خلال مناهجه الدراسية والأنشطة الثقافية والدينية.</a:t>
            </a:r>
            <a:endParaRPr b="0" i="0" sz="1450" u="none" cap="none" strike="noStrike">
              <a:solidFill>
                <a:srgbClr val="C9C2C0"/>
              </a:solidFill>
              <a:latin typeface="Gelasio"/>
              <a:ea typeface="Gelasio"/>
              <a:cs typeface="Gelasio"/>
              <a:sym typeface="Gelasio"/>
            </a:endParaRPr>
          </a:p>
          <a:p>
            <a:pPr indent="0" lvl="0" marL="0" marR="0" rtl="1" algn="r">
              <a:lnSpc>
                <a:spcPct val="162068"/>
              </a:lnSpc>
              <a:spcBef>
                <a:spcPts val="0"/>
              </a:spcBef>
              <a:spcAft>
                <a:spcPts val="0"/>
              </a:spcAft>
              <a:buClr>
                <a:srgbClr val="C9C2C0"/>
              </a:buClr>
              <a:buSzPts val="1450"/>
              <a:buFont typeface="Gelasio"/>
              <a:buNone/>
            </a:pPr>
            <a:r>
              <a:rPr lang="en-US" sz="1450">
                <a:solidFill>
                  <a:srgbClr val="C9C2C0"/>
                </a:solidFill>
                <a:latin typeface="Gelasio"/>
                <a:ea typeface="Gelasio"/>
                <a:cs typeface="Gelasio"/>
                <a:sym typeface="Gelasio"/>
              </a:rPr>
              <a:t>وكذلك فإن مصر تساهم عبر برامجها الثقافية ودور النشر التي تنشر الكتب والأعمال الأدبية بالعربية.</a:t>
            </a:r>
            <a:endParaRPr b="0" i="0" sz="1450" u="none" cap="none" strike="noStrike">
              <a:solidFill>
                <a:srgbClr val="000000"/>
              </a:solidFill>
              <a:latin typeface="Calibri"/>
              <a:ea typeface="Calibri"/>
              <a:cs typeface="Calibri"/>
              <a:sym typeface="Calibri"/>
            </a:endParaRPr>
          </a:p>
        </p:txBody>
      </p:sp>
      <p:sp>
        <p:nvSpPr>
          <p:cNvPr id="192" name="Google Shape;192;p8"/>
          <p:cNvSpPr/>
          <p:nvPr/>
        </p:nvSpPr>
        <p:spPr>
          <a:xfrm>
            <a:off x="12237717" y="5397658"/>
            <a:ext cx="663059" cy="22860"/>
          </a:xfrm>
          <a:prstGeom prst="roundRect">
            <a:avLst>
              <a:gd fmla="val 124319" name="adj"/>
            </a:avLst>
          </a:prstGeom>
          <a:solidFill>
            <a:srgbClr val="504D4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93" name="Google Shape;193;p8"/>
          <p:cNvSpPr/>
          <p:nvPr/>
        </p:nvSpPr>
        <p:spPr>
          <a:xfrm>
            <a:off x="12900898" y="5195967"/>
            <a:ext cx="426244" cy="426244"/>
          </a:xfrm>
          <a:prstGeom prst="roundRect">
            <a:avLst>
              <a:gd fmla="val 6667" name="adj"/>
            </a:avLst>
          </a:prstGeom>
          <a:solidFill>
            <a:srgbClr val="37343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94" name="Google Shape;194;p8"/>
          <p:cNvSpPr/>
          <p:nvPr/>
        </p:nvSpPr>
        <p:spPr>
          <a:xfrm>
            <a:off x="13033772" y="5266928"/>
            <a:ext cx="160496" cy="284202"/>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C9C2C0"/>
              </a:buClr>
              <a:buSzPts val="2200"/>
              <a:buFont typeface="Gelasio"/>
              <a:buNone/>
            </a:pPr>
            <a:r>
              <a:rPr b="0" i="0" lang="en-US" sz="2200" u="none" cap="none" strike="noStrike">
                <a:solidFill>
                  <a:srgbClr val="C9C2C0"/>
                </a:solidFill>
                <a:latin typeface="Gelasio"/>
                <a:ea typeface="Gelasio"/>
                <a:cs typeface="Gelasio"/>
                <a:sym typeface="Gelasio"/>
              </a:rPr>
              <a:t>4</a:t>
            </a:r>
            <a:endParaRPr b="0" i="0" sz="2200" u="none" cap="none" strike="noStrike">
              <a:solidFill>
                <a:srgbClr val="000000"/>
              </a:solidFill>
              <a:latin typeface="Calibri"/>
              <a:ea typeface="Calibri"/>
              <a:cs typeface="Calibri"/>
              <a:sym typeface="Calibri"/>
            </a:endParaRPr>
          </a:p>
        </p:txBody>
      </p:sp>
      <p:sp>
        <p:nvSpPr>
          <p:cNvPr id="195" name="Google Shape;195;p8"/>
          <p:cNvSpPr/>
          <p:nvPr/>
        </p:nvSpPr>
        <p:spPr>
          <a:xfrm>
            <a:off x="9869567" y="5269727"/>
            <a:ext cx="2368272" cy="295989"/>
          </a:xfrm>
          <a:prstGeom prst="rect">
            <a:avLst/>
          </a:prstGeom>
          <a:noFill/>
          <a:ln>
            <a:noFill/>
          </a:ln>
        </p:spPr>
        <p:txBody>
          <a:bodyPr anchorCtr="0" anchor="t" bIns="0" lIns="0" spcFirstLastPara="1" rIns="0" wrap="square" tIns="0">
            <a:noAutofit/>
          </a:bodyPr>
          <a:lstStyle/>
          <a:p>
            <a:pPr indent="0" lvl="0" marL="0" marR="0" rtl="1" algn="r">
              <a:lnSpc>
                <a:spcPct val="124324"/>
              </a:lnSpc>
              <a:spcBef>
                <a:spcPts val="0"/>
              </a:spcBef>
              <a:spcAft>
                <a:spcPts val="0"/>
              </a:spcAft>
              <a:buClr>
                <a:srgbClr val="FFC000"/>
              </a:buClr>
              <a:buSzPts val="1850"/>
              <a:buFont typeface="Gelasio"/>
              <a:buNone/>
            </a:pPr>
            <a:r>
              <a:rPr b="0" i="0" lang="en-US" sz="1850" u="none" cap="none" strike="noStrike">
                <a:solidFill>
                  <a:srgbClr val="FFC000"/>
                </a:solidFill>
                <a:latin typeface="Gelasio"/>
                <a:ea typeface="Gelasio"/>
                <a:cs typeface="Gelasio"/>
                <a:sym typeface="Gelasio"/>
              </a:rPr>
              <a:t>المغرب</a:t>
            </a:r>
            <a:endParaRPr b="0" i="0" sz="1850" u="none" cap="none" strike="noStrike">
              <a:solidFill>
                <a:srgbClr val="FFC000"/>
              </a:solidFill>
              <a:latin typeface="Calibri"/>
              <a:ea typeface="Calibri"/>
              <a:cs typeface="Calibri"/>
              <a:sym typeface="Calibri"/>
            </a:endParaRPr>
          </a:p>
        </p:txBody>
      </p:sp>
      <p:sp>
        <p:nvSpPr>
          <p:cNvPr id="196" name="Google Shape;196;p8"/>
          <p:cNvSpPr/>
          <p:nvPr/>
        </p:nvSpPr>
        <p:spPr>
          <a:xfrm>
            <a:off x="1781923" y="5540748"/>
            <a:ext cx="10501516" cy="645780"/>
          </a:xfrm>
          <a:prstGeom prst="rect">
            <a:avLst/>
          </a:prstGeom>
          <a:noFill/>
          <a:ln>
            <a:noFill/>
          </a:ln>
        </p:spPr>
        <p:txBody>
          <a:bodyPr anchorCtr="0" anchor="t" bIns="0" lIns="0" spcFirstLastPara="1" rIns="0" wrap="square" tIns="0">
            <a:noAutofit/>
          </a:bodyPr>
          <a:lstStyle/>
          <a:p>
            <a:pPr indent="0" lvl="0" marL="0" marR="0" rtl="1" algn="r">
              <a:lnSpc>
                <a:spcPct val="162068"/>
              </a:lnSpc>
              <a:spcBef>
                <a:spcPts val="0"/>
              </a:spcBef>
              <a:spcAft>
                <a:spcPts val="0"/>
              </a:spcAft>
              <a:buClr>
                <a:srgbClr val="C9C2C0"/>
              </a:buClr>
              <a:buSzPts val="1450"/>
              <a:buFont typeface="Gelasio"/>
              <a:buNone/>
            </a:pPr>
            <a:r>
              <a:rPr b="0" i="0" lang="en-US" sz="1450" u="none" cap="none" strike="noStrike">
                <a:solidFill>
                  <a:srgbClr val="C9C2C0"/>
                </a:solidFill>
                <a:latin typeface="Gelasio"/>
                <a:ea typeface="Gelasio"/>
                <a:cs typeface="Gelasio"/>
                <a:sym typeface="Gelasio"/>
              </a:rPr>
              <a:t>المغرب يقوم بمبادرات عدة لتعزيز اللغة العربية، لا سيما من خلال الأكاديمية المغربية للغة العربية، التي تهدف إلى تطوير المصطلحات العلمية وتحديث اللغة العربية لتواكب العصر.</a:t>
            </a:r>
            <a:endParaRPr b="0" i="0" sz="1450" u="none" cap="none" strike="noStrike">
              <a:solidFill>
                <a:srgbClr val="C9C2C0"/>
              </a:solidFill>
              <a:latin typeface="Gelasio"/>
              <a:ea typeface="Gelasio"/>
              <a:cs typeface="Gelasio"/>
              <a:sym typeface="Gelasio"/>
            </a:endParaRPr>
          </a:p>
          <a:p>
            <a:pPr indent="0" lvl="0" marL="0" marR="0" rtl="1" algn="r">
              <a:lnSpc>
                <a:spcPct val="162068"/>
              </a:lnSpc>
              <a:spcBef>
                <a:spcPts val="0"/>
              </a:spcBef>
              <a:spcAft>
                <a:spcPts val="0"/>
              </a:spcAft>
              <a:buClr>
                <a:srgbClr val="C9C2C0"/>
              </a:buClr>
              <a:buSzPts val="1450"/>
              <a:buFont typeface="Gelasio"/>
              <a:buNone/>
            </a:pPr>
            <a:r>
              <a:rPr b="0" i="0" lang="en-US" sz="1450" u="none" cap="none" strike="noStrike">
                <a:solidFill>
                  <a:srgbClr val="C9C2C0"/>
                </a:solidFill>
                <a:latin typeface="Gelasio"/>
                <a:ea typeface="Gelasio"/>
                <a:cs typeface="Gelasio"/>
                <a:sym typeface="Gelasio"/>
              </a:rPr>
              <a:t>كما يدعم برامج الأدب العربي ويحافظ على التراث الثقافي المرتبط باللغة العربية.</a:t>
            </a:r>
            <a:endParaRPr b="0" i="0" sz="1450" u="none" cap="none" strike="noStrike">
              <a:solidFill>
                <a:srgbClr val="000000"/>
              </a:solidFill>
              <a:latin typeface="Calibri"/>
              <a:ea typeface="Calibri"/>
              <a:cs typeface="Calibri"/>
              <a:sym typeface="Calibri"/>
            </a:endParaRPr>
          </a:p>
        </p:txBody>
      </p:sp>
      <p:sp>
        <p:nvSpPr>
          <p:cNvPr id="197" name="Google Shape;197;p8"/>
          <p:cNvSpPr/>
          <p:nvPr/>
        </p:nvSpPr>
        <p:spPr>
          <a:xfrm>
            <a:off x="12237839" y="6678533"/>
            <a:ext cx="663059" cy="22860"/>
          </a:xfrm>
          <a:prstGeom prst="roundRect">
            <a:avLst>
              <a:gd fmla="val 124319" name="adj"/>
            </a:avLst>
          </a:prstGeom>
          <a:solidFill>
            <a:srgbClr val="504D4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98" name="Google Shape;198;p8"/>
          <p:cNvSpPr/>
          <p:nvPr/>
        </p:nvSpPr>
        <p:spPr>
          <a:xfrm>
            <a:off x="12900898" y="6476841"/>
            <a:ext cx="426244" cy="426244"/>
          </a:xfrm>
          <a:prstGeom prst="roundRect">
            <a:avLst>
              <a:gd fmla="val 6667" name="adj"/>
            </a:avLst>
          </a:prstGeom>
          <a:solidFill>
            <a:srgbClr val="37343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99" name="Google Shape;199;p8"/>
          <p:cNvSpPr/>
          <p:nvPr/>
        </p:nvSpPr>
        <p:spPr>
          <a:xfrm>
            <a:off x="13038892" y="6547802"/>
            <a:ext cx="150138" cy="284202"/>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C9C2C0"/>
              </a:buClr>
              <a:buSzPts val="2200"/>
              <a:buFont typeface="Gelasio"/>
              <a:buNone/>
            </a:pPr>
            <a:r>
              <a:rPr b="0" i="0" lang="en-US" sz="2200" u="none" cap="none" strike="noStrike">
                <a:solidFill>
                  <a:srgbClr val="C9C2C0"/>
                </a:solidFill>
                <a:latin typeface="Gelasio"/>
                <a:ea typeface="Gelasio"/>
                <a:cs typeface="Gelasio"/>
                <a:sym typeface="Gelasio"/>
              </a:rPr>
              <a:t>5</a:t>
            </a:r>
            <a:endParaRPr b="0" i="0" sz="2200" u="none" cap="none" strike="noStrike">
              <a:solidFill>
                <a:srgbClr val="000000"/>
              </a:solidFill>
              <a:latin typeface="Calibri"/>
              <a:ea typeface="Calibri"/>
              <a:cs typeface="Calibri"/>
              <a:sym typeface="Calibri"/>
            </a:endParaRPr>
          </a:p>
        </p:txBody>
      </p:sp>
      <p:sp>
        <p:nvSpPr>
          <p:cNvPr id="200" name="Google Shape;200;p8"/>
          <p:cNvSpPr/>
          <p:nvPr/>
        </p:nvSpPr>
        <p:spPr>
          <a:xfrm>
            <a:off x="9829473" y="6564067"/>
            <a:ext cx="2368272" cy="295989"/>
          </a:xfrm>
          <a:prstGeom prst="rect">
            <a:avLst/>
          </a:prstGeom>
          <a:noFill/>
          <a:ln>
            <a:noFill/>
          </a:ln>
        </p:spPr>
        <p:txBody>
          <a:bodyPr anchorCtr="0" anchor="t" bIns="0" lIns="0" spcFirstLastPara="1" rIns="0" wrap="square" tIns="0">
            <a:noAutofit/>
          </a:bodyPr>
          <a:lstStyle/>
          <a:p>
            <a:pPr indent="0" lvl="0" marL="0" marR="0" rtl="1" algn="r">
              <a:lnSpc>
                <a:spcPct val="124324"/>
              </a:lnSpc>
              <a:spcBef>
                <a:spcPts val="0"/>
              </a:spcBef>
              <a:spcAft>
                <a:spcPts val="0"/>
              </a:spcAft>
              <a:buClr>
                <a:srgbClr val="FFC000"/>
              </a:buClr>
              <a:buSzPts val="1850"/>
              <a:buFont typeface="Gelasio"/>
              <a:buNone/>
            </a:pPr>
            <a:r>
              <a:rPr b="0" i="0" lang="en-US" sz="1850" u="none" cap="none" strike="noStrike">
                <a:solidFill>
                  <a:srgbClr val="FFC000"/>
                </a:solidFill>
                <a:latin typeface="Gelasio"/>
                <a:ea typeface="Gelasio"/>
                <a:cs typeface="Gelasio"/>
                <a:sym typeface="Gelasio"/>
              </a:rPr>
              <a:t>العراق</a:t>
            </a:r>
            <a:endParaRPr b="0" i="0" sz="1850" u="none" cap="none" strike="noStrike">
              <a:solidFill>
                <a:srgbClr val="FFC000"/>
              </a:solidFill>
              <a:latin typeface="Calibri"/>
              <a:ea typeface="Calibri"/>
              <a:cs typeface="Calibri"/>
              <a:sym typeface="Calibri"/>
            </a:endParaRPr>
          </a:p>
        </p:txBody>
      </p:sp>
      <p:sp>
        <p:nvSpPr>
          <p:cNvPr id="201" name="Google Shape;201;p8"/>
          <p:cNvSpPr/>
          <p:nvPr/>
        </p:nvSpPr>
        <p:spPr>
          <a:xfrm>
            <a:off x="2846215" y="6833183"/>
            <a:ext cx="9391624" cy="645780"/>
          </a:xfrm>
          <a:prstGeom prst="rect">
            <a:avLst/>
          </a:prstGeom>
          <a:noFill/>
          <a:ln>
            <a:noFill/>
          </a:ln>
        </p:spPr>
        <p:txBody>
          <a:bodyPr anchorCtr="0" anchor="t" bIns="0" lIns="0" spcFirstLastPara="1" rIns="0" wrap="square" tIns="0">
            <a:noAutofit/>
          </a:bodyPr>
          <a:lstStyle/>
          <a:p>
            <a:pPr indent="0" lvl="0" marL="0" marR="0" rtl="1" algn="r">
              <a:lnSpc>
                <a:spcPct val="162068"/>
              </a:lnSpc>
              <a:spcBef>
                <a:spcPts val="0"/>
              </a:spcBef>
              <a:spcAft>
                <a:spcPts val="0"/>
              </a:spcAft>
              <a:buClr>
                <a:srgbClr val="C9C2C0"/>
              </a:buClr>
              <a:buSzPts val="1450"/>
              <a:buFont typeface="Gelasio"/>
              <a:buNone/>
            </a:pPr>
            <a:r>
              <a:rPr b="0" i="0" lang="en-US" sz="1450" u="none" cap="none" strike="noStrike">
                <a:solidFill>
                  <a:srgbClr val="C9C2C0"/>
                </a:solidFill>
                <a:latin typeface="Gelasio"/>
                <a:ea typeface="Gelasio"/>
                <a:cs typeface="Gelasio"/>
                <a:sym typeface="Gelasio"/>
              </a:rPr>
              <a:t>العراق له تاريخ طويل في مجال الأدب والشعر العربي، حيث كان موطنًا للعديد من الشعراء والأدباء البارزين مثل الجواهري، المتنبي، والسياب.</a:t>
            </a:r>
            <a:endParaRPr b="0" i="0" sz="1450" u="none" cap="none" strike="noStrike">
              <a:solidFill>
                <a:srgbClr val="C9C2C0"/>
              </a:solidFill>
              <a:latin typeface="Gelasio"/>
              <a:ea typeface="Gelasio"/>
              <a:cs typeface="Gelasio"/>
              <a:sym typeface="Gelasio"/>
            </a:endParaRPr>
          </a:p>
          <a:p>
            <a:pPr indent="0" lvl="0" marL="0" marR="0" rtl="1" algn="r">
              <a:lnSpc>
                <a:spcPct val="162068"/>
              </a:lnSpc>
              <a:spcBef>
                <a:spcPts val="0"/>
              </a:spcBef>
              <a:spcAft>
                <a:spcPts val="0"/>
              </a:spcAft>
              <a:buClr>
                <a:srgbClr val="C9C2C0"/>
              </a:buClr>
              <a:buSzPts val="1450"/>
              <a:buFont typeface="Gelasio"/>
              <a:buNone/>
            </a:pPr>
            <a:r>
              <a:rPr b="0" i="0" lang="en-US" sz="1450" u="none" cap="none" strike="noStrike">
                <a:solidFill>
                  <a:srgbClr val="C9C2C0"/>
                </a:solidFill>
                <a:latin typeface="Gelasio"/>
                <a:ea typeface="Gelasio"/>
                <a:cs typeface="Gelasio"/>
                <a:sym typeface="Gelasio"/>
              </a:rPr>
              <a:t>أيضًا، هناك جهود مستمرة لحفظ المخطوطات الأدبية والعلمية من فترات الخلافة العباسية والفترات الإسلامية اللاحقة، وهي تمثل ذخيرة كبيرة للثقافة العربية.</a:t>
            </a:r>
            <a:endParaRPr/>
          </a:p>
          <a:p>
            <a:pPr indent="0" lvl="0" marL="0" marR="0" rtl="1" algn="r">
              <a:lnSpc>
                <a:spcPct val="162068"/>
              </a:lnSpc>
              <a:spcBef>
                <a:spcPts val="0"/>
              </a:spcBef>
              <a:spcAft>
                <a:spcPts val="0"/>
              </a:spcAft>
              <a:buClr>
                <a:schemeClr val="dk1"/>
              </a:buClr>
              <a:buSzPts val="1450"/>
              <a:buFont typeface="Calibri"/>
              <a:buNone/>
            </a:pPr>
            <a:r>
              <a:t/>
            </a:r>
            <a:endParaRPr b="0" i="0" sz="1450" u="none" cap="none" strike="noStrike">
              <a:solidFill>
                <a:srgbClr val="000000"/>
              </a:solidFill>
              <a:latin typeface="Calibri"/>
              <a:ea typeface="Calibri"/>
              <a:cs typeface="Calibri"/>
              <a:sym typeface="Calibri"/>
            </a:endParaRPr>
          </a:p>
        </p:txBody>
      </p:sp>
      <p:pic>
        <p:nvPicPr>
          <p:cNvPr id="202" name="Google Shape;202;p8"/>
          <p:cNvPicPr preferRelativeResize="0"/>
          <p:nvPr/>
        </p:nvPicPr>
        <p:blipFill rotWithShape="1">
          <a:blip r:embed="rId3">
            <a:alphaModFix/>
          </a:blip>
          <a:srcRect b="0" l="0" r="0" t="0"/>
          <a:stretch/>
        </p:blipFill>
        <p:spPr>
          <a:xfrm>
            <a:off x="12672187" y="7782727"/>
            <a:ext cx="1924890" cy="38886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xEl>
                                              <p:pRg end="0" st="0"/>
                                            </p:txEl>
                                          </p:spTgt>
                                        </p:tgtEl>
                                        <p:attrNameLst>
                                          <p:attrName>style.visibility</p:attrName>
                                        </p:attrNameLst>
                                      </p:cBhvr>
                                      <p:to>
                                        <p:strVal val="visible"/>
                                      </p:to>
                                    </p:set>
                                    <p:animEffect filter="fade" transition="in">
                                      <p:cBhvr>
                                        <p:cTn dur="1000"/>
                                        <p:tgtEl>
                                          <p:spTgt spid="18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xEl>
                                              <p:pRg end="0" st="0"/>
                                            </p:txEl>
                                          </p:spTgt>
                                        </p:tgtEl>
                                        <p:attrNameLst>
                                          <p:attrName>style.visibility</p:attrName>
                                        </p:attrNameLst>
                                      </p:cBhvr>
                                      <p:to>
                                        <p:strVal val="visible"/>
                                      </p:to>
                                    </p:set>
                                    <p:animEffect filter="fade" transition="in">
                                      <p:cBhvr>
                                        <p:cTn dur="1000"/>
                                        <p:tgtEl>
                                          <p:spTgt spid="18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xEl>
                                              <p:pRg end="1" st="1"/>
                                            </p:txEl>
                                          </p:spTgt>
                                        </p:tgtEl>
                                        <p:attrNameLst>
                                          <p:attrName>style.visibility</p:attrName>
                                        </p:attrNameLst>
                                      </p:cBhvr>
                                      <p:to>
                                        <p:strVal val="visible"/>
                                      </p:to>
                                    </p:set>
                                    <p:animEffect filter="fade" transition="in">
                                      <p:cBhvr>
                                        <p:cTn dur="1000"/>
                                        <p:tgtEl>
                                          <p:spTgt spid="18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0" st="0"/>
                                            </p:txEl>
                                          </p:spTgt>
                                        </p:tgtEl>
                                        <p:attrNameLst>
                                          <p:attrName>style.visibility</p:attrName>
                                        </p:attrNameLst>
                                      </p:cBhvr>
                                      <p:to>
                                        <p:strVal val="visible"/>
                                      </p:to>
                                    </p:set>
                                    <p:animEffect filter="fade" transition="in">
                                      <p:cBhvr>
                                        <p:cTn dur="1000"/>
                                        <p:tgtEl>
                                          <p:spTgt spid="19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1" st="1"/>
                                            </p:txEl>
                                          </p:spTgt>
                                        </p:tgtEl>
                                        <p:attrNameLst>
                                          <p:attrName>style.visibility</p:attrName>
                                        </p:attrNameLst>
                                      </p:cBhvr>
                                      <p:to>
                                        <p:strVal val="visible"/>
                                      </p:to>
                                    </p:set>
                                    <p:animEffect filter="fade" transition="in">
                                      <p:cBhvr>
                                        <p:cTn dur="1000"/>
                                        <p:tgtEl>
                                          <p:spTgt spid="19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xEl>
                                              <p:pRg end="0" st="0"/>
                                            </p:txEl>
                                          </p:spTgt>
                                        </p:tgtEl>
                                        <p:attrNameLst>
                                          <p:attrName>style.visibility</p:attrName>
                                        </p:attrNameLst>
                                      </p:cBhvr>
                                      <p:to>
                                        <p:strVal val="visible"/>
                                      </p:to>
                                    </p:set>
                                    <p:animEffect filter="fade" transition="in">
                                      <p:cBhvr>
                                        <p:cTn dur="1000"/>
                                        <p:tgtEl>
                                          <p:spTgt spid="19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xEl>
                                              <p:pRg end="1" st="1"/>
                                            </p:txEl>
                                          </p:spTgt>
                                        </p:tgtEl>
                                        <p:attrNameLst>
                                          <p:attrName>style.visibility</p:attrName>
                                        </p:attrNameLst>
                                      </p:cBhvr>
                                      <p:to>
                                        <p:strVal val="visible"/>
                                      </p:to>
                                    </p:set>
                                    <p:animEffect filter="fade" transition="in">
                                      <p:cBhvr>
                                        <p:cTn dur="1000"/>
                                        <p:tgtEl>
                                          <p:spTgt spid="19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0" st="0"/>
                                            </p:txEl>
                                          </p:spTgt>
                                        </p:tgtEl>
                                        <p:attrNameLst>
                                          <p:attrName>style.visibility</p:attrName>
                                        </p:attrNameLst>
                                      </p:cBhvr>
                                      <p:to>
                                        <p:strVal val="visible"/>
                                      </p:to>
                                    </p:set>
                                    <p:animEffect filter="fade" transition="in">
                                      <p:cBhvr>
                                        <p:cTn dur="1000"/>
                                        <p:tgtEl>
                                          <p:spTgt spid="20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1" st="1"/>
                                            </p:txEl>
                                          </p:spTgt>
                                        </p:tgtEl>
                                        <p:attrNameLst>
                                          <p:attrName>style.visibility</p:attrName>
                                        </p:attrNameLst>
                                      </p:cBhvr>
                                      <p:to>
                                        <p:strVal val="visible"/>
                                      </p:to>
                                    </p:set>
                                    <p:animEffect filter="fade" transition="in">
                                      <p:cBhvr>
                                        <p:cTn dur="1000"/>
                                        <p:tgtEl>
                                          <p:spTgt spid="20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2" st="2"/>
                                            </p:txEl>
                                          </p:spTgt>
                                        </p:tgtEl>
                                        <p:attrNameLst>
                                          <p:attrName>style.visibility</p:attrName>
                                        </p:attrNameLst>
                                      </p:cBhvr>
                                      <p:to>
                                        <p:strVal val="visible"/>
                                      </p:to>
                                    </p:set>
                                    <p:animEffect filter="fade" transition="in">
                                      <p:cBhvr>
                                        <p:cTn dur="1000"/>
                                        <p:tgtEl>
                                          <p:spTgt spid="201">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9"/>
          <p:cNvSpPr/>
          <p:nvPr/>
        </p:nvSpPr>
        <p:spPr>
          <a:xfrm>
            <a:off x="7512379" y="825304"/>
            <a:ext cx="7104102" cy="591979"/>
          </a:xfrm>
          <a:prstGeom prst="rect">
            <a:avLst/>
          </a:prstGeom>
          <a:noFill/>
          <a:ln>
            <a:noFill/>
          </a:ln>
        </p:spPr>
        <p:txBody>
          <a:bodyPr anchorCtr="0" anchor="t" bIns="0" lIns="0" spcFirstLastPara="1" rIns="0" wrap="square" tIns="0">
            <a:noAutofit/>
          </a:bodyPr>
          <a:lstStyle/>
          <a:p>
            <a:pPr indent="0" lvl="0" marL="0" marR="0" rtl="0" algn="l">
              <a:lnSpc>
                <a:spcPct val="125675"/>
              </a:lnSpc>
              <a:spcBef>
                <a:spcPts val="0"/>
              </a:spcBef>
              <a:spcAft>
                <a:spcPts val="0"/>
              </a:spcAft>
              <a:buClr>
                <a:srgbClr val="D8B6A4"/>
              </a:buClr>
              <a:buSzPts val="3700"/>
              <a:buFont typeface="Gelasio"/>
              <a:buNone/>
            </a:pPr>
            <a:r>
              <a:rPr lang="en-US" sz="3700">
                <a:solidFill>
                  <a:srgbClr val="D8B6A4"/>
                </a:solidFill>
                <a:latin typeface="Gelasio"/>
                <a:ea typeface="Gelasio"/>
                <a:cs typeface="Gelasio"/>
                <a:sym typeface="Gelasio"/>
              </a:rPr>
              <a:t>الخـط الزمني للأحداث المرتبــطة بالقضــية</a:t>
            </a:r>
            <a:endParaRPr sz="3700">
              <a:solidFill>
                <a:schemeClr val="dk1"/>
              </a:solidFill>
              <a:latin typeface="Calibri"/>
              <a:ea typeface="Calibri"/>
              <a:cs typeface="Calibri"/>
              <a:sym typeface="Calibri"/>
            </a:endParaRPr>
          </a:p>
        </p:txBody>
      </p:sp>
      <p:sp>
        <p:nvSpPr>
          <p:cNvPr id="209" name="Google Shape;209;p9"/>
          <p:cNvSpPr/>
          <p:nvPr/>
        </p:nvSpPr>
        <p:spPr>
          <a:xfrm>
            <a:off x="5748093" y="1338201"/>
            <a:ext cx="22860" cy="6214943"/>
          </a:xfrm>
          <a:prstGeom prst="roundRect">
            <a:avLst>
              <a:gd fmla="val 124319" name="adj"/>
            </a:avLst>
          </a:prstGeom>
          <a:solidFill>
            <a:srgbClr val="504D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0" name="Google Shape;210;p9"/>
          <p:cNvSpPr/>
          <p:nvPr/>
        </p:nvSpPr>
        <p:spPr>
          <a:xfrm>
            <a:off x="4912269" y="1872435"/>
            <a:ext cx="663059" cy="22860"/>
          </a:xfrm>
          <a:prstGeom prst="roundRect">
            <a:avLst>
              <a:gd fmla="val 124319" name="adj"/>
            </a:avLst>
          </a:prstGeom>
          <a:solidFill>
            <a:srgbClr val="504D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1" name="Google Shape;211;p9"/>
          <p:cNvSpPr/>
          <p:nvPr/>
        </p:nvSpPr>
        <p:spPr>
          <a:xfrm>
            <a:off x="5546461" y="1682232"/>
            <a:ext cx="426244" cy="426244"/>
          </a:xfrm>
          <a:prstGeom prst="roundRect">
            <a:avLst>
              <a:gd fmla="val 6667" name="adj"/>
            </a:avLst>
          </a:prstGeom>
          <a:solidFill>
            <a:srgbClr val="37343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2" name="Google Shape;212;p9"/>
          <p:cNvSpPr/>
          <p:nvPr/>
        </p:nvSpPr>
        <p:spPr>
          <a:xfrm>
            <a:off x="5698504" y="1753194"/>
            <a:ext cx="122158" cy="284202"/>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C9C2C0"/>
              </a:buClr>
              <a:buSzPts val="2200"/>
              <a:buFont typeface="Gelasio"/>
              <a:buNone/>
            </a:pPr>
            <a:r>
              <a:rPr lang="en-US" sz="2200">
                <a:solidFill>
                  <a:srgbClr val="C9C2C0"/>
                </a:solidFill>
                <a:latin typeface="Gelasio"/>
                <a:ea typeface="Gelasio"/>
                <a:cs typeface="Gelasio"/>
                <a:sym typeface="Gelasio"/>
              </a:rPr>
              <a:t>1</a:t>
            </a:r>
            <a:endParaRPr sz="2200">
              <a:solidFill>
                <a:schemeClr val="dk1"/>
              </a:solidFill>
              <a:latin typeface="Calibri"/>
              <a:ea typeface="Calibri"/>
              <a:cs typeface="Calibri"/>
              <a:sym typeface="Calibri"/>
            </a:endParaRPr>
          </a:p>
        </p:txBody>
      </p:sp>
      <p:sp>
        <p:nvSpPr>
          <p:cNvPr id="213" name="Google Shape;213;p9"/>
          <p:cNvSpPr/>
          <p:nvPr/>
        </p:nvSpPr>
        <p:spPr>
          <a:xfrm>
            <a:off x="11064430" y="1712452"/>
            <a:ext cx="2368272" cy="295989"/>
          </a:xfrm>
          <a:prstGeom prst="rect">
            <a:avLst/>
          </a:prstGeom>
          <a:noFill/>
          <a:ln>
            <a:noFill/>
          </a:ln>
        </p:spPr>
        <p:txBody>
          <a:bodyPr anchorCtr="0" anchor="t" bIns="0" lIns="0" spcFirstLastPara="1" rIns="0" wrap="square" tIns="0">
            <a:noAutofit/>
          </a:bodyPr>
          <a:lstStyle/>
          <a:p>
            <a:pPr indent="0" lvl="0" marL="0" marR="0" rtl="1" algn="r">
              <a:lnSpc>
                <a:spcPct val="124324"/>
              </a:lnSpc>
              <a:spcBef>
                <a:spcPts val="0"/>
              </a:spcBef>
              <a:spcAft>
                <a:spcPts val="0"/>
              </a:spcAft>
              <a:buClr>
                <a:srgbClr val="FFC000"/>
              </a:buClr>
              <a:buSzPts val="1850"/>
              <a:buFont typeface="Gelasio"/>
              <a:buNone/>
            </a:pPr>
            <a:r>
              <a:rPr lang="en-US" sz="1850">
                <a:solidFill>
                  <a:srgbClr val="FFC000"/>
                </a:solidFill>
                <a:latin typeface="Gelasio"/>
                <a:ea typeface="Gelasio"/>
                <a:cs typeface="Gelasio"/>
                <a:sym typeface="Gelasio"/>
              </a:rPr>
              <a:t>1919</a:t>
            </a:r>
            <a:endParaRPr sz="1850">
              <a:solidFill>
                <a:srgbClr val="FFC000"/>
              </a:solidFill>
              <a:latin typeface="Calibri"/>
              <a:ea typeface="Calibri"/>
              <a:cs typeface="Calibri"/>
              <a:sym typeface="Calibri"/>
            </a:endParaRPr>
          </a:p>
        </p:txBody>
      </p:sp>
      <p:sp>
        <p:nvSpPr>
          <p:cNvPr id="214" name="Google Shape;214;p9"/>
          <p:cNvSpPr/>
          <p:nvPr/>
        </p:nvSpPr>
        <p:spPr>
          <a:xfrm>
            <a:off x="1489262" y="1964621"/>
            <a:ext cx="11978164" cy="303014"/>
          </a:xfrm>
          <a:prstGeom prst="rect">
            <a:avLst/>
          </a:prstGeom>
          <a:noFill/>
          <a:ln>
            <a:noFill/>
          </a:ln>
        </p:spPr>
        <p:txBody>
          <a:bodyPr anchorCtr="0" anchor="t" bIns="0" lIns="0" spcFirstLastPara="1" rIns="0" wrap="square" tIns="0">
            <a:noAutofit/>
          </a:bodyPr>
          <a:lstStyle/>
          <a:p>
            <a:pPr indent="0" lvl="0" marL="0" marR="0" rtl="1" algn="r">
              <a:lnSpc>
                <a:spcPct val="162068"/>
              </a:lnSpc>
              <a:spcBef>
                <a:spcPts val="0"/>
              </a:spcBef>
              <a:spcAft>
                <a:spcPts val="0"/>
              </a:spcAft>
              <a:buClr>
                <a:srgbClr val="C9C2C0"/>
              </a:buClr>
              <a:buSzPts val="1450"/>
              <a:buFont typeface="Gelasio"/>
              <a:buNone/>
            </a:pPr>
            <a:r>
              <a:rPr lang="en-US" sz="1450">
                <a:solidFill>
                  <a:srgbClr val="C9C2C0"/>
                </a:solidFill>
                <a:latin typeface="Gelasio"/>
                <a:ea typeface="Gelasio"/>
                <a:cs typeface="Gelasio"/>
                <a:sym typeface="Gelasio"/>
              </a:rPr>
              <a:t>تأسيس مجمع اللغة العربية في دمشق، أول مؤسسة رسمية تُعنى بالحفاظ على اللغة العربية وتطويرها.</a:t>
            </a:r>
            <a:endParaRPr sz="1450">
              <a:solidFill>
                <a:schemeClr val="dk1"/>
              </a:solidFill>
              <a:latin typeface="Calibri"/>
              <a:ea typeface="Calibri"/>
              <a:cs typeface="Calibri"/>
              <a:sym typeface="Calibri"/>
            </a:endParaRPr>
          </a:p>
        </p:txBody>
      </p:sp>
      <p:sp>
        <p:nvSpPr>
          <p:cNvPr id="215" name="Google Shape;215;p9"/>
          <p:cNvSpPr/>
          <p:nvPr/>
        </p:nvSpPr>
        <p:spPr>
          <a:xfrm>
            <a:off x="5011321" y="3164799"/>
            <a:ext cx="663059" cy="22860"/>
          </a:xfrm>
          <a:prstGeom prst="roundRect">
            <a:avLst>
              <a:gd fmla="val 124319" name="adj"/>
            </a:avLst>
          </a:prstGeom>
          <a:solidFill>
            <a:srgbClr val="504D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6" name="Google Shape;216;p9"/>
          <p:cNvSpPr/>
          <p:nvPr/>
        </p:nvSpPr>
        <p:spPr>
          <a:xfrm>
            <a:off x="5546461" y="2963107"/>
            <a:ext cx="426244" cy="426244"/>
          </a:xfrm>
          <a:prstGeom prst="roundRect">
            <a:avLst>
              <a:gd fmla="val 6667" name="adj"/>
            </a:avLst>
          </a:prstGeom>
          <a:solidFill>
            <a:srgbClr val="37343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 name="Google Shape;217;p9"/>
          <p:cNvSpPr/>
          <p:nvPr/>
        </p:nvSpPr>
        <p:spPr>
          <a:xfrm>
            <a:off x="5680168" y="3034068"/>
            <a:ext cx="158710" cy="284202"/>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C9C2C0"/>
              </a:buClr>
              <a:buSzPts val="2200"/>
              <a:buFont typeface="Gelasio"/>
              <a:buNone/>
            </a:pPr>
            <a:r>
              <a:rPr lang="en-US" sz="2200">
                <a:solidFill>
                  <a:srgbClr val="C9C2C0"/>
                </a:solidFill>
                <a:latin typeface="Gelasio"/>
                <a:ea typeface="Gelasio"/>
                <a:cs typeface="Gelasio"/>
                <a:sym typeface="Gelasio"/>
              </a:rPr>
              <a:t>2</a:t>
            </a:r>
            <a:endParaRPr sz="2200">
              <a:solidFill>
                <a:schemeClr val="dk1"/>
              </a:solidFill>
              <a:latin typeface="Calibri"/>
              <a:ea typeface="Calibri"/>
              <a:cs typeface="Calibri"/>
              <a:sym typeface="Calibri"/>
            </a:endParaRPr>
          </a:p>
        </p:txBody>
      </p:sp>
      <p:sp>
        <p:nvSpPr>
          <p:cNvPr id="218" name="Google Shape;218;p9"/>
          <p:cNvSpPr/>
          <p:nvPr/>
        </p:nvSpPr>
        <p:spPr>
          <a:xfrm>
            <a:off x="12950403" y="2965430"/>
            <a:ext cx="2368272" cy="295989"/>
          </a:xfrm>
          <a:prstGeom prst="rect">
            <a:avLst/>
          </a:prstGeom>
          <a:noFill/>
          <a:ln>
            <a:noFill/>
          </a:ln>
        </p:spPr>
        <p:txBody>
          <a:bodyPr anchorCtr="0" anchor="t" bIns="0" lIns="0" spcFirstLastPara="1" rIns="0" wrap="square" tIns="0">
            <a:noAutofit/>
          </a:bodyPr>
          <a:lstStyle/>
          <a:p>
            <a:pPr indent="0" lvl="0" marL="0" marR="0" rtl="0" algn="l">
              <a:lnSpc>
                <a:spcPct val="124324"/>
              </a:lnSpc>
              <a:spcBef>
                <a:spcPts val="0"/>
              </a:spcBef>
              <a:spcAft>
                <a:spcPts val="0"/>
              </a:spcAft>
              <a:buClr>
                <a:srgbClr val="FFC000"/>
              </a:buClr>
              <a:buSzPts val="1850"/>
              <a:buFont typeface="Gelasio"/>
              <a:buNone/>
            </a:pPr>
            <a:r>
              <a:rPr lang="en-US" sz="1850">
                <a:solidFill>
                  <a:srgbClr val="FFC000"/>
                </a:solidFill>
                <a:latin typeface="Gelasio"/>
                <a:ea typeface="Gelasio"/>
                <a:cs typeface="Gelasio"/>
                <a:sym typeface="Gelasio"/>
              </a:rPr>
              <a:t>1973</a:t>
            </a:r>
            <a:endParaRPr sz="1850">
              <a:solidFill>
                <a:srgbClr val="FFC000"/>
              </a:solidFill>
              <a:latin typeface="Calibri"/>
              <a:ea typeface="Calibri"/>
              <a:cs typeface="Calibri"/>
              <a:sym typeface="Calibri"/>
            </a:endParaRPr>
          </a:p>
        </p:txBody>
      </p:sp>
      <p:sp>
        <p:nvSpPr>
          <p:cNvPr id="219" name="Google Shape;219;p9"/>
          <p:cNvSpPr/>
          <p:nvPr/>
        </p:nvSpPr>
        <p:spPr>
          <a:xfrm>
            <a:off x="7209359" y="3249426"/>
            <a:ext cx="6223343" cy="426244"/>
          </a:xfrm>
          <a:prstGeom prst="rect">
            <a:avLst/>
          </a:prstGeom>
          <a:noFill/>
          <a:ln>
            <a:noFill/>
          </a:ln>
        </p:spPr>
        <p:txBody>
          <a:bodyPr anchorCtr="0" anchor="t" bIns="0" lIns="0" spcFirstLastPara="1" rIns="0" wrap="square" tIns="0">
            <a:noAutofit/>
          </a:bodyPr>
          <a:lstStyle/>
          <a:p>
            <a:pPr indent="0" lvl="0" marL="0" marR="0" rtl="1" algn="r">
              <a:lnSpc>
                <a:spcPct val="162068"/>
              </a:lnSpc>
              <a:spcBef>
                <a:spcPts val="0"/>
              </a:spcBef>
              <a:spcAft>
                <a:spcPts val="0"/>
              </a:spcAft>
              <a:buClr>
                <a:srgbClr val="C9C2C0"/>
              </a:buClr>
              <a:buSzPts val="1450"/>
              <a:buFont typeface="Gelasio"/>
              <a:buNone/>
            </a:pPr>
            <a:r>
              <a:rPr lang="en-US" sz="1450">
                <a:solidFill>
                  <a:srgbClr val="C9C2C0"/>
                </a:solidFill>
                <a:latin typeface="Gelasio"/>
                <a:ea typeface="Gelasio"/>
                <a:cs typeface="Gelasio"/>
                <a:sym typeface="Gelasio"/>
              </a:rPr>
              <a:t>إنشاء المنظمة العربية للتربية والثقافة والعلوم (ألكسو) لتعزيز التعاون الثقافي والتعليمي بين الدول العربية.</a:t>
            </a:r>
            <a:endParaRPr sz="1450">
              <a:solidFill>
                <a:schemeClr val="dk1"/>
              </a:solidFill>
              <a:latin typeface="Calibri"/>
              <a:ea typeface="Calibri"/>
              <a:cs typeface="Calibri"/>
              <a:sym typeface="Calibri"/>
            </a:endParaRPr>
          </a:p>
        </p:txBody>
      </p:sp>
      <p:sp>
        <p:nvSpPr>
          <p:cNvPr id="220" name="Google Shape;220;p9"/>
          <p:cNvSpPr/>
          <p:nvPr/>
        </p:nvSpPr>
        <p:spPr>
          <a:xfrm>
            <a:off x="5012215" y="4434183"/>
            <a:ext cx="663059" cy="22860"/>
          </a:xfrm>
          <a:prstGeom prst="roundRect">
            <a:avLst>
              <a:gd fmla="val 124319" name="adj"/>
            </a:avLst>
          </a:prstGeom>
          <a:solidFill>
            <a:srgbClr val="504D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1" name="Google Shape;221;p9"/>
          <p:cNvSpPr/>
          <p:nvPr/>
        </p:nvSpPr>
        <p:spPr>
          <a:xfrm>
            <a:off x="5546461" y="4243981"/>
            <a:ext cx="426244" cy="426244"/>
          </a:xfrm>
          <a:prstGeom prst="roundRect">
            <a:avLst>
              <a:gd fmla="val 6667" name="adj"/>
            </a:avLst>
          </a:prstGeom>
          <a:solidFill>
            <a:srgbClr val="37343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2" name="Google Shape;222;p9"/>
          <p:cNvSpPr/>
          <p:nvPr/>
        </p:nvSpPr>
        <p:spPr>
          <a:xfrm>
            <a:off x="5681121" y="4314942"/>
            <a:ext cx="156805" cy="284202"/>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C9C2C0"/>
              </a:buClr>
              <a:buSzPts val="2200"/>
              <a:buFont typeface="Gelasio"/>
              <a:buNone/>
            </a:pPr>
            <a:r>
              <a:rPr lang="en-US" sz="2200">
                <a:solidFill>
                  <a:srgbClr val="C9C2C0"/>
                </a:solidFill>
                <a:latin typeface="Gelasio"/>
                <a:ea typeface="Gelasio"/>
                <a:cs typeface="Gelasio"/>
                <a:sym typeface="Gelasio"/>
              </a:rPr>
              <a:t>3</a:t>
            </a:r>
            <a:endParaRPr sz="2200">
              <a:solidFill>
                <a:schemeClr val="dk1"/>
              </a:solidFill>
              <a:latin typeface="Calibri"/>
              <a:ea typeface="Calibri"/>
              <a:cs typeface="Calibri"/>
              <a:sym typeface="Calibri"/>
            </a:endParaRPr>
          </a:p>
        </p:txBody>
      </p:sp>
      <p:sp>
        <p:nvSpPr>
          <p:cNvPr id="223" name="Google Shape;223;p9"/>
          <p:cNvSpPr/>
          <p:nvPr/>
        </p:nvSpPr>
        <p:spPr>
          <a:xfrm>
            <a:off x="11064430" y="4231519"/>
            <a:ext cx="2368272" cy="295989"/>
          </a:xfrm>
          <a:prstGeom prst="rect">
            <a:avLst/>
          </a:prstGeom>
          <a:noFill/>
          <a:ln>
            <a:noFill/>
          </a:ln>
        </p:spPr>
        <p:txBody>
          <a:bodyPr anchorCtr="0" anchor="t" bIns="0" lIns="0" spcFirstLastPara="1" rIns="0" wrap="square" tIns="0">
            <a:noAutofit/>
          </a:bodyPr>
          <a:lstStyle/>
          <a:p>
            <a:pPr indent="0" lvl="0" marL="0" marR="0" rtl="1" algn="r">
              <a:lnSpc>
                <a:spcPct val="124324"/>
              </a:lnSpc>
              <a:spcBef>
                <a:spcPts val="0"/>
              </a:spcBef>
              <a:spcAft>
                <a:spcPts val="0"/>
              </a:spcAft>
              <a:buClr>
                <a:srgbClr val="FFC000"/>
              </a:buClr>
              <a:buSzPts val="1850"/>
              <a:buFont typeface="Gelasio"/>
              <a:buNone/>
            </a:pPr>
            <a:r>
              <a:rPr lang="en-US" sz="1850">
                <a:solidFill>
                  <a:srgbClr val="FFC000"/>
                </a:solidFill>
                <a:latin typeface="Gelasio"/>
                <a:ea typeface="Gelasio"/>
                <a:cs typeface="Gelasio"/>
                <a:sym typeface="Gelasio"/>
              </a:rPr>
              <a:t>2012</a:t>
            </a:r>
            <a:endParaRPr sz="1850">
              <a:solidFill>
                <a:srgbClr val="FFC000"/>
              </a:solidFill>
              <a:latin typeface="Calibri"/>
              <a:ea typeface="Calibri"/>
              <a:cs typeface="Calibri"/>
              <a:sym typeface="Calibri"/>
            </a:endParaRPr>
          </a:p>
        </p:txBody>
      </p:sp>
      <p:sp>
        <p:nvSpPr>
          <p:cNvPr id="224" name="Google Shape;224;p9"/>
          <p:cNvSpPr/>
          <p:nvPr/>
        </p:nvSpPr>
        <p:spPr>
          <a:xfrm>
            <a:off x="1489262" y="4510446"/>
            <a:ext cx="11978164" cy="303014"/>
          </a:xfrm>
          <a:prstGeom prst="rect">
            <a:avLst/>
          </a:prstGeom>
          <a:noFill/>
          <a:ln>
            <a:noFill/>
          </a:ln>
        </p:spPr>
        <p:txBody>
          <a:bodyPr anchorCtr="0" anchor="t" bIns="0" lIns="0" spcFirstLastPara="1" rIns="0" wrap="square" tIns="0">
            <a:noAutofit/>
          </a:bodyPr>
          <a:lstStyle/>
          <a:p>
            <a:pPr indent="0" lvl="0" marL="0" marR="0" rtl="1" algn="r">
              <a:lnSpc>
                <a:spcPct val="162068"/>
              </a:lnSpc>
              <a:spcBef>
                <a:spcPts val="0"/>
              </a:spcBef>
              <a:spcAft>
                <a:spcPts val="0"/>
              </a:spcAft>
              <a:buClr>
                <a:srgbClr val="C9C2C0"/>
              </a:buClr>
              <a:buSzPts val="1450"/>
              <a:buFont typeface="Gelasio"/>
              <a:buNone/>
            </a:pPr>
            <a:r>
              <a:rPr lang="en-US" sz="1450">
                <a:solidFill>
                  <a:srgbClr val="C9C2C0"/>
                </a:solidFill>
                <a:latin typeface="Gelasio"/>
                <a:ea typeface="Gelasio"/>
                <a:cs typeface="Gelasio"/>
                <a:sym typeface="Gelasio"/>
              </a:rPr>
              <a:t>إعلان اليونسكو يوم 18 ديسمبر يومًا عالميًا للغة العربية، اعترافًا بأهميتها كلغة عالمية.</a:t>
            </a:r>
            <a:endParaRPr sz="1450">
              <a:solidFill>
                <a:schemeClr val="dk1"/>
              </a:solidFill>
              <a:latin typeface="Calibri"/>
              <a:ea typeface="Calibri"/>
              <a:cs typeface="Calibri"/>
              <a:sym typeface="Calibri"/>
            </a:endParaRPr>
          </a:p>
        </p:txBody>
      </p:sp>
      <p:sp>
        <p:nvSpPr>
          <p:cNvPr id="225" name="Google Shape;225;p9"/>
          <p:cNvSpPr/>
          <p:nvPr/>
        </p:nvSpPr>
        <p:spPr>
          <a:xfrm>
            <a:off x="5012215" y="5737977"/>
            <a:ext cx="663059" cy="22860"/>
          </a:xfrm>
          <a:prstGeom prst="roundRect">
            <a:avLst>
              <a:gd fmla="val 124319" name="adj"/>
            </a:avLst>
          </a:prstGeom>
          <a:solidFill>
            <a:srgbClr val="504D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6" name="Google Shape;226;p9"/>
          <p:cNvSpPr/>
          <p:nvPr/>
        </p:nvSpPr>
        <p:spPr>
          <a:xfrm>
            <a:off x="5546461" y="5524856"/>
            <a:ext cx="426244" cy="426244"/>
          </a:xfrm>
          <a:prstGeom prst="roundRect">
            <a:avLst>
              <a:gd fmla="val 6667" name="adj"/>
            </a:avLst>
          </a:prstGeom>
          <a:solidFill>
            <a:srgbClr val="37343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7" name="Google Shape;227;p9"/>
          <p:cNvSpPr/>
          <p:nvPr/>
        </p:nvSpPr>
        <p:spPr>
          <a:xfrm>
            <a:off x="5679335" y="5595817"/>
            <a:ext cx="160496" cy="284202"/>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C9C2C0"/>
              </a:buClr>
              <a:buSzPts val="2200"/>
              <a:buFont typeface="Gelasio"/>
              <a:buNone/>
            </a:pPr>
            <a:r>
              <a:rPr lang="en-US" sz="2200">
                <a:solidFill>
                  <a:srgbClr val="C9C2C0"/>
                </a:solidFill>
                <a:latin typeface="Gelasio"/>
                <a:ea typeface="Gelasio"/>
                <a:cs typeface="Gelasio"/>
                <a:sym typeface="Gelasio"/>
              </a:rPr>
              <a:t>4</a:t>
            </a:r>
            <a:endParaRPr sz="2200">
              <a:solidFill>
                <a:schemeClr val="dk1"/>
              </a:solidFill>
              <a:latin typeface="Calibri"/>
              <a:ea typeface="Calibri"/>
              <a:cs typeface="Calibri"/>
              <a:sym typeface="Calibri"/>
            </a:endParaRPr>
          </a:p>
        </p:txBody>
      </p:sp>
      <p:sp>
        <p:nvSpPr>
          <p:cNvPr id="228" name="Google Shape;228;p9"/>
          <p:cNvSpPr/>
          <p:nvPr/>
        </p:nvSpPr>
        <p:spPr>
          <a:xfrm>
            <a:off x="11099154" y="5548432"/>
            <a:ext cx="2368272" cy="295989"/>
          </a:xfrm>
          <a:prstGeom prst="rect">
            <a:avLst/>
          </a:prstGeom>
          <a:noFill/>
          <a:ln>
            <a:noFill/>
          </a:ln>
        </p:spPr>
        <p:txBody>
          <a:bodyPr anchorCtr="0" anchor="t" bIns="0" lIns="0" spcFirstLastPara="1" rIns="0" wrap="square" tIns="0">
            <a:noAutofit/>
          </a:bodyPr>
          <a:lstStyle/>
          <a:p>
            <a:pPr indent="0" lvl="0" marL="0" marR="0" rtl="1" algn="r">
              <a:lnSpc>
                <a:spcPct val="124324"/>
              </a:lnSpc>
              <a:spcBef>
                <a:spcPts val="0"/>
              </a:spcBef>
              <a:spcAft>
                <a:spcPts val="0"/>
              </a:spcAft>
              <a:buClr>
                <a:srgbClr val="FFC000"/>
              </a:buClr>
              <a:buSzPts val="1850"/>
              <a:buFont typeface="Gelasio"/>
              <a:buNone/>
            </a:pPr>
            <a:r>
              <a:rPr lang="en-US" sz="1850">
                <a:solidFill>
                  <a:srgbClr val="FFC000"/>
                </a:solidFill>
                <a:latin typeface="Gelasio"/>
                <a:ea typeface="Gelasio"/>
                <a:cs typeface="Gelasio"/>
                <a:sym typeface="Gelasio"/>
              </a:rPr>
              <a:t>2016</a:t>
            </a:r>
            <a:endParaRPr sz="1850">
              <a:solidFill>
                <a:srgbClr val="FFC000"/>
              </a:solidFill>
              <a:latin typeface="Calibri"/>
              <a:ea typeface="Calibri"/>
              <a:cs typeface="Calibri"/>
              <a:sym typeface="Calibri"/>
            </a:endParaRPr>
          </a:p>
        </p:txBody>
      </p:sp>
      <p:sp>
        <p:nvSpPr>
          <p:cNvPr id="229" name="Google Shape;229;p9"/>
          <p:cNvSpPr/>
          <p:nvPr/>
        </p:nvSpPr>
        <p:spPr>
          <a:xfrm>
            <a:off x="1489262" y="5806350"/>
            <a:ext cx="11978164" cy="303014"/>
          </a:xfrm>
          <a:prstGeom prst="rect">
            <a:avLst/>
          </a:prstGeom>
          <a:noFill/>
          <a:ln>
            <a:noFill/>
          </a:ln>
        </p:spPr>
        <p:txBody>
          <a:bodyPr anchorCtr="0" anchor="t" bIns="0" lIns="0" spcFirstLastPara="1" rIns="0" wrap="square" tIns="0">
            <a:noAutofit/>
          </a:bodyPr>
          <a:lstStyle/>
          <a:p>
            <a:pPr indent="0" lvl="0" marL="0" marR="0" rtl="1" algn="r">
              <a:lnSpc>
                <a:spcPct val="162068"/>
              </a:lnSpc>
              <a:spcBef>
                <a:spcPts val="0"/>
              </a:spcBef>
              <a:spcAft>
                <a:spcPts val="0"/>
              </a:spcAft>
              <a:buClr>
                <a:srgbClr val="C9C2C0"/>
              </a:buClr>
              <a:buSzPts val="1450"/>
              <a:buFont typeface="Gelasio"/>
              <a:buNone/>
            </a:pPr>
            <a:r>
              <a:rPr lang="en-US" sz="1450">
                <a:solidFill>
                  <a:srgbClr val="C9C2C0"/>
                </a:solidFill>
                <a:latin typeface="Gelasio"/>
                <a:ea typeface="Gelasio"/>
                <a:cs typeface="Gelasio"/>
                <a:sym typeface="Gelasio"/>
              </a:rPr>
              <a:t>إطلاق "تحدي القراءة العربي" في الإمارات، أكبر مشروع عربي لتشجيع القراءة بين الطلاب.</a:t>
            </a:r>
            <a:endParaRPr sz="1450">
              <a:solidFill>
                <a:schemeClr val="dk1"/>
              </a:solidFill>
              <a:latin typeface="Calibri"/>
              <a:ea typeface="Calibri"/>
              <a:cs typeface="Calibri"/>
              <a:sym typeface="Calibri"/>
            </a:endParaRPr>
          </a:p>
        </p:txBody>
      </p:sp>
      <p:sp>
        <p:nvSpPr>
          <p:cNvPr id="230" name="Google Shape;230;p9"/>
          <p:cNvSpPr/>
          <p:nvPr/>
        </p:nvSpPr>
        <p:spPr>
          <a:xfrm>
            <a:off x="5022290" y="7030397"/>
            <a:ext cx="663059" cy="22860"/>
          </a:xfrm>
          <a:prstGeom prst="roundRect">
            <a:avLst>
              <a:gd fmla="val 124319" name="adj"/>
            </a:avLst>
          </a:prstGeom>
          <a:solidFill>
            <a:srgbClr val="504D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1" name="Google Shape;231;p9"/>
          <p:cNvSpPr/>
          <p:nvPr/>
        </p:nvSpPr>
        <p:spPr>
          <a:xfrm>
            <a:off x="5546461" y="6805730"/>
            <a:ext cx="426244" cy="426244"/>
          </a:xfrm>
          <a:prstGeom prst="roundRect">
            <a:avLst>
              <a:gd fmla="val 6667" name="adj"/>
            </a:avLst>
          </a:prstGeom>
          <a:solidFill>
            <a:srgbClr val="37343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2" name="Google Shape;232;p9"/>
          <p:cNvSpPr/>
          <p:nvPr/>
        </p:nvSpPr>
        <p:spPr>
          <a:xfrm>
            <a:off x="5684455" y="6876691"/>
            <a:ext cx="150138" cy="284202"/>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C9C2C0"/>
              </a:buClr>
              <a:buSzPts val="2200"/>
              <a:buFont typeface="Gelasio"/>
              <a:buNone/>
            </a:pPr>
            <a:r>
              <a:rPr lang="en-US" sz="2200">
                <a:solidFill>
                  <a:srgbClr val="C9C2C0"/>
                </a:solidFill>
                <a:latin typeface="Gelasio"/>
                <a:ea typeface="Gelasio"/>
                <a:cs typeface="Gelasio"/>
                <a:sym typeface="Gelasio"/>
              </a:rPr>
              <a:t>5</a:t>
            </a:r>
            <a:endParaRPr sz="2200">
              <a:solidFill>
                <a:schemeClr val="dk1"/>
              </a:solidFill>
              <a:latin typeface="Calibri"/>
              <a:ea typeface="Calibri"/>
              <a:cs typeface="Calibri"/>
              <a:sym typeface="Calibri"/>
            </a:endParaRPr>
          </a:p>
        </p:txBody>
      </p:sp>
      <p:sp>
        <p:nvSpPr>
          <p:cNvPr id="233" name="Google Shape;233;p9"/>
          <p:cNvSpPr/>
          <p:nvPr/>
        </p:nvSpPr>
        <p:spPr>
          <a:xfrm>
            <a:off x="11087579" y="6806265"/>
            <a:ext cx="2368272" cy="295989"/>
          </a:xfrm>
          <a:prstGeom prst="rect">
            <a:avLst/>
          </a:prstGeom>
          <a:noFill/>
          <a:ln>
            <a:noFill/>
          </a:ln>
        </p:spPr>
        <p:txBody>
          <a:bodyPr anchorCtr="0" anchor="t" bIns="0" lIns="0" spcFirstLastPara="1" rIns="0" wrap="square" tIns="0">
            <a:noAutofit/>
          </a:bodyPr>
          <a:lstStyle/>
          <a:p>
            <a:pPr indent="0" lvl="0" marL="0" marR="0" rtl="1" algn="r">
              <a:lnSpc>
                <a:spcPct val="124324"/>
              </a:lnSpc>
              <a:spcBef>
                <a:spcPts val="0"/>
              </a:spcBef>
              <a:spcAft>
                <a:spcPts val="0"/>
              </a:spcAft>
              <a:buClr>
                <a:srgbClr val="FFC000"/>
              </a:buClr>
              <a:buSzPts val="1850"/>
              <a:buFont typeface="Gelasio"/>
              <a:buNone/>
            </a:pPr>
            <a:r>
              <a:rPr lang="en-US" sz="1850">
                <a:solidFill>
                  <a:srgbClr val="FFC000"/>
                </a:solidFill>
                <a:latin typeface="Gelasio"/>
                <a:ea typeface="Gelasio"/>
                <a:cs typeface="Gelasio"/>
                <a:sym typeface="Gelasio"/>
              </a:rPr>
              <a:t>2020</a:t>
            </a:r>
            <a:endParaRPr sz="1850">
              <a:solidFill>
                <a:srgbClr val="FFC000"/>
              </a:solidFill>
              <a:latin typeface="Calibri"/>
              <a:ea typeface="Calibri"/>
              <a:cs typeface="Calibri"/>
              <a:sym typeface="Calibri"/>
            </a:endParaRPr>
          </a:p>
        </p:txBody>
      </p:sp>
      <p:sp>
        <p:nvSpPr>
          <p:cNvPr id="234" name="Google Shape;234;p9"/>
          <p:cNvSpPr/>
          <p:nvPr/>
        </p:nvSpPr>
        <p:spPr>
          <a:xfrm>
            <a:off x="1425609" y="7100167"/>
            <a:ext cx="11978164" cy="303014"/>
          </a:xfrm>
          <a:prstGeom prst="rect">
            <a:avLst/>
          </a:prstGeom>
          <a:noFill/>
          <a:ln>
            <a:noFill/>
          </a:ln>
        </p:spPr>
        <p:txBody>
          <a:bodyPr anchorCtr="0" anchor="t" bIns="0" lIns="0" spcFirstLastPara="1" rIns="0" wrap="square" tIns="0">
            <a:noAutofit/>
          </a:bodyPr>
          <a:lstStyle/>
          <a:p>
            <a:pPr indent="0" lvl="0" marL="0" marR="0" rtl="1" algn="r">
              <a:lnSpc>
                <a:spcPct val="162068"/>
              </a:lnSpc>
              <a:spcBef>
                <a:spcPts val="0"/>
              </a:spcBef>
              <a:spcAft>
                <a:spcPts val="0"/>
              </a:spcAft>
              <a:buClr>
                <a:srgbClr val="C9C2C0"/>
              </a:buClr>
              <a:buSzPts val="1450"/>
              <a:buFont typeface="Gelasio"/>
              <a:buNone/>
            </a:pPr>
            <a:r>
              <a:rPr lang="en-US" sz="1450">
                <a:solidFill>
                  <a:srgbClr val="C9C2C0"/>
                </a:solidFill>
                <a:latin typeface="Gelasio"/>
                <a:ea typeface="Gelasio"/>
                <a:cs typeface="Gelasio"/>
                <a:sym typeface="Gelasio"/>
              </a:rPr>
              <a:t>تأسيس "مركز الملك عبد الله بن عبد العزيز الدولي لخدمة اللغة العربية" في السعودية لدعم البحث اللغوي والثقافي.</a:t>
            </a:r>
            <a:endParaRPr sz="1450">
              <a:solidFill>
                <a:schemeClr val="dk1"/>
              </a:solidFill>
              <a:latin typeface="Calibri"/>
              <a:ea typeface="Calibri"/>
              <a:cs typeface="Calibri"/>
              <a:sym typeface="Calibri"/>
            </a:endParaRPr>
          </a:p>
        </p:txBody>
      </p:sp>
      <p:pic>
        <p:nvPicPr>
          <p:cNvPr id="235" name="Google Shape;235;p9"/>
          <p:cNvPicPr preferRelativeResize="0"/>
          <p:nvPr/>
        </p:nvPicPr>
        <p:blipFill rotWithShape="1">
          <a:blip r:embed="rId3">
            <a:alphaModFix/>
          </a:blip>
          <a:srcRect b="0" l="0" r="0" t="0"/>
          <a:stretch/>
        </p:blipFill>
        <p:spPr>
          <a:xfrm>
            <a:off x="13467426" y="1363068"/>
            <a:ext cx="499915" cy="6212362"/>
          </a:xfrm>
          <a:prstGeom prst="rect">
            <a:avLst/>
          </a:prstGeom>
          <a:noFill/>
          <a:ln>
            <a:noFill/>
          </a:ln>
        </p:spPr>
      </p:pic>
      <p:sp>
        <p:nvSpPr>
          <p:cNvPr id="236" name="Google Shape;236;p9"/>
          <p:cNvSpPr/>
          <p:nvPr/>
        </p:nvSpPr>
        <p:spPr>
          <a:xfrm>
            <a:off x="2135302" y="1700624"/>
            <a:ext cx="2771180" cy="346472"/>
          </a:xfrm>
          <a:prstGeom prst="rect">
            <a:avLst/>
          </a:prstGeom>
          <a:noFill/>
          <a:ln>
            <a:noFill/>
          </a:ln>
        </p:spPr>
        <p:txBody>
          <a:bodyPr anchorCtr="0" anchor="t" bIns="0" lIns="0" spcFirstLastPara="1" rIns="0" wrap="square" tIns="0">
            <a:noAutofit/>
          </a:bodyPr>
          <a:lstStyle/>
          <a:p>
            <a:pPr indent="0" lvl="0" marL="0" marR="0" rtl="0" algn="r">
              <a:lnSpc>
                <a:spcPct val="125581"/>
              </a:lnSpc>
              <a:spcBef>
                <a:spcPts val="0"/>
              </a:spcBef>
              <a:spcAft>
                <a:spcPts val="0"/>
              </a:spcAft>
              <a:buClr>
                <a:srgbClr val="FFC000"/>
              </a:buClr>
              <a:buSzPts val="2150"/>
              <a:buFont typeface="Gelasio"/>
              <a:buNone/>
            </a:pPr>
            <a:r>
              <a:rPr lang="en-US" sz="2150">
                <a:solidFill>
                  <a:srgbClr val="FFC000"/>
                </a:solidFill>
                <a:latin typeface="Gelasio"/>
                <a:ea typeface="Gelasio"/>
                <a:cs typeface="Gelasio"/>
                <a:sym typeface="Gelasio"/>
              </a:rPr>
              <a:t>1973</a:t>
            </a:r>
            <a:endParaRPr sz="2150">
              <a:solidFill>
                <a:srgbClr val="FFC000"/>
              </a:solidFill>
              <a:latin typeface="Calibri"/>
              <a:ea typeface="Calibri"/>
              <a:cs typeface="Calibri"/>
              <a:sym typeface="Calibri"/>
            </a:endParaRPr>
          </a:p>
        </p:txBody>
      </p:sp>
      <p:sp>
        <p:nvSpPr>
          <p:cNvPr id="237" name="Google Shape;237;p9"/>
          <p:cNvSpPr/>
          <p:nvPr/>
        </p:nvSpPr>
        <p:spPr>
          <a:xfrm>
            <a:off x="-1177601" y="825304"/>
            <a:ext cx="7104102" cy="757708"/>
          </a:xfrm>
          <a:prstGeom prst="rect">
            <a:avLst/>
          </a:prstGeom>
          <a:noFill/>
          <a:ln>
            <a:noFill/>
          </a:ln>
        </p:spPr>
        <p:txBody>
          <a:bodyPr anchorCtr="0" anchor="t" bIns="0" lIns="0" spcFirstLastPara="1" rIns="0" wrap="square" tIns="0">
            <a:noAutofit/>
          </a:bodyPr>
          <a:lstStyle/>
          <a:p>
            <a:pPr indent="0" lvl="0" marL="0" marR="0" rtl="1" algn="r">
              <a:lnSpc>
                <a:spcPct val="125675"/>
              </a:lnSpc>
              <a:spcBef>
                <a:spcPts val="0"/>
              </a:spcBef>
              <a:spcAft>
                <a:spcPts val="0"/>
              </a:spcAft>
              <a:buClr>
                <a:srgbClr val="D8B6A4"/>
              </a:buClr>
              <a:buSzPts val="3700"/>
              <a:buFont typeface="Gelasio"/>
              <a:buNone/>
            </a:pPr>
            <a:r>
              <a:rPr lang="en-US" sz="3700">
                <a:solidFill>
                  <a:srgbClr val="D8B6A4"/>
                </a:solidFill>
                <a:latin typeface="Gelasio"/>
                <a:ea typeface="Gelasio"/>
                <a:cs typeface="Gelasio"/>
                <a:sym typeface="Gelasio"/>
              </a:rPr>
              <a:t>الخـط الزمني لقرارات الأمم المتــحدة</a:t>
            </a:r>
            <a:endParaRPr/>
          </a:p>
        </p:txBody>
      </p:sp>
      <p:sp>
        <p:nvSpPr>
          <p:cNvPr id="238" name="Google Shape;238;p9"/>
          <p:cNvSpPr txBox="1"/>
          <p:nvPr/>
        </p:nvSpPr>
        <p:spPr>
          <a:xfrm>
            <a:off x="354647" y="2035549"/>
            <a:ext cx="5130226" cy="789960"/>
          </a:xfrm>
          <a:prstGeom prst="rect">
            <a:avLst/>
          </a:prstGeom>
          <a:noFill/>
          <a:ln>
            <a:noFill/>
          </a:ln>
        </p:spPr>
        <p:txBody>
          <a:bodyPr anchorCtr="0" anchor="t" bIns="45700" lIns="91425" spcFirstLastPara="1" rIns="91425" wrap="square" tIns="45700">
            <a:spAutoFit/>
          </a:bodyPr>
          <a:lstStyle/>
          <a:p>
            <a:pPr indent="0" lvl="0" marL="0" marR="0" rtl="1" algn="r">
              <a:lnSpc>
                <a:spcPct val="152777"/>
              </a:lnSpc>
              <a:spcBef>
                <a:spcPts val="0"/>
              </a:spcBef>
              <a:spcAft>
                <a:spcPts val="0"/>
              </a:spcAft>
              <a:buClr>
                <a:srgbClr val="C9C2C0"/>
              </a:buClr>
              <a:buSzPts val="1800"/>
              <a:buFont typeface="Gelasio"/>
              <a:buNone/>
            </a:pPr>
            <a:r>
              <a:rPr lang="en-US" sz="1800">
                <a:solidFill>
                  <a:srgbClr val="C9C2C0"/>
                </a:solidFill>
                <a:latin typeface="Gelasio"/>
                <a:ea typeface="Gelasio"/>
                <a:cs typeface="Gelasio"/>
                <a:sym typeface="Gelasio"/>
              </a:rPr>
              <a:t>قرار الجمعية العامة للأمم المتحدة بإدخال اللغة العربية كلغة رسمية وعمل في الأمم المتحدة.</a:t>
            </a:r>
            <a:endParaRPr sz="1800">
              <a:solidFill>
                <a:schemeClr val="dk1"/>
              </a:solidFill>
              <a:latin typeface="Calibri"/>
              <a:ea typeface="Calibri"/>
              <a:cs typeface="Calibri"/>
              <a:sym typeface="Calibri"/>
            </a:endParaRPr>
          </a:p>
        </p:txBody>
      </p:sp>
      <p:sp>
        <p:nvSpPr>
          <p:cNvPr id="239" name="Google Shape;239;p9"/>
          <p:cNvSpPr/>
          <p:nvPr/>
        </p:nvSpPr>
        <p:spPr>
          <a:xfrm>
            <a:off x="2227960" y="2996338"/>
            <a:ext cx="2771180" cy="346472"/>
          </a:xfrm>
          <a:prstGeom prst="rect">
            <a:avLst/>
          </a:prstGeom>
          <a:noFill/>
          <a:ln>
            <a:noFill/>
          </a:ln>
        </p:spPr>
        <p:txBody>
          <a:bodyPr anchorCtr="0" anchor="t" bIns="0" lIns="0" spcFirstLastPara="1" rIns="0" wrap="square" tIns="0">
            <a:noAutofit/>
          </a:bodyPr>
          <a:lstStyle/>
          <a:p>
            <a:pPr indent="0" lvl="0" marL="0" marR="0" rtl="1" algn="r">
              <a:lnSpc>
                <a:spcPct val="125581"/>
              </a:lnSpc>
              <a:spcBef>
                <a:spcPts val="0"/>
              </a:spcBef>
              <a:spcAft>
                <a:spcPts val="0"/>
              </a:spcAft>
              <a:buClr>
                <a:srgbClr val="FFC000"/>
              </a:buClr>
              <a:buSzPts val="2150"/>
              <a:buFont typeface="Gelasio"/>
              <a:buNone/>
            </a:pPr>
            <a:r>
              <a:rPr lang="en-US" sz="2150">
                <a:solidFill>
                  <a:srgbClr val="FFC000"/>
                </a:solidFill>
                <a:latin typeface="Gelasio"/>
                <a:ea typeface="Gelasio"/>
                <a:cs typeface="Gelasio"/>
                <a:sym typeface="Gelasio"/>
              </a:rPr>
              <a:t>1980</a:t>
            </a:r>
            <a:endParaRPr sz="2150">
              <a:solidFill>
                <a:srgbClr val="FFC000"/>
              </a:solidFill>
              <a:latin typeface="Calibri"/>
              <a:ea typeface="Calibri"/>
              <a:cs typeface="Calibri"/>
              <a:sym typeface="Calibri"/>
            </a:endParaRPr>
          </a:p>
        </p:txBody>
      </p:sp>
      <p:sp>
        <p:nvSpPr>
          <p:cNvPr id="240" name="Google Shape;240;p9"/>
          <p:cNvSpPr txBox="1"/>
          <p:nvPr/>
        </p:nvSpPr>
        <p:spPr>
          <a:xfrm>
            <a:off x="-117726" y="3297531"/>
            <a:ext cx="5597333" cy="789960"/>
          </a:xfrm>
          <a:prstGeom prst="rect">
            <a:avLst/>
          </a:prstGeom>
          <a:noFill/>
          <a:ln>
            <a:noFill/>
          </a:ln>
        </p:spPr>
        <p:txBody>
          <a:bodyPr anchorCtr="0" anchor="t" bIns="45700" lIns="91425" spcFirstLastPara="1" rIns="91425" wrap="square" tIns="45700">
            <a:spAutoFit/>
          </a:bodyPr>
          <a:lstStyle/>
          <a:p>
            <a:pPr indent="0" lvl="0" marL="0" marR="0" rtl="1" algn="r">
              <a:lnSpc>
                <a:spcPct val="152777"/>
              </a:lnSpc>
              <a:spcBef>
                <a:spcPts val="0"/>
              </a:spcBef>
              <a:spcAft>
                <a:spcPts val="0"/>
              </a:spcAft>
              <a:buClr>
                <a:srgbClr val="C9C2C0"/>
              </a:buClr>
              <a:buSzPts val="1800"/>
              <a:buFont typeface="Gelasio"/>
              <a:buNone/>
            </a:pPr>
            <a:r>
              <a:rPr lang="en-US" sz="1800">
                <a:solidFill>
                  <a:srgbClr val="C9C2C0"/>
                </a:solidFill>
                <a:latin typeface="Gelasio"/>
                <a:ea typeface="Gelasio"/>
                <a:cs typeface="Gelasio"/>
                <a:sym typeface="Gelasio"/>
              </a:rPr>
              <a:t>قرار اليونسكو بدعم برامج تعليم اللغة العربية للناطقين بغيرها في إطار التفاهم الدولي.</a:t>
            </a:r>
            <a:endParaRPr sz="1800">
              <a:solidFill>
                <a:schemeClr val="dk1"/>
              </a:solidFill>
              <a:latin typeface="Calibri"/>
              <a:ea typeface="Calibri"/>
              <a:cs typeface="Calibri"/>
              <a:sym typeface="Calibri"/>
            </a:endParaRPr>
          </a:p>
        </p:txBody>
      </p:sp>
      <p:sp>
        <p:nvSpPr>
          <p:cNvPr id="241" name="Google Shape;241;p9"/>
          <p:cNvSpPr/>
          <p:nvPr/>
        </p:nvSpPr>
        <p:spPr>
          <a:xfrm>
            <a:off x="2223673" y="4269953"/>
            <a:ext cx="2771180" cy="346472"/>
          </a:xfrm>
          <a:prstGeom prst="rect">
            <a:avLst/>
          </a:prstGeom>
          <a:noFill/>
          <a:ln>
            <a:noFill/>
          </a:ln>
        </p:spPr>
        <p:txBody>
          <a:bodyPr anchorCtr="0" anchor="t" bIns="0" lIns="0" spcFirstLastPara="1" rIns="0" wrap="square" tIns="0">
            <a:noAutofit/>
          </a:bodyPr>
          <a:lstStyle/>
          <a:p>
            <a:pPr indent="0" lvl="0" marL="0" marR="0" rtl="1" algn="r">
              <a:lnSpc>
                <a:spcPct val="125581"/>
              </a:lnSpc>
              <a:spcBef>
                <a:spcPts val="0"/>
              </a:spcBef>
              <a:spcAft>
                <a:spcPts val="0"/>
              </a:spcAft>
              <a:buClr>
                <a:srgbClr val="FFC000"/>
              </a:buClr>
              <a:buSzPts val="2150"/>
              <a:buFont typeface="Gelasio"/>
              <a:buNone/>
            </a:pPr>
            <a:r>
              <a:rPr lang="en-US" sz="2150">
                <a:solidFill>
                  <a:srgbClr val="FFC000"/>
                </a:solidFill>
                <a:latin typeface="Gelasio"/>
                <a:ea typeface="Gelasio"/>
                <a:cs typeface="Gelasio"/>
                <a:sym typeface="Gelasio"/>
              </a:rPr>
              <a:t>2001</a:t>
            </a:r>
            <a:endParaRPr sz="2150">
              <a:solidFill>
                <a:srgbClr val="FFC000"/>
              </a:solidFill>
              <a:latin typeface="Calibri"/>
              <a:ea typeface="Calibri"/>
              <a:cs typeface="Calibri"/>
              <a:sym typeface="Calibri"/>
            </a:endParaRPr>
          </a:p>
        </p:txBody>
      </p:sp>
      <p:sp>
        <p:nvSpPr>
          <p:cNvPr id="242" name="Google Shape;242;p9"/>
          <p:cNvSpPr/>
          <p:nvPr/>
        </p:nvSpPr>
        <p:spPr>
          <a:xfrm>
            <a:off x="74746" y="4552844"/>
            <a:ext cx="5319951" cy="709374"/>
          </a:xfrm>
          <a:prstGeom prst="rect">
            <a:avLst/>
          </a:prstGeom>
          <a:noFill/>
          <a:ln>
            <a:noFill/>
          </a:ln>
        </p:spPr>
        <p:txBody>
          <a:bodyPr anchorCtr="0" anchor="t" bIns="0" lIns="0" spcFirstLastPara="1" rIns="0" wrap="square" tIns="0">
            <a:noAutofit/>
          </a:bodyPr>
          <a:lstStyle/>
          <a:p>
            <a:pPr indent="0" lvl="0" marL="0" marR="0" rtl="1" algn="r">
              <a:lnSpc>
                <a:spcPct val="161764"/>
              </a:lnSpc>
              <a:spcBef>
                <a:spcPts val="0"/>
              </a:spcBef>
              <a:spcAft>
                <a:spcPts val="0"/>
              </a:spcAft>
              <a:buClr>
                <a:srgbClr val="C9C2C0"/>
              </a:buClr>
              <a:buSzPts val="1700"/>
              <a:buFont typeface="Gelasio"/>
              <a:buNone/>
            </a:pPr>
            <a:r>
              <a:rPr lang="en-US" sz="1700">
                <a:solidFill>
                  <a:srgbClr val="C9C2C0"/>
                </a:solidFill>
                <a:latin typeface="Gelasio"/>
                <a:ea typeface="Gelasio"/>
                <a:cs typeface="Gelasio"/>
                <a:sym typeface="Gelasio"/>
              </a:rPr>
              <a:t>إعلان اليونسكو للتنوع الثقافي، الذي يؤكد على أهمية حماية التنوع اللغوي والثقافي العالمي.</a:t>
            </a:r>
            <a:endParaRPr sz="1700">
              <a:solidFill>
                <a:schemeClr val="dk1"/>
              </a:solidFill>
              <a:latin typeface="Calibri"/>
              <a:ea typeface="Calibri"/>
              <a:cs typeface="Calibri"/>
              <a:sym typeface="Calibri"/>
            </a:endParaRPr>
          </a:p>
        </p:txBody>
      </p:sp>
      <p:sp>
        <p:nvSpPr>
          <p:cNvPr id="243" name="Google Shape;243;p9"/>
          <p:cNvSpPr/>
          <p:nvPr/>
        </p:nvSpPr>
        <p:spPr>
          <a:xfrm>
            <a:off x="2227960" y="5548432"/>
            <a:ext cx="2771180" cy="346472"/>
          </a:xfrm>
          <a:prstGeom prst="rect">
            <a:avLst/>
          </a:prstGeom>
          <a:noFill/>
          <a:ln>
            <a:noFill/>
          </a:ln>
        </p:spPr>
        <p:txBody>
          <a:bodyPr anchorCtr="0" anchor="t" bIns="0" lIns="0" spcFirstLastPara="1" rIns="0" wrap="square" tIns="0">
            <a:noAutofit/>
          </a:bodyPr>
          <a:lstStyle/>
          <a:p>
            <a:pPr indent="0" lvl="0" marL="0" marR="0" rtl="1" algn="r">
              <a:lnSpc>
                <a:spcPct val="125581"/>
              </a:lnSpc>
              <a:spcBef>
                <a:spcPts val="0"/>
              </a:spcBef>
              <a:spcAft>
                <a:spcPts val="0"/>
              </a:spcAft>
              <a:buClr>
                <a:srgbClr val="FFC000"/>
              </a:buClr>
              <a:buSzPts val="2150"/>
              <a:buFont typeface="Gelasio"/>
              <a:buNone/>
            </a:pPr>
            <a:r>
              <a:rPr lang="en-US" sz="2150">
                <a:solidFill>
                  <a:srgbClr val="FFC000"/>
                </a:solidFill>
                <a:latin typeface="Gelasio"/>
                <a:ea typeface="Gelasio"/>
                <a:cs typeface="Gelasio"/>
                <a:sym typeface="Gelasio"/>
              </a:rPr>
              <a:t>2010</a:t>
            </a:r>
            <a:endParaRPr sz="2150">
              <a:solidFill>
                <a:srgbClr val="FFC000"/>
              </a:solidFill>
              <a:latin typeface="Calibri"/>
              <a:ea typeface="Calibri"/>
              <a:cs typeface="Calibri"/>
              <a:sym typeface="Calibri"/>
            </a:endParaRPr>
          </a:p>
        </p:txBody>
      </p:sp>
      <p:sp>
        <p:nvSpPr>
          <p:cNvPr id="244" name="Google Shape;244;p9"/>
          <p:cNvSpPr/>
          <p:nvPr/>
        </p:nvSpPr>
        <p:spPr>
          <a:xfrm>
            <a:off x="157632" y="5828564"/>
            <a:ext cx="5319951" cy="709374"/>
          </a:xfrm>
          <a:prstGeom prst="rect">
            <a:avLst/>
          </a:prstGeom>
          <a:noFill/>
          <a:ln>
            <a:noFill/>
          </a:ln>
        </p:spPr>
        <p:txBody>
          <a:bodyPr anchorCtr="0" anchor="t" bIns="0" lIns="0" spcFirstLastPara="1" rIns="0" wrap="square" tIns="0">
            <a:noAutofit/>
          </a:bodyPr>
          <a:lstStyle/>
          <a:p>
            <a:pPr indent="0" lvl="0" marL="0" marR="0" rtl="1" algn="r">
              <a:lnSpc>
                <a:spcPct val="161764"/>
              </a:lnSpc>
              <a:spcBef>
                <a:spcPts val="0"/>
              </a:spcBef>
              <a:spcAft>
                <a:spcPts val="0"/>
              </a:spcAft>
              <a:buClr>
                <a:srgbClr val="C9C2C0"/>
              </a:buClr>
              <a:buSzPts val="1700"/>
              <a:buFont typeface="Gelasio"/>
              <a:buNone/>
            </a:pPr>
            <a:r>
              <a:rPr lang="en-US" sz="1700">
                <a:solidFill>
                  <a:srgbClr val="C9C2C0"/>
                </a:solidFill>
                <a:latin typeface="Gelasio"/>
                <a:ea typeface="Gelasio"/>
                <a:cs typeface="Gelasio"/>
                <a:sym typeface="Gelasio"/>
              </a:rPr>
              <a:t>قرار الأمم المتحدة بإدراج اللغة العربية ضمن لغات الترجمة الفورية في جميع اجتماعات الجمعية العامة.</a:t>
            </a:r>
            <a:endParaRPr sz="1700">
              <a:solidFill>
                <a:schemeClr val="dk1"/>
              </a:solidFill>
              <a:latin typeface="Calibri"/>
              <a:ea typeface="Calibri"/>
              <a:cs typeface="Calibri"/>
              <a:sym typeface="Calibri"/>
            </a:endParaRPr>
          </a:p>
        </p:txBody>
      </p:sp>
      <p:sp>
        <p:nvSpPr>
          <p:cNvPr id="245" name="Google Shape;245;p9"/>
          <p:cNvSpPr/>
          <p:nvPr/>
        </p:nvSpPr>
        <p:spPr>
          <a:xfrm>
            <a:off x="2239535" y="6845556"/>
            <a:ext cx="2771180" cy="346472"/>
          </a:xfrm>
          <a:prstGeom prst="rect">
            <a:avLst/>
          </a:prstGeom>
          <a:noFill/>
          <a:ln>
            <a:noFill/>
          </a:ln>
        </p:spPr>
        <p:txBody>
          <a:bodyPr anchorCtr="0" anchor="t" bIns="0" lIns="0" spcFirstLastPara="1" rIns="0" wrap="square" tIns="0">
            <a:noAutofit/>
          </a:bodyPr>
          <a:lstStyle/>
          <a:p>
            <a:pPr indent="0" lvl="0" marL="0" marR="0" rtl="0" algn="r">
              <a:lnSpc>
                <a:spcPct val="125581"/>
              </a:lnSpc>
              <a:spcBef>
                <a:spcPts val="0"/>
              </a:spcBef>
              <a:spcAft>
                <a:spcPts val="0"/>
              </a:spcAft>
              <a:buClr>
                <a:srgbClr val="FFC000"/>
              </a:buClr>
              <a:buSzPts val="2150"/>
              <a:buFont typeface="Gelasio"/>
              <a:buNone/>
            </a:pPr>
            <a:r>
              <a:rPr lang="en-US" sz="2150">
                <a:solidFill>
                  <a:srgbClr val="FFC000"/>
                </a:solidFill>
                <a:latin typeface="Gelasio"/>
                <a:ea typeface="Gelasio"/>
                <a:cs typeface="Gelasio"/>
                <a:sym typeface="Gelasio"/>
              </a:rPr>
              <a:t>2017</a:t>
            </a:r>
            <a:endParaRPr sz="2150">
              <a:solidFill>
                <a:srgbClr val="FFC000"/>
              </a:solidFill>
              <a:latin typeface="Calibri"/>
              <a:ea typeface="Calibri"/>
              <a:cs typeface="Calibri"/>
              <a:sym typeface="Calibri"/>
            </a:endParaRPr>
          </a:p>
        </p:txBody>
      </p:sp>
      <p:sp>
        <p:nvSpPr>
          <p:cNvPr id="246" name="Google Shape;246;p9"/>
          <p:cNvSpPr/>
          <p:nvPr/>
        </p:nvSpPr>
        <p:spPr>
          <a:xfrm>
            <a:off x="157631" y="7161747"/>
            <a:ext cx="5319951" cy="709374"/>
          </a:xfrm>
          <a:prstGeom prst="rect">
            <a:avLst/>
          </a:prstGeom>
          <a:noFill/>
          <a:ln>
            <a:noFill/>
          </a:ln>
        </p:spPr>
        <p:txBody>
          <a:bodyPr anchorCtr="0" anchor="t" bIns="0" lIns="0" spcFirstLastPara="1" rIns="0" wrap="square" tIns="0">
            <a:noAutofit/>
          </a:bodyPr>
          <a:lstStyle/>
          <a:p>
            <a:pPr indent="0" lvl="0" marL="0" marR="0" rtl="1" algn="r">
              <a:lnSpc>
                <a:spcPct val="161764"/>
              </a:lnSpc>
              <a:spcBef>
                <a:spcPts val="0"/>
              </a:spcBef>
              <a:spcAft>
                <a:spcPts val="0"/>
              </a:spcAft>
              <a:buClr>
                <a:srgbClr val="C9C2C0"/>
              </a:buClr>
              <a:buSzPts val="1700"/>
              <a:buFont typeface="Gelasio"/>
              <a:buNone/>
            </a:pPr>
            <a:r>
              <a:rPr lang="en-US" sz="1700">
                <a:solidFill>
                  <a:srgbClr val="C9C2C0"/>
                </a:solidFill>
                <a:latin typeface="Gelasio"/>
                <a:ea typeface="Gelasio"/>
                <a:cs typeface="Gelasio"/>
                <a:sym typeface="Gelasio"/>
              </a:rPr>
              <a:t>قرار اليونسكو بحماية التراث الثقافي غير المادي، بما في ذلك اللغات والتقاليد الشفهية.</a:t>
            </a:r>
            <a:endParaRPr sz="1700">
              <a:solidFill>
                <a:schemeClr val="dk1"/>
              </a:solidFill>
              <a:latin typeface="Calibri"/>
              <a:ea typeface="Calibri"/>
              <a:cs typeface="Calibri"/>
              <a:sym typeface="Calibri"/>
            </a:endParaRPr>
          </a:p>
        </p:txBody>
      </p:sp>
      <p:pic>
        <p:nvPicPr>
          <p:cNvPr id="247" name="Google Shape;247;p9"/>
          <p:cNvPicPr preferRelativeResize="0"/>
          <p:nvPr/>
        </p:nvPicPr>
        <p:blipFill rotWithShape="1">
          <a:blip r:embed="rId4">
            <a:alphaModFix/>
          </a:blip>
          <a:srcRect b="0" l="0" r="0" t="0"/>
          <a:stretch/>
        </p:blipFill>
        <p:spPr>
          <a:xfrm>
            <a:off x="12722218" y="7784393"/>
            <a:ext cx="1806921" cy="36503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xEl>
                                              <p:pRg end="0" st="0"/>
                                            </p:txEl>
                                          </p:spTgt>
                                        </p:tgtEl>
                                        <p:attrNameLst>
                                          <p:attrName>style.visibility</p:attrName>
                                        </p:attrNameLst>
                                      </p:cBhvr>
                                      <p:to>
                                        <p:strVal val="visible"/>
                                      </p:to>
                                    </p:set>
                                    <p:animEffect filter="fade" transition="in">
                                      <p:cBhvr>
                                        <p:cTn dur="2000"/>
                                        <p:tgtEl>
                                          <p:spTgt spid="21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xEl>
                                              <p:pRg end="0" st="0"/>
                                            </p:txEl>
                                          </p:spTgt>
                                        </p:tgtEl>
                                        <p:attrNameLst>
                                          <p:attrName>style.visibility</p:attrName>
                                        </p:attrNameLst>
                                      </p:cBhvr>
                                      <p:to>
                                        <p:strVal val="visible"/>
                                      </p:to>
                                    </p:set>
                                    <p:animEffect filter="fade" transition="in">
                                      <p:cBhvr>
                                        <p:cTn dur="2000"/>
                                        <p:tgtEl>
                                          <p:spTgt spid="21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xEl>
                                              <p:pRg end="0" st="0"/>
                                            </p:txEl>
                                          </p:spTgt>
                                        </p:tgtEl>
                                        <p:attrNameLst>
                                          <p:attrName>style.visibility</p:attrName>
                                        </p:attrNameLst>
                                      </p:cBhvr>
                                      <p:to>
                                        <p:strVal val="visible"/>
                                      </p:to>
                                    </p:set>
                                    <p:animEffect filter="fade" transition="in">
                                      <p:cBhvr>
                                        <p:cTn dur="2000"/>
                                        <p:tgtEl>
                                          <p:spTgt spid="22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xEl>
                                              <p:pRg end="0" st="0"/>
                                            </p:txEl>
                                          </p:spTgt>
                                        </p:tgtEl>
                                        <p:attrNameLst>
                                          <p:attrName>style.visibility</p:attrName>
                                        </p:attrNameLst>
                                      </p:cBhvr>
                                      <p:to>
                                        <p:strVal val="visible"/>
                                      </p:to>
                                    </p:set>
                                    <p:animEffect filter="fade" transition="in">
                                      <p:cBhvr>
                                        <p:cTn dur="2000"/>
                                        <p:tgtEl>
                                          <p:spTgt spid="22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xEl>
                                              <p:pRg end="0" st="0"/>
                                            </p:txEl>
                                          </p:spTgt>
                                        </p:tgtEl>
                                        <p:attrNameLst>
                                          <p:attrName>style.visibility</p:attrName>
                                        </p:attrNameLst>
                                      </p:cBhvr>
                                      <p:to>
                                        <p:strVal val="visible"/>
                                      </p:to>
                                    </p:set>
                                    <p:animEffect filter="fade" transition="in">
                                      <p:cBhvr>
                                        <p:cTn dur="2000"/>
                                        <p:tgtEl>
                                          <p:spTgt spid="23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xEl>
                                              <p:pRg end="0" st="0"/>
                                            </p:txEl>
                                          </p:spTgt>
                                        </p:tgtEl>
                                        <p:attrNameLst>
                                          <p:attrName>style.visibility</p:attrName>
                                        </p:attrNameLst>
                                      </p:cBhvr>
                                      <p:to>
                                        <p:strVal val="visible"/>
                                      </p:to>
                                    </p:set>
                                    <p:animEffect filter="fade" transition="in">
                                      <p:cBhvr>
                                        <p:cTn dur="500"/>
                                        <p:tgtEl>
                                          <p:spTgt spid="23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xEl>
                                              <p:pRg end="0" st="0"/>
                                            </p:txEl>
                                          </p:spTgt>
                                        </p:tgtEl>
                                        <p:attrNameLst>
                                          <p:attrName>style.visibility</p:attrName>
                                        </p:attrNameLst>
                                      </p:cBhvr>
                                      <p:to>
                                        <p:strVal val="visible"/>
                                      </p:to>
                                    </p:set>
                                    <p:animEffect filter="fade" transition="in">
                                      <p:cBhvr>
                                        <p:cTn dur="500"/>
                                        <p:tgtEl>
                                          <p:spTgt spid="24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xEl>
                                              <p:pRg end="0" st="0"/>
                                            </p:txEl>
                                          </p:spTgt>
                                        </p:tgtEl>
                                        <p:attrNameLst>
                                          <p:attrName>style.visibility</p:attrName>
                                        </p:attrNameLst>
                                      </p:cBhvr>
                                      <p:to>
                                        <p:strVal val="visible"/>
                                      </p:to>
                                    </p:set>
                                    <p:animEffect filter="fade" transition="in">
                                      <p:cBhvr>
                                        <p:cTn dur="500"/>
                                        <p:tgtEl>
                                          <p:spTgt spid="24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xEl>
                                              <p:pRg end="0" st="0"/>
                                            </p:txEl>
                                          </p:spTgt>
                                        </p:tgtEl>
                                        <p:attrNameLst>
                                          <p:attrName>style.visibility</p:attrName>
                                        </p:attrNameLst>
                                      </p:cBhvr>
                                      <p:to>
                                        <p:strVal val="visible"/>
                                      </p:to>
                                    </p:set>
                                    <p:animEffect filter="fade" transition="in">
                                      <p:cBhvr>
                                        <p:cTn dur="500"/>
                                        <p:tgtEl>
                                          <p:spTgt spid="24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xEl>
                                              <p:pRg end="0" st="0"/>
                                            </p:txEl>
                                          </p:spTgt>
                                        </p:tgtEl>
                                        <p:attrNameLst>
                                          <p:attrName>style.visibility</p:attrName>
                                        </p:attrNameLst>
                                      </p:cBhvr>
                                      <p:to>
                                        <p:strVal val="visible"/>
                                      </p:to>
                                    </p:set>
                                    <p:animEffect filter="fade" transition="in">
                                      <p:cBhvr>
                                        <p:cTn dur="500"/>
                                        <p:tgtEl>
                                          <p:spTgt spid="24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2024-10-08T20:34:12Z</dcterms:created>
  <dc:creator>PptxGenJS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b46f0c7-1e5b-43db-99eb-3257df1e5bf6_Enabled">
    <vt:lpwstr>true</vt:lpwstr>
  </property>
  <property fmtid="{D5CDD505-2E9C-101B-9397-08002B2CF9AE}" pid="3" name="MSIP_Label_0b46f0c7-1e5b-43db-99eb-3257df1e5bf6_SetDate">
    <vt:lpwstr>2024-10-10T23:43:15Z</vt:lpwstr>
  </property>
  <property fmtid="{D5CDD505-2E9C-101B-9397-08002B2CF9AE}" pid="4" name="MSIP_Label_0b46f0c7-1e5b-43db-99eb-3257df1e5bf6_Method">
    <vt:lpwstr>Standard</vt:lpwstr>
  </property>
  <property fmtid="{D5CDD505-2E9C-101B-9397-08002B2CF9AE}" pid="5" name="MSIP_Label_0b46f0c7-1e5b-43db-99eb-3257df1e5bf6_Name">
    <vt:lpwstr>0b46f0c7-1e5b-43db-99eb-3257df1e5bf6</vt:lpwstr>
  </property>
  <property fmtid="{D5CDD505-2E9C-101B-9397-08002B2CF9AE}" pid="6" name="MSIP_Label_0b46f0c7-1e5b-43db-99eb-3257df1e5bf6_SiteId">
    <vt:lpwstr>2dcae639-d4a4-4454-82c7-592ab66fc7bd</vt:lpwstr>
  </property>
  <property fmtid="{D5CDD505-2E9C-101B-9397-08002B2CF9AE}" pid="7" name="MSIP_Label_0b46f0c7-1e5b-43db-99eb-3257df1e5bf6_ActionId">
    <vt:lpwstr>5f775a55-fd9c-408e-86a7-2fac11992f96</vt:lpwstr>
  </property>
  <property fmtid="{D5CDD505-2E9C-101B-9397-08002B2CF9AE}" pid="8" name="MSIP_Label_0b46f0c7-1e5b-43db-99eb-3257df1e5bf6_ContentBits">
    <vt:lpwstr>0</vt:lpwstr>
  </property>
</Properties>
</file>