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65" r:id="rId4"/>
    <p:sldId id="257" r:id="rId5"/>
    <p:sldId id="258" r:id="rId6"/>
    <p:sldId id="266" r:id="rId7"/>
    <p:sldId id="259" r:id="rId8"/>
    <p:sldId id="260" r:id="rId9"/>
    <p:sldId id="261" r:id="rId10"/>
    <p:sldId id="262" r:id="rId11"/>
    <p:sldId id="263" r:id="rId12"/>
  </p:sldIdLst>
  <p:sldSz cx="14630400" cy="8229600"/>
  <p:notesSz cx="8229600" cy="14630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Saira Medium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88153" autoAdjust="0"/>
  </p:normalViewPr>
  <p:slideViewPr>
    <p:cSldViewPr snapToGrid="0" snapToObjects="1">
      <p:cViewPr>
        <p:scale>
          <a:sx n="57" d="100"/>
          <a:sy n="5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2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56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37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6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987455" y="2970088"/>
            <a:ext cx="8655490" cy="19034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700"/>
              </a:lnSpc>
              <a:buNone/>
            </a:pPr>
            <a:r>
              <a:rPr lang="ar-QA" sz="6150" dirty="0">
                <a:solidFill>
                  <a:srgbClr val="FFFFFF"/>
                </a:solidFill>
                <a:latin typeface="Saira Medium" pitchFamily="34" charset="0"/>
              </a:rPr>
              <a:t>القضاء على تجارة الرقيق</a:t>
            </a:r>
            <a:endParaRPr lang="en-US" sz="61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22" name="Shape 1">
            <a:extLst>
              <a:ext uri="{FF2B5EF4-FFF2-40B4-BE49-F238E27FC236}">
                <a16:creationId xmlns:a16="http://schemas.microsoft.com/office/drawing/2014/main" id="{7AF44480-3B4A-2CF9-A078-94F0FAE15A0C}"/>
              </a:ext>
            </a:extLst>
          </p:cNvPr>
          <p:cNvSpPr/>
          <p:nvPr/>
        </p:nvSpPr>
        <p:spPr>
          <a:xfrm>
            <a:off x="8273151" y="2180917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">
            <a:extLst>
              <a:ext uri="{FF2B5EF4-FFF2-40B4-BE49-F238E27FC236}">
                <a16:creationId xmlns:a16="http://schemas.microsoft.com/office/drawing/2014/main" id="{7CA2C4CD-C834-A8EA-E0E0-A0CB08E4A02D}"/>
              </a:ext>
            </a:extLst>
          </p:cNvPr>
          <p:cNvSpPr/>
          <p:nvPr/>
        </p:nvSpPr>
        <p:spPr>
          <a:xfrm>
            <a:off x="8463055" y="2265928"/>
            <a:ext cx="1303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1</a:t>
            </a:r>
            <a:endParaRPr lang="en-US" sz="2650" dirty="0"/>
          </a:p>
        </p:txBody>
      </p:sp>
      <p:sp>
        <p:nvSpPr>
          <p:cNvPr id="24" name="Shape 5">
            <a:extLst>
              <a:ext uri="{FF2B5EF4-FFF2-40B4-BE49-F238E27FC236}">
                <a16:creationId xmlns:a16="http://schemas.microsoft.com/office/drawing/2014/main" id="{88D6F836-A067-38A5-A60D-B9DBBD3FBC54}"/>
              </a:ext>
            </a:extLst>
          </p:cNvPr>
          <p:cNvSpPr/>
          <p:nvPr/>
        </p:nvSpPr>
        <p:spPr>
          <a:xfrm>
            <a:off x="8273151" y="3712409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6">
            <a:extLst>
              <a:ext uri="{FF2B5EF4-FFF2-40B4-BE49-F238E27FC236}">
                <a16:creationId xmlns:a16="http://schemas.microsoft.com/office/drawing/2014/main" id="{54369541-30FD-F019-6989-7FE2F5DEBC36}"/>
              </a:ext>
            </a:extLst>
          </p:cNvPr>
          <p:cNvSpPr/>
          <p:nvPr/>
        </p:nvSpPr>
        <p:spPr>
          <a:xfrm>
            <a:off x="8424360" y="3797420"/>
            <a:ext cx="2078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2</a:t>
            </a:r>
            <a:endParaRPr lang="en-US" sz="2650" dirty="0"/>
          </a:p>
        </p:txBody>
      </p:sp>
      <p:sp>
        <p:nvSpPr>
          <p:cNvPr id="26" name="Shape 9">
            <a:extLst>
              <a:ext uri="{FF2B5EF4-FFF2-40B4-BE49-F238E27FC236}">
                <a16:creationId xmlns:a16="http://schemas.microsoft.com/office/drawing/2014/main" id="{0B858AB9-AF12-334A-633E-50FE477E3690}"/>
              </a:ext>
            </a:extLst>
          </p:cNvPr>
          <p:cNvSpPr/>
          <p:nvPr/>
        </p:nvSpPr>
        <p:spPr>
          <a:xfrm>
            <a:off x="8274341" y="5243901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10">
            <a:extLst>
              <a:ext uri="{FF2B5EF4-FFF2-40B4-BE49-F238E27FC236}">
                <a16:creationId xmlns:a16="http://schemas.microsoft.com/office/drawing/2014/main" id="{09FD9F7A-A0A7-56A8-4261-BB25E8FA6095}"/>
              </a:ext>
            </a:extLst>
          </p:cNvPr>
          <p:cNvSpPr/>
          <p:nvPr/>
        </p:nvSpPr>
        <p:spPr>
          <a:xfrm>
            <a:off x="8426741" y="5328911"/>
            <a:ext cx="20550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3</a:t>
            </a:r>
            <a:endParaRPr lang="en-US" sz="2650" dirty="0"/>
          </a:p>
        </p:txBody>
      </p:sp>
      <p:sp>
        <p:nvSpPr>
          <p:cNvPr id="28" name="Shape 13">
            <a:extLst>
              <a:ext uri="{FF2B5EF4-FFF2-40B4-BE49-F238E27FC236}">
                <a16:creationId xmlns:a16="http://schemas.microsoft.com/office/drawing/2014/main" id="{D357F48E-56C2-5CB5-4E77-24B1C3C7BD78}"/>
              </a:ext>
            </a:extLst>
          </p:cNvPr>
          <p:cNvSpPr/>
          <p:nvPr/>
        </p:nvSpPr>
        <p:spPr>
          <a:xfrm>
            <a:off x="8276705" y="677539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14">
            <a:extLst>
              <a:ext uri="{FF2B5EF4-FFF2-40B4-BE49-F238E27FC236}">
                <a16:creationId xmlns:a16="http://schemas.microsoft.com/office/drawing/2014/main" id="{C79A4310-0B84-15F4-FD20-ED51127FF062}"/>
              </a:ext>
            </a:extLst>
          </p:cNvPr>
          <p:cNvSpPr/>
          <p:nvPr/>
        </p:nvSpPr>
        <p:spPr>
          <a:xfrm>
            <a:off x="8422080" y="6860403"/>
            <a:ext cx="21943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4</a:t>
            </a:r>
            <a:endParaRPr lang="en-US" sz="2650" dirty="0"/>
          </a:p>
        </p:txBody>
      </p:sp>
      <p:sp>
        <p:nvSpPr>
          <p:cNvPr id="30" name="Text 0">
            <a:extLst>
              <a:ext uri="{FF2B5EF4-FFF2-40B4-BE49-F238E27FC236}">
                <a16:creationId xmlns:a16="http://schemas.microsoft.com/office/drawing/2014/main" id="{2C75906F-86B6-A8F1-2380-0AC266564977}"/>
              </a:ext>
            </a:extLst>
          </p:cNvPr>
          <p:cNvSpPr/>
          <p:nvPr/>
        </p:nvSpPr>
        <p:spPr>
          <a:xfrm>
            <a:off x="1570612" y="320576"/>
            <a:ext cx="620791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ar-QA" sz="6150" dirty="0">
                <a:solidFill>
                  <a:srgbClr val="FFFFFF"/>
                </a:solidFill>
                <a:latin typeface="Saira Medium" pitchFamily="34" charset="0"/>
              </a:rPr>
              <a:t>دور المنظمات غير الحكومية في</a:t>
            </a:r>
          </a:p>
          <a:p>
            <a:pPr marL="0" indent="0" algn="ctr">
              <a:lnSpc>
                <a:spcPts val="5550"/>
              </a:lnSpc>
              <a:buNone/>
            </a:pPr>
            <a:r>
              <a:rPr lang="ar-QA" sz="6150" dirty="0">
                <a:solidFill>
                  <a:srgbClr val="FFFFFF"/>
                </a:solidFill>
                <a:latin typeface="Saira Medium" pitchFamily="34" charset="0"/>
              </a:rPr>
              <a:t> القضاء على تجارة الرقيق </a:t>
            </a:r>
            <a:endParaRPr lang="en-US" sz="6150" dirty="0">
              <a:solidFill>
                <a:srgbClr val="FFFFFF"/>
              </a:solidFill>
              <a:latin typeface="Saira Medium" pitchFamily="34" charset="0"/>
            </a:endParaRPr>
          </a:p>
        </p:txBody>
      </p:sp>
      <p:sp>
        <p:nvSpPr>
          <p:cNvPr id="31" name="Text 1">
            <a:extLst>
              <a:ext uri="{FF2B5EF4-FFF2-40B4-BE49-F238E27FC236}">
                <a16:creationId xmlns:a16="http://schemas.microsoft.com/office/drawing/2014/main" id="{5F5EF96F-8C3A-C581-3DC3-03E1EBB09369}"/>
              </a:ext>
            </a:extLst>
          </p:cNvPr>
          <p:cNvSpPr/>
          <p:nvPr/>
        </p:nvSpPr>
        <p:spPr>
          <a:xfrm>
            <a:off x="1193180" y="2183083"/>
            <a:ext cx="6585351" cy="5103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ar-QA" sz="28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الدعوة والتوعية : </a:t>
            </a:r>
            <a:r>
              <a:rPr lang="ar-QA" sz="20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</a:rPr>
              <a:t>حملات توعية حول مخاطر تجارة البشر.</a:t>
            </a:r>
          </a:p>
        </p:txBody>
      </p:sp>
      <p:sp>
        <p:nvSpPr>
          <p:cNvPr id="32" name="Text 1">
            <a:extLst>
              <a:ext uri="{FF2B5EF4-FFF2-40B4-BE49-F238E27FC236}">
                <a16:creationId xmlns:a16="http://schemas.microsoft.com/office/drawing/2014/main" id="{2EF83A42-5A1D-483C-781A-94B6AB78F80E}"/>
              </a:ext>
            </a:extLst>
          </p:cNvPr>
          <p:cNvSpPr/>
          <p:nvPr/>
        </p:nvSpPr>
        <p:spPr>
          <a:xfrm>
            <a:off x="646771" y="3670494"/>
            <a:ext cx="7265833" cy="7087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ar-QA" sz="28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المساعدة والتأهيل : </a:t>
            </a:r>
            <a:r>
              <a:rPr lang="ar-QA" sz="20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توفير المأوى والرعاية الصحية والتدريب المهني للناجين.</a:t>
            </a:r>
            <a:endParaRPr lang="ar-QA" sz="2800" dirty="0">
              <a:solidFill>
                <a:srgbClr val="E5E0D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</p:txBody>
      </p:sp>
      <p:sp>
        <p:nvSpPr>
          <p:cNvPr id="33" name="Text 1">
            <a:extLst>
              <a:ext uri="{FF2B5EF4-FFF2-40B4-BE49-F238E27FC236}">
                <a16:creationId xmlns:a16="http://schemas.microsoft.com/office/drawing/2014/main" id="{FA0EA98A-9B7D-579B-5EC9-AF5A65B74E8F}"/>
              </a:ext>
            </a:extLst>
          </p:cNvPr>
          <p:cNvSpPr/>
          <p:nvPr/>
        </p:nvSpPr>
        <p:spPr>
          <a:xfrm>
            <a:off x="646771" y="5180437"/>
            <a:ext cx="7265833" cy="8969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ar-QA" sz="28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البحث والتوثيق : </a:t>
            </a:r>
            <a:r>
              <a:rPr lang="ar-QA" sz="20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إجراء بحوث وتوثيق حالات الاتجار بالبشر لتقديم أدلة.</a:t>
            </a:r>
            <a:endParaRPr lang="ar-QA" sz="2800" dirty="0">
              <a:solidFill>
                <a:srgbClr val="E5E0D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</p:txBody>
      </p:sp>
      <p:sp>
        <p:nvSpPr>
          <p:cNvPr id="34" name="Text 1">
            <a:extLst>
              <a:ext uri="{FF2B5EF4-FFF2-40B4-BE49-F238E27FC236}">
                <a16:creationId xmlns:a16="http://schemas.microsoft.com/office/drawing/2014/main" id="{94EDE02A-5691-A4D3-35A5-E7F9ADACEB3E}"/>
              </a:ext>
            </a:extLst>
          </p:cNvPr>
          <p:cNvSpPr/>
          <p:nvPr/>
        </p:nvSpPr>
        <p:spPr>
          <a:xfrm>
            <a:off x="345689" y="6760443"/>
            <a:ext cx="7574024" cy="896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ar-QA" sz="28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الشراكات الدولية : </a:t>
            </a:r>
            <a:r>
              <a:rPr lang="ar-QA" sz="20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التعاون مع منظمات أخرى لتعزيز التنسيق والجهود المشتركة.</a:t>
            </a:r>
            <a:endParaRPr lang="ar-QA" sz="2800" dirty="0">
              <a:solidFill>
                <a:srgbClr val="E5E0D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00D33B6C-E6C7-5BAB-65ED-AE562302E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6" name="Text 0">
            <a:extLst>
              <a:ext uri="{FF2B5EF4-FFF2-40B4-BE49-F238E27FC236}">
                <a16:creationId xmlns:a16="http://schemas.microsoft.com/office/drawing/2014/main" id="{E26B2111-312E-5C9F-15DE-0943B8006D6B}"/>
              </a:ext>
            </a:extLst>
          </p:cNvPr>
          <p:cNvSpPr/>
          <p:nvPr/>
        </p:nvSpPr>
        <p:spPr>
          <a:xfrm>
            <a:off x="1347587" y="2130515"/>
            <a:ext cx="620791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ar-QA" sz="6150" dirty="0">
                <a:solidFill>
                  <a:srgbClr val="FFFFFF"/>
                </a:solidFill>
                <a:latin typeface="Saira Medium" pitchFamily="34" charset="0"/>
              </a:rPr>
              <a:t>خاتمة وتوصية</a:t>
            </a:r>
            <a:endParaRPr lang="en-US" sz="6150" dirty="0">
              <a:solidFill>
                <a:srgbClr val="FFFFFF"/>
              </a:solidFill>
              <a:latin typeface="Saira Medium" pitchFamily="34" charset="0"/>
            </a:endParaRPr>
          </a:p>
        </p:txBody>
      </p:sp>
      <p:sp>
        <p:nvSpPr>
          <p:cNvPr id="7" name="Text 1">
            <a:extLst>
              <a:ext uri="{FF2B5EF4-FFF2-40B4-BE49-F238E27FC236}">
                <a16:creationId xmlns:a16="http://schemas.microsoft.com/office/drawing/2014/main" id="{7C32DEF8-0E9B-972F-AE87-6441D0431372}"/>
              </a:ext>
            </a:extLst>
          </p:cNvPr>
          <p:cNvSpPr/>
          <p:nvPr/>
        </p:nvSpPr>
        <p:spPr>
          <a:xfrm>
            <a:off x="1158870" y="3604499"/>
            <a:ext cx="6585351" cy="5103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50000"/>
              </a:lnSpc>
              <a:buNone/>
            </a:pPr>
            <a:r>
              <a:rPr lang="ar-QA" sz="28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</a:rPr>
              <a:t>على الرغم من التحديات المستمرة ، فإن الجهود الدولية والوطنية والمجتمعية قد أسفرت عن تقدم كبير في القضاء على تجارة الرقيق . ومع ذلك ، لابد من مزيد من التعاون والالتزام لإنهاء هذا الإرث السيئ بشكل نهائي.</a:t>
            </a:r>
            <a:endParaRPr lang="ar-QA" sz="2000" dirty="0">
              <a:solidFill>
                <a:srgbClr val="E5E0DF"/>
              </a:solidFill>
              <a:latin typeface="Roboto" pitchFamily="34" charset="0"/>
              <a:ea typeface="Roboto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92236" y="950086"/>
            <a:ext cx="7556421" cy="978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700"/>
              </a:lnSpc>
              <a:buNone/>
            </a:pPr>
            <a:r>
              <a:rPr lang="ar-QA" sz="6150" dirty="0">
                <a:solidFill>
                  <a:srgbClr val="FFFFFF"/>
                </a:solidFill>
                <a:latin typeface="Saira Medium" pitchFamily="34" charset="0"/>
              </a:rPr>
              <a:t>مقدمة عامة</a:t>
            </a:r>
            <a:endParaRPr lang="en-US" sz="6600" dirty="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0DF1EF63-EAEA-3382-8EC7-013F496531E3}"/>
              </a:ext>
            </a:extLst>
          </p:cNvPr>
          <p:cNvSpPr/>
          <p:nvPr/>
        </p:nvSpPr>
        <p:spPr>
          <a:xfrm>
            <a:off x="793790" y="2487921"/>
            <a:ext cx="79533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200000"/>
              </a:lnSpc>
              <a:buNone/>
            </a:pPr>
            <a:r>
              <a:rPr lang="ar-QA" sz="28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تعتبر تجارة الرقيق من أخطر الجرائم الإنسانية التي تنتهك حقوق الإنسان ، وفقا للتقديرات ، يتم المتاجرة بأكثر من 2.5 مليون شخص سنويا ،معظمهم من الأطفال والنساء.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ar-QA" sz="28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ومع ذلك ، فقد بذلت جهود دولية حثيثة للقضاء على هذه الآفة وإنهاء معاناة الملايين. </a:t>
            </a:r>
          </a:p>
        </p:txBody>
      </p:sp>
    </p:spTree>
    <p:extLst>
      <p:ext uri="{BB962C8B-B14F-4D97-AF65-F5344CB8AC3E}">
        <p14:creationId xmlns:p14="http://schemas.microsoft.com/office/powerpoint/2010/main" val="513195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358622" y="929521"/>
            <a:ext cx="620791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ar-QA" sz="6150" dirty="0">
                <a:solidFill>
                  <a:srgbClr val="FFFFFF"/>
                </a:solidFill>
                <a:latin typeface="Saira Medium" pitchFamily="34" charset="0"/>
              </a:rPr>
              <a:t>تعريف تجارة الرقيق</a:t>
            </a:r>
            <a:endParaRPr lang="en-US" sz="6150" dirty="0">
              <a:solidFill>
                <a:srgbClr val="FFFFFF"/>
              </a:solidFill>
              <a:latin typeface="Saira Medium" pitchFamily="34" charset="0"/>
            </a:endParaRPr>
          </a:p>
        </p:txBody>
      </p:sp>
      <p:sp>
        <p:nvSpPr>
          <p:cNvPr id="20" name="Text 1">
            <a:extLst>
              <a:ext uri="{FF2B5EF4-FFF2-40B4-BE49-F238E27FC236}">
                <a16:creationId xmlns:a16="http://schemas.microsoft.com/office/drawing/2014/main" id="{0F100B0C-0ABE-2D0F-9BAE-87982F9E5C13}"/>
              </a:ext>
            </a:extLst>
          </p:cNvPr>
          <p:cNvSpPr/>
          <p:nvPr/>
        </p:nvSpPr>
        <p:spPr>
          <a:xfrm>
            <a:off x="793790" y="2487921"/>
            <a:ext cx="79533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200000"/>
              </a:lnSpc>
              <a:buNone/>
            </a:pPr>
            <a:r>
              <a:rPr lang="ar-QA" sz="28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هي جريمة تنطوي على استغلال الأشخاص بوسائل مثل الإكراه أو الخداع لغرض التجنيد ، أو العمل الجبري ، أو الاستغلال الجنسي التجاري ، أو إزالة الأعضاء ،  أو غيرهم . </a:t>
            </a:r>
          </a:p>
        </p:txBody>
      </p:sp>
      <p:pic>
        <p:nvPicPr>
          <p:cNvPr id="22" name="Image 0" descr="preencoded.png">
            <a:extLst>
              <a:ext uri="{FF2B5EF4-FFF2-40B4-BE49-F238E27FC236}">
                <a16:creationId xmlns:a16="http://schemas.microsoft.com/office/drawing/2014/main" id="{733454F4-E53E-171C-CD32-477E780D7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5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40130"/>
            <a:ext cx="620791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8521781" y="1989773"/>
            <a:ext cx="30480" cy="5100280"/>
          </a:xfrm>
          <a:prstGeom prst="roundRect">
            <a:avLst>
              <a:gd name="adj" fmla="val 669768"/>
            </a:avLst>
          </a:prstGeom>
          <a:solidFill>
            <a:srgbClr val="FFFFFF">
              <a:alpha val="2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7502071" y="2502277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FC83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8281870" y="2244924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471775" y="2329934"/>
            <a:ext cx="1303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4546880" y="23555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ar-QA" sz="2800" dirty="0">
                <a:solidFill>
                  <a:srgbClr val="E5E0DF"/>
                </a:solidFill>
                <a:latin typeface="Saira Medium" pitchFamily="34" charset="0"/>
              </a:rPr>
              <a:t>القرن التاسع عشر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2381488" y="2806303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5000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ذروة تجارة الرقيق عبر المحيط الأطلسي، حيث تم نقل الملايين من الأفارقة إلى </a:t>
            </a:r>
            <a:r>
              <a:rPr lang="en-US" sz="2400" dirty="0" err="1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القارة</a:t>
            </a:r>
            <a:r>
              <a:rPr lang="en-US" sz="2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ar-QA" sz="2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الأمريكية.</a:t>
            </a:r>
            <a:endParaRPr lang="en-US" sz="2400" dirty="0"/>
          </a:p>
        </p:txBody>
      </p:sp>
      <p:sp>
        <p:nvSpPr>
          <p:cNvPr id="10" name="Shape 7"/>
          <p:cNvSpPr/>
          <p:nvPr/>
        </p:nvSpPr>
        <p:spPr>
          <a:xfrm>
            <a:off x="7466457" y="4381500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FC83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8281870" y="4141589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8433080" y="4226600"/>
            <a:ext cx="2078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5717026" y="42527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ar-QA" sz="2800" dirty="0">
                <a:solidFill>
                  <a:srgbClr val="E5E0DF"/>
                </a:solidFill>
                <a:latin typeface="Saira Medium" pitchFamily="34" charset="0"/>
              </a:rPr>
              <a:t>القرن العشرين</a:t>
            </a:r>
            <a:endParaRPr lang="en-US" sz="2800" dirty="0">
              <a:solidFill>
                <a:srgbClr val="E5E0DF"/>
              </a:solidFill>
              <a:latin typeface="Saira Medium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2381488" y="4702969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5000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استمرار بعض أشكال الاستغلال والعبودية في بعض </a:t>
            </a:r>
            <a:r>
              <a:rPr lang="en-US" sz="2400" dirty="0" err="1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المناطق</a:t>
            </a:r>
            <a:r>
              <a:rPr lang="en-US" sz="2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400" dirty="0" err="1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رغم</a:t>
            </a:r>
            <a:r>
              <a:rPr lang="en-US" sz="2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400" dirty="0" err="1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التشريعات</a:t>
            </a:r>
            <a:r>
              <a:rPr lang="en-US" sz="2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400" dirty="0" err="1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الدولية</a:t>
            </a:r>
            <a:r>
              <a:rPr lang="en-US" sz="2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400" dirty="0" err="1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الصارمة</a:t>
            </a:r>
            <a:r>
              <a:rPr lang="ar-QA" sz="2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7502071" y="6278166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FC83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8281870" y="6038255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8434270" y="6123265"/>
            <a:ext cx="20550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6842629" y="61314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ar-QA" sz="2800" dirty="0">
                <a:solidFill>
                  <a:srgbClr val="E5E0DF"/>
                </a:solidFill>
                <a:latin typeface="Saira Medium" pitchFamily="34" charset="0"/>
              </a:rPr>
              <a:t>اليوم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2381488" y="6599634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ct val="15000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التهديد المستمر لتجارة البشر والرق المعاصر </a:t>
            </a:r>
            <a:r>
              <a:rPr lang="en-US" sz="2400" dirty="0" err="1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في</a:t>
            </a:r>
            <a:r>
              <a:rPr lang="en-US" sz="2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400" dirty="0" err="1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مختلف</a:t>
            </a:r>
            <a:r>
              <a:rPr lang="en-US" sz="2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400" dirty="0" err="1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أنحاء</a:t>
            </a:r>
            <a:r>
              <a:rPr lang="en-US" sz="2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endParaRPr lang="ar-QA" sz="2400" dirty="0">
              <a:solidFill>
                <a:srgbClr val="E5E0D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en-US" sz="2400" dirty="0" err="1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العالم</a:t>
            </a:r>
            <a:r>
              <a:rPr lang="ar-QA" sz="2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750" dirty="0"/>
          </a:p>
        </p:txBody>
      </p:sp>
      <p:sp>
        <p:nvSpPr>
          <p:cNvPr id="20" name="Text 0">
            <a:extLst>
              <a:ext uri="{FF2B5EF4-FFF2-40B4-BE49-F238E27FC236}">
                <a16:creationId xmlns:a16="http://schemas.microsoft.com/office/drawing/2014/main" id="{47B626C3-CF64-DF14-3CE4-C2C5AFC06AF1}"/>
              </a:ext>
            </a:extLst>
          </p:cNvPr>
          <p:cNvSpPr/>
          <p:nvPr/>
        </p:nvSpPr>
        <p:spPr>
          <a:xfrm>
            <a:off x="1358622" y="929521"/>
            <a:ext cx="620791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ar-QA" sz="6150" dirty="0">
                <a:solidFill>
                  <a:srgbClr val="FFFFFF"/>
                </a:solidFill>
                <a:latin typeface="Saira Medium" pitchFamily="34" charset="0"/>
              </a:rPr>
              <a:t>نبذة تاريخية عن تجارة الرقيق</a:t>
            </a:r>
            <a:endParaRPr lang="en-US" sz="6150" dirty="0">
              <a:solidFill>
                <a:srgbClr val="FFFFFF"/>
              </a:solidFill>
              <a:latin typeface="Saira Medium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17" name="Text 1">
            <a:extLst>
              <a:ext uri="{FF2B5EF4-FFF2-40B4-BE49-F238E27FC236}">
                <a16:creationId xmlns:a16="http://schemas.microsoft.com/office/drawing/2014/main" id="{5EE866EB-2D55-3F2C-C01D-7D15732C2BCF}"/>
              </a:ext>
            </a:extLst>
          </p:cNvPr>
          <p:cNvSpPr/>
          <p:nvPr/>
        </p:nvSpPr>
        <p:spPr>
          <a:xfrm>
            <a:off x="10434031" y="3059906"/>
            <a:ext cx="314053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200000"/>
              </a:lnSpc>
              <a:buNone/>
            </a:pPr>
            <a:endParaRPr lang="ar-QA" sz="2800" dirty="0">
              <a:solidFill>
                <a:srgbClr val="E5E0D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</p:txBody>
      </p:sp>
      <p:sp>
        <p:nvSpPr>
          <p:cNvPr id="22" name="Shape 1">
            <a:extLst>
              <a:ext uri="{FF2B5EF4-FFF2-40B4-BE49-F238E27FC236}">
                <a16:creationId xmlns:a16="http://schemas.microsoft.com/office/drawing/2014/main" id="{D52BC3B1-8CD5-CEAF-E74C-594C262ADFFF}"/>
              </a:ext>
            </a:extLst>
          </p:cNvPr>
          <p:cNvSpPr/>
          <p:nvPr/>
        </p:nvSpPr>
        <p:spPr>
          <a:xfrm>
            <a:off x="1055852" y="3037046"/>
            <a:ext cx="3664863" cy="1715572"/>
          </a:xfrm>
          <a:prstGeom prst="roundRect">
            <a:avLst>
              <a:gd name="adj" fmla="val 11900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4">
            <a:extLst>
              <a:ext uri="{FF2B5EF4-FFF2-40B4-BE49-F238E27FC236}">
                <a16:creationId xmlns:a16="http://schemas.microsoft.com/office/drawing/2014/main" id="{4344185F-0B73-53AA-0BF0-44F0A2BA4737}"/>
              </a:ext>
            </a:extLst>
          </p:cNvPr>
          <p:cNvSpPr/>
          <p:nvPr/>
        </p:nvSpPr>
        <p:spPr>
          <a:xfrm>
            <a:off x="4947529" y="3037046"/>
            <a:ext cx="3664863" cy="1715572"/>
          </a:xfrm>
          <a:prstGeom prst="roundRect">
            <a:avLst>
              <a:gd name="adj" fmla="val 11900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  <p:txBody>
          <a:bodyPr/>
          <a:lstStyle/>
          <a:p>
            <a:r>
              <a:rPr lang="ar-QA" dirty="0"/>
              <a:t>ال</a:t>
            </a:r>
            <a:endParaRPr lang="en-US" dirty="0"/>
          </a:p>
        </p:txBody>
      </p:sp>
      <p:sp>
        <p:nvSpPr>
          <p:cNvPr id="24" name="Shape 7">
            <a:extLst>
              <a:ext uri="{FF2B5EF4-FFF2-40B4-BE49-F238E27FC236}">
                <a16:creationId xmlns:a16="http://schemas.microsoft.com/office/drawing/2014/main" id="{12FDEA8D-A7C9-DF8D-A003-17EB1A8844C2}"/>
              </a:ext>
            </a:extLst>
          </p:cNvPr>
          <p:cNvSpPr/>
          <p:nvPr/>
        </p:nvSpPr>
        <p:spPr>
          <a:xfrm>
            <a:off x="1055852" y="4979432"/>
            <a:ext cx="3664863" cy="1715572"/>
          </a:xfrm>
          <a:prstGeom prst="roundRect">
            <a:avLst>
              <a:gd name="adj" fmla="val 11900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10">
            <a:extLst>
              <a:ext uri="{FF2B5EF4-FFF2-40B4-BE49-F238E27FC236}">
                <a16:creationId xmlns:a16="http://schemas.microsoft.com/office/drawing/2014/main" id="{F889F36E-3663-E7BC-3F5A-BC74C26A87A3}"/>
              </a:ext>
            </a:extLst>
          </p:cNvPr>
          <p:cNvSpPr/>
          <p:nvPr/>
        </p:nvSpPr>
        <p:spPr>
          <a:xfrm>
            <a:off x="4947529" y="4979432"/>
            <a:ext cx="3664863" cy="1715572"/>
          </a:xfrm>
          <a:prstGeom prst="roundRect">
            <a:avLst>
              <a:gd name="adj" fmla="val 11900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0">
            <a:extLst>
              <a:ext uri="{FF2B5EF4-FFF2-40B4-BE49-F238E27FC236}">
                <a16:creationId xmlns:a16="http://schemas.microsoft.com/office/drawing/2014/main" id="{82EA33CF-D7C6-3B60-9C43-2A360EFBA6F7}"/>
              </a:ext>
            </a:extLst>
          </p:cNvPr>
          <p:cNvSpPr/>
          <p:nvPr/>
        </p:nvSpPr>
        <p:spPr>
          <a:xfrm>
            <a:off x="1367081" y="1193758"/>
            <a:ext cx="620791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ar-QA" sz="6150" dirty="0">
                <a:solidFill>
                  <a:srgbClr val="FFFFFF"/>
                </a:solidFill>
                <a:latin typeface="Saira Medium" pitchFamily="34" charset="0"/>
              </a:rPr>
              <a:t>الأسباب والعوامل المؤثرة</a:t>
            </a:r>
            <a:endParaRPr lang="en-US" sz="6150" dirty="0">
              <a:solidFill>
                <a:srgbClr val="FFFFFF"/>
              </a:solidFill>
              <a:latin typeface="Saira Medium" pitchFamily="34" charset="0"/>
            </a:endParaRPr>
          </a:p>
        </p:txBody>
      </p:sp>
      <p:sp>
        <p:nvSpPr>
          <p:cNvPr id="27" name="Text 1">
            <a:extLst>
              <a:ext uri="{FF2B5EF4-FFF2-40B4-BE49-F238E27FC236}">
                <a16:creationId xmlns:a16="http://schemas.microsoft.com/office/drawing/2014/main" id="{24A45463-55E7-8972-D47B-A9ADAED22069}"/>
              </a:ext>
            </a:extLst>
          </p:cNvPr>
          <p:cNvSpPr/>
          <p:nvPr/>
        </p:nvSpPr>
        <p:spPr>
          <a:xfrm>
            <a:off x="5557932" y="3350478"/>
            <a:ext cx="244405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200000"/>
              </a:lnSpc>
              <a:buNone/>
            </a:pPr>
            <a:r>
              <a:rPr lang="ar-QA" sz="28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الفقر والعولمة</a:t>
            </a:r>
          </a:p>
        </p:txBody>
      </p:sp>
      <p:sp>
        <p:nvSpPr>
          <p:cNvPr id="28" name="Text 1">
            <a:extLst>
              <a:ext uri="{FF2B5EF4-FFF2-40B4-BE49-F238E27FC236}">
                <a16:creationId xmlns:a16="http://schemas.microsoft.com/office/drawing/2014/main" id="{1ECEB514-E082-0636-870C-72C17CAF1257}"/>
              </a:ext>
            </a:extLst>
          </p:cNvPr>
          <p:cNvSpPr/>
          <p:nvPr/>
        </p:nvSpPr>
        <p:spPr>
          <a:xfrm>
            <a:off x="1198364" y="3348083"/>
            <a:ext cx="337983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200000"/>
              </a:lnSpc>
              <a:buNone/>
            </a:pPr>
            <a:r>
              <a:rPr lang="ar-QA" sz="28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التحديات السياسية والمؤسسية</a:t>
            </a:r>
          </a:p>
        </p:txBody>
      </p:sp>
      <p:sp>
        <p:nvSpPr>
          <p:cNvPr id="29" name="Text 1">
            <a:extLst>
              <a:ext uri="{FF2B5EF4-FFF2-40B4-BE49-F238E27FC236}">
                <a16:creationId xmlns:a16="http://schemas.microsoft.com/office/drawing/2014/main" id="{3E081EFD-713F-78DC-45D0-D1F07586AC18}"/>
              </a:ext>
            </a:extLst>
          </p:cNvPr>
          <p:cNvSpPr/>
          <p:nvPr/>
        </p:nvSpPr>
        <p:spPr>
          <a:xfrm>
            <a:off x="5291262" y="5175170"/>
            <a:ext cx="286312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200000"/>
              </a:lnSpc>
              <a:buNone/>
            </a:pPr>
            <a:r>
              <a:rPr lang="ar-QA" sz="28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الطلب التجاري للجنس</a:t>
            </a:r>
          </a:p>
        </p:txBody>
      </p:sp>
      <p:sp>
        <p:nvSpPr>
          <p:cNvPr id="30" name="Text 1">
            <a:extLst>
              <a:ext uri="{FF2B5EF4-FFF2-40B4-BE49-F238E27FC236}">
                <a16:creationId xmlns:a16="http://schemas.microsoft.com/office/drawing/2014/main" id="{DDFCF5C1-EEFC-BEB7-C39D-7CB91F152A3E}"/>
              </a:ext>
            </a:extLst>
          </p:cNvPr>
          <p:cNvSpPr/>
          <p:nvPr/>
        </p:nvSpPr>
        <p:spPr>
          <a:xfrm>
            <a:off x="1666254" y="5179815"/>
            <a:ext cx="244405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200000"/>
              </a:lnSpc>
              <a:buNone/>
            </a:pPr>
            <a:r>
              <a:rPr lang="ar-QA" sz="28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التتبيل أو التحنيك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0">
            <a:extLst>
              <a:ext uri="{FF2B5EF4-FFF2-40B4-BE49-F238E27FC236}">
                <a16:creationId xmlns:a16="http://schemas.microsoft.com/office/drawing/2014/main" id="{83A3316B-E8F8-5397-A0D2-F1AF49FAC418}"/>
              </a:ext>
            </a:extLst>
          </p:cNvPr>
          <p:cNvSpPr/>
          <p:nvPr/>
        </p:nvSpPr>
        <p:spPr>
          <a:xfrm>
            <a:off x="4211240" y="864514"/>
            <a:ext cx="620791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ar-QA" sz="6150" dirty="0">
                <a:solidFill>
                  <a:srgbClr val="FFFFFF"/>
                </a:solidFill>
                <a:latin typeface="Saira Medium" pitchFamily="34" charset="0"/>
              </a:rPr>
              <a:t>الأشكال المعاصرة لتجارة الرقيق:</a:t>
            </a:r>
          </a:p>
        </p:txBody>
      </p:sp>
      <p:sp>
        <p:nvSpPr>
          <p:cNvPr id="10" name="Shape 4">
            <a:extLst>
              <a:ext uri="{FF2B5EF4-FFF2-40B4-BE49-F238E27FC236}">
                <a16:creationId xmlns:a16="http://schemas.microsoft.com/office/drawing/2014/main" id="{EE7BF993-E2EA-8F90-6E57-8062393A6F16}"/>
              </a:ext>
            </a:extLst>
          </p:cNvPr>
          <p:cNvSpPr/>
          <p:nvPr/>
        </p:nvSpPr>
        <p:spPr>
          <a:xfrm>
            <a:off x="1697898" y="2011471"/>
            <a:ext cx="11528428" cy="1244685"/>
          </a:xfrm>
          <a:prstGeom prst="roundRect">
            <a:avLst>
              <a:gd name="adj" fmla="val 11900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  <p:txBody>
          <a:bodyPr/>
          <a:lstStyle/>
          <a:p>
            <a:r>
              <a:rPr lang="ar-QA" dirty="0"/>
              <a:t>ال</a:t>
            </a:r>
            <a:endParaRPr lang="en-US" dirty="0"/>
          </a:p>
        </p:txBody>
      </p:sp>
      <p:sp>
        <p:nvSpPr>
          <p:cNvPr id="11" name="Text 1">
            <a:extLst>
              <a:ext uri="{FF2B5EF4-FFF2-40B4-BE49-F238E27FC236}">
                <a16:creationId xmlns:a16="http://schemas.microsoft.com/office/drawing/2014/main" id="{B50FFE42-AC55-E1B1-C174-BCD653F85B20}"/>
              </a:ext>
            </a:extLst>
          </p:cNvPr>
          <p:cNvSpPr/>
          <p:nvPr/>
        </p:nvSpPr>
        <p:spPr>
          <a:xfrm>
            <a:off x="2308302" y="2015624"/>
            <a:ext cx="10307619" cy="7898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200000"/>
              </a:lnSpc>
              <a:buNone/>
            </a:pPr>
            <a:r>
              <a:rPr lang="ar-QA" sz="32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العبودية : </a:t>
            </a:r>
            <a:r>
              <a:rPr lang="ar-QA" sz="32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</a:rPr>
              <a:t>الاستغلال الجنسي والاتجار بالأعضاء البشرية وعمالة الأطفال .</a:t>
            </a:r>
          </a:p>
        </p:txBody>
      </p:sp>
      <p:sp>
        <p:nvSpPr>
          <p:cNvPr id="2" name="Shape 4">
            <a:extLst>
              <a:ext uri="{FF2B5EF4-FFF2-40B4-BE49-F238E27FC236}">
                <a16:creationId xmlns:a16="http://schemas.microsoft.com/office/drawing/2014/main" id="{4D905C1D-1E8E-DFFC-683E-3EDA00FBCD85}"/>
              </a:ext>
            </a:extLst>
          </p:cNvPr>
          <p:cNvSpPr/>
          <p:nvPr/>
        </p:nvSpPr>
        <p:spPr>
          <a:xfrm>
            <a:off x="1697898" y="3492457"/>
            <a:ext cx="11528428" cy="1244685"/>
          </a:xfrm>
          <a:prstGeom prst="roundRect">
            <a:avLst>
              <a:gd name="adj" fmla="val 11900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  <p:txBody>
          <a:bodyPr/>
          <a:lstStyle/>
          <a:p>
            <a:r>
              <a:rPr lang="ar-QA" dirty="0"/>
              <a:t>ال</a:t>
            </a:r>
            <a:endParaRPr lang="en-US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52BD151C-C27B-D5C5-AB74-F89191CF2B71}"/>
              </a:ext>
            </a:extLst>
          </p:cNvPr>
          <p:cNvSpPr/>
          <p:nvPr/>
        </p:nvSpPr>
        <p:spPr>
          <a:xfrm>
            <a:off x="2308302" y="3496610"/>
            <a:ext cx="10624199" cy="7898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200000"/>
              </a:lnSpc>
              <a:buNone/>
            </a:pPr>
            <a:r>
              <a:rPr lang="ar-QA" sz="32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الالتحاق الاجباري : تجنيد الأشخاص بالقوة للقتال في النزاعات المسلحة كجنود.</a:t>
            </a:r>
            <a:endParaRPr lang="ar-QA" sz="3200" dirty="0">
              <a:solidFill>
                <a:srgbClr val="E5E0DF"/>
              </a:solidFill>
              <a:latin typeface="Roboto" pitchFamily="34" charset="0"/>
              <a:ea typeface="Roboto" pitchFamily="34" charset="-122"/>
            </a:endParaRP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DA0DCCE7-3B0B-3D34-401C-42E14A37214A}"/>
              </a:ext>
            </a:extLst>
          </p:cNvPr>
          <p:cNvSpPr/>
          <p:nvPr/>
        </p:nvSpPr>
        <p:spPr>
          <a:xfrm>
            <a:off x="1697898" y="5003179"/>
            <a:ext cx="11528428" cy="1244685"/>
          </a:xfrm>
          <a:prstGeom prst="roundRect">
            <a:avLst>
              <a:gd name="adj" fmla="val 11900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  <p:txBody>
          <a:bodyPr/>
          <a:lstStyle/>
          <a:p>
            <a:r>
              <a:rPr lang="ar-QA" dirty="0"/>
              <a:t>ال</a:t>
            </a:r>
            <a:endParaRPr lang="en-US" dirty="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E4B94E29-48E3-BE98-113C-A1788C1E2734}"/>
              </a:ext>
            </a:extLst>
          </p:cNvPr>
          <p:cNvSpPr/>
          <p:nvPr/>
        </p:nvSpPr>
        <p:spPr>
          <a:xfrm>
            <a:off x="2308302" y="5007332"/>
            <a:ext cx="10307619" cy="7898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200000"/>
              </a:lnSpc>
              <a:buNone/>
            </a:pPr>
            <a:r>
              <a:rPr lang="ar-QA" sz="32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الديون المستدامة : </a:t>
            </a:r>
            <a:r>
              <a:rPr lang="ar-QA" sz="32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</a:rPr>
              <a:t>الاستبداد بالأشخاص نتيجة لديون لا يستطيعون سدادها .</a:t>
            </a:r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A7F622FD-304C-F3E0-C54C-652E5CA614E6}"/>
              </a:ext>
            </a:extLst>
          </p:cNvPr>
          <p:cNvSpPr/>
          <p:nvPr/>
        </p:nvSpPr>
        <p:spPr>
          <a:xfrm>
            <a:off x="1697898" y="6513901"/>
            <a:ext cx="11528428" cy="1244685"/>
          </a:xfrm>
          <a:prstGeom prst="roundRect">
            <a:avLst>
              <a:gd name="adj" fmla="val 11900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  <p:txBody>
          <a:bodyPr/>
          <a:lstStyle/>
          <a:p>
            <a:r>
              <a:rPr lang="ar-QA" dirty="0"/>
              <a:t>ال</a:t>
            </a:r>
            <a:endParaRPr lang="en-US" dirty="0"/>
          </a:p>
        </p:txBody>
      </p:sp>
      <p:sp>
        <p:nvSpPr>
          <p:cNvPr id="7" name="Text 1">
            <a:extLst>
              <a:ext uri="{FF2B5EF4-FFF2-40B4-BE49-F238E27FC236}">
                <a16:creationId xmlns:a16="http://schemas.microsoft.com/office/drawing/2014/main" id="{E43F5EE8-F2F1-2F5B-4338-78236C86ED89}"/>
              </a:ext>
            </a:extLst>
          </p:cNvPr>
          <p:cNvSpPr/>
          <p:nvPr/>
        </p:nvSpPr>
        <p:spPr>
          <a:xfrm>
            <a:off x="2308302" y="6518054"/>
            <a:ext cx="10307619" cy="7898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200000"/>
              </a:lnSpc>
              <a:buNone/>
            </a:pPr>
            <a:r>
              <a:rPr lang="ar-QA" sz="32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الزواج القسري : </a:t>
            </a:r>
            <a:r>
              <a:rPr lang="ar-QA" sz="32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</a:rPr>
              <a:t>إرغام الأشخاص على الزواج دون رضاهم الحر والكامل.</a:t>
            </a:r>
          </a:p>
        </p:txBody>
      </p:sp>
    </p:spTree>
    <p:extLst>
      <p:ext uri="{BB962C8B-B14F-4D97-AF65-F5344CB8AC3E}">
        <p14:creationId xmlns:p14="http://schemas.microsoft.com/office/powerpoint/2010/main" val="902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0">
            <a:extLst>
              <a:ext uri="{FF2B5EF4-FFF2-40B4-BE49-F238E27FC236}">
                <a16:creationId xmlns:a16="http://schemas.microsoft.com/office/drawing/2014/main" id="{83A3316B-E8F8-5397-A0D2-F1AF49FAC418}"/>
              </a:ext>
            </a:extLst>
          </p:cNvPr>
          <p:cNvSpPr/>
          <p:nvPr/>
        </p:nvSpPr>
        <p:spPr>
          <a:xfrm>
            <a:off x="4211240" y="864514"/>
            <a:ext cx="620791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ar-QA" sz="6150" dirty="0">
                <a:solidFill>
                  <a:srgbClr val="FFFFFF"/>
                </a:solidFill>
                <a:latin typeface="Saira Medium" pitchFamily="34" charset="0"/>
              </a:rPr>
              <a:t>الآثار الاجتماعية والاقتصادية والصحية لتجارة الرقيق:</a:t>
            </a:r>
          </a:p>
        </p:txBody>
      </p:sp>
      <p:sp>
        <p:nvSpPr>
          <p:cNvPr id="10" name="Shape 4">
            <a:extLst>
              <a:ext uri="{FF2B5EF4-FFF2-40B4-BE49-F238E27FC236}">
                <a16:creationId xmlns:a16="http://schemas.microsoft.com/office/drawing/2014/main" id="{EE7BF993-E2EA-8F90-6E57-8062393A6F16}"/>
              </a:ext>
            </a:extLst>
          </p:cNvPr>
          <p:cNvSpPr/>
          <p:nvPr/>
        </p:nvSpPr>
        <p:spPr>
          <a:xfrm>
            <a:off x="1697898" y="2011471"/>
            <a:ext cx="11528428" cy="1715572"/>
          </a:xfrm>
          <a:prstGeom prst="roundRect">
            <a:avLst>
              <a:gd name="adj" fmla="val 11900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  <p:txBody>
          <a:bodyPr/>
          <a:lstStyle/>
          <a:p>
            <a:r>
              <a:rPr lang="ar-QA" dirty="0"/>
              <a:t>ال</a:t>
            </a:r>
            <a:endParaRPr lang="en-US" dirty="0"/>
          </a:p>
        </p:txBody>
      </p:sp>
      <p:sp>
        <p:nvSpPr>
          <p:cNvPr id="11" name="Text 1">
            <a:extLst>
              <a:ext uri="{FF2B5EF4-FFF2-40B4-BE49-F238E27FC236}">
                <a16:creationId xmlns:a16="http://schemas.microsoft.com/office/drawing/2014/main" id="{B50FFE42-AC55-E1B1-C174-BCD653F85B20}"/>
              </a:ext>
            </a:extLst>
          </p:cNvPr>
          <p:cNvSpPr/>
          <p:nvPr/>
        </p:nvSpPr>
        <p:spPr>
          <a:xfrm>
            <a:off x="2308302" y="2368212"/>
            <a:ext cx="1030761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200000"/>
              </a:lnSpc>
              <a:buNone/>
            </a:pPr>
            <a:r>
              <a:rPr lang="ar-QA" sz="32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الآثار الاجتماعية : </a:t>
            </a:r>
            <a:r>
              <a:rPr lang="ar-QA" sz="32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</a:rPr>
              <a:t>التفكك الأسري والتأثير السلبي على الأطفال والمجتمع ككل.</a:t>
            </a:r>
          </a:p>
        </p:txBody>
      </p:sp>
      <p:sp>
        <p:nvSpPr>
          <p:cNvPr id="14" name="Shape 4">
            <a:extLst>
              <a:ext uri="{FF2B5EF4-FFF2-40B4-BE49-F238E27FC236}">
                <a16:creationId xmlns:a16="http://schemas.microsoft.com/office/drawing/2014/main" id="{5D02DEB1-1163-5DCF-83DC-EA48ADCF7E88}"/>
              </a:ext>
            </a:extLst>
          </p:cNvPr>
          <p:cNvSpPr/>
          <p:nvPr/>
        </p:nvSpPr>
        <p:spPr>
          <a:xfrm>
            <a:off x="1697898" y="6066085"/>
            <a:ext cx="11528428" cy="1715572"/>
          </a:xfrm>
          <a:prstGeom prst="roundRect">
            <a:avLst>
              <a:gd name="adj" fmla="val 11900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  <p:txBody>
          <a:bodyPr/>
          <a:lstStyle/>
          <a:p>
            <a:r>
              <a:rPr lang="ar-QA" dirty="0"/>
              <a:t>ال</a:t>
            </a:r>
            <a:endParaRPr lang="en-US" dirty="0"/>
          </a:p>
        </p:txBody>
      </p:sp>
      <p:sp>
        <p:nvSpPr>
          <p:cNvPr id="15" name="Text 1">
            <a:extLst>
              <a:ext uri="{FF2B5EF4-FFF2-40B4-BE49-F238E27FC236}">
                <a16:creationId xmlns:a16="http://schemas.microsoft.com/office/drawing/2014/main" id="{48E6D4B4-9D29-F8CB-1E91-18C7AF171297}"/>
              </a:ext>
            </a:extLst>
          </p:cNvPr>
          <p:cNvSpPr/>
          <p:nvPr/>
        </p:nvSpPr>
        <p:spPr>
          <a:xfrm>
            <a:off x="2308302" y="6422826"/>
            <a:ext cx="1030761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200000"/>
              </a:lnSpc>
              <a:buNone/>
            </a:pPr>
            <a:r>
              <a:rPr lang="ar-QA" sz="32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الآثار الصحية : المعاناة النفسية والجسدية للضحايا ، وانتشار الأمراض</a:t>
            </a:r>
            <a:r>
              <a:rPr lang="ar-QA" sz="32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</a:rPr>
              <a:t>.</a:t>
            </a:r>
          </a:p>
        </p:txBody>
      </p:sp>
      <p:sp>
        <p:nvSpPr>
          <p:cNvPr id="16" name="Shape 4">
            <a:extLst>
              <a:ext uri="{FF2B5EF4-FFF2-40B4-BE49-F238E27FC236}">
                <a16:creationId xmlns:a16="http://schemas.microsoft.com/office/drawing/2014/main" id="{59EECF0E-1884-715B-D69F-001A987E6746}"/>
              </a:ext>
            </a:extLst>
          </p:cNvPr>
          <p:cNvSpPr/>
          <p:nvPr/>
        </p:nvSpPr>
        <p:spPr>
          <a:xfrm>
            <a:off x="1697898" y="4061303"/>
            <a:ext cx="11528428" cy="1715572"/>
          </a:xfrm>
          <a:prstGeom prst="roundRect">
            <a:avLst>
              <a:gd name="adj" fmla="val 11900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  <p:txBody>
          <a:bodyPr/>
          <a:lstStyle/>
          <a:p>
            <a:r>
              <a:rPr lang="ar-QA" dirty="0"/>
              <a:t>ال</a:t>
            </a:r>
            <a:endParaRPr lang="en-US" dirty="0"/>
          </a:p>
        </p:txBody>
      </p:sp>
      <p:sp>
        <p:nvSpPr>
          <p:cNvPr id="17" name="Text 1">
            <a:extLst>
              <a:ext uri="{FF2B5EF4-FFF2-40B4-BE49-F238E27FC236}">
                <a16:creationId xmlns:a16="http://schemas.microsoft.com/office/drawing/2014/main" id="{F04BBAB9-CB70-C835-9C0F-C15C4CDA5E8A}"/>
              </a:ext>
            </a:extLst>
          </p:cNvPr>
          <p:cNvSpPr/>
          <p:nvPr/>
        </p:nvSpPr>
        <p:spPr>
          <a:xfrm>
            <a:off x="2308302" y="4418044"/>
            <a:ext cx="1030761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200000"/>
              </a:lnSpc>
              <a:buNone/>
            </a:pPr>
            <a:r>
              <a:rPr lang="ar-QA" sz="32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الآثار الاقتصادية : </a:t>
            </a:r>
            <a:r>
              <a:rPr lang="ar-QA" sz="32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</a:rPr>
              <a:t>الخسائر الاقتصادية الهائلة ، وتقويض التنمية المستدامة.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20" name="Text 0">
            <a:extLst>
              <a:ext uri="{FF2B5EF4-FFF2-40B4-BE49-F238E27FC236}">
                <a16:creationId xmlns:a16="http://schemas.microsoft.com/office/drawing/2014/main" id="{5E2D2617-2A62-8652-D4E8-0BABA4BAAB6A}"/>
              </a:ext>
            </a:extLst>
          </p:cNvPr>
          <p:cNvSpPr/>
          <p:nvPr/>
        </p:nvSpPr>
        <p:spPr>
          <a:xfrm>
            <a:off x="1107281" y="674966"/>
            <a:ext cx="620791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ar-QA" sz="6150" dirty="0">
                <a:solidFill>
                  <a:srgbClr val="FFFFFF"/>
                </a:solidFill>
                <a:latin typeface="Saira Medium" pitchFamily="34" charset="0"/>
              </a:rPr>
              <a:t>الجهود الدولية للقضاء على </a:t>
            </a:r>
          </a:p>
          <a:p>
            <a:pPr marL="0" indent="0" algn="ctr">
              <a:lnSpc>
                <a:spcPts val="5550"/>
              </a:lnSpc>
              <a:buNone/>
            </a:pPr>
            <a:r>
              <a:rPr lang="ar-QA" sz="6150" dirty="0">
                <a:solidFill>
                  <a:srgbClr val="FFFFFF"/>
                </a:solidFill>
                <a:latin typeface="Saira Medium" pitchFamily="34" charset="0"/>
              </a:rPr>
              <a:t>تجارة الرقيق</a:t>
            </a:r>
            <a:endParaRPr lang="en-US" sz="6150" dirty="0">
              <a:solidFill>
                <a:srgbClr val="FFFFFF"/>
              </a:solidFill>
              <a:latin typeface="Saira Medium" pitchFamily="34" charset="0"/>
            </a:endParaRPr>
          </a:p>
        </p:txBody>
      </p:sp>
      <p:sp>
        <p:nvSpPr>
          <p:cNvPr id="21" name="Text 1">
            <a:extLst>
              <a:ext uri="{FF2B5EF4-FFF2-40B4-BE49-F238E27FC236}">
                <a16:creationId xmlns:a16="http://schemas.microsoft.com/office/drawing/2014/main" id="{500B26DC-6BA1-C3B4-48DE-0D294BD2969B}"/>
              </a:ext>
            </a:extLst>
          </p:cNvPr>
          <p:cNvSpPr/>
          <p:nvPr/>
        </p:nvSpPr>
        <p:spPr>
          <a:xfrm>
            <a:off x="301883" y="2638576"/>
            <a:ext cx="6493430" cy="3902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ar-QA" sz="28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المعاهدات والاتفاقيات </a:t>
            </a:r>
          </a:p>
          <a:p>
            <a:pPr marL="0" indent="0" algn="r">
              <a:buNone/>
            </a:pPr>
            <a:r>
              <a:rPr lang="ar-QA" sz="20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الجهود الدولية لسن تشريعات صارمة لمنع وملاحقة تجار بالبشر</a:t>
            </a:r>
            <a:r>
              <a:rPr lang="ar-QA" sz="28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</a:p>
        </p:txBody>
      </p:sp>
      <p:sp>
        <p:nvSpPr>
          <p:cNvPr id="22" name="Text 1">
            <a:extLst>
              <a:ext uri="{FF2B5EF4-FFF2-40B4-BE49-F238E27FC236}">
                <a16:creationId xmlns:a16="http://schemas.microsoft.com/office/drawing/2014/main" id="{A88F77EB-10F6-0839-5359-21F3EE3F17B4}"/>
              </a:ext>
            </a:extLst>
          </p:cNvPr>
          <p:cNvSpPr/>
          <p:nvPr/>
        </p:nvSpPr>
        <p:spPr>
          <a:xfrm>
            <a:off x="301883" y="4454381"/>
            <a:ext cx="6493430" cy="3902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ar-QA" sz="28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المنظمات الدولية </a:t>
            </a:r>
          </a:p>
          <a:p>
            <a:pPr marL="0" indent="0" algn="r">
              <a:buNone/>
            </a:pPr>
            <a:r>
              <a:rPr lang="ar-QA" sz="20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دور منظمات مثل الأمم المتحدة والإتحاد الأوروبي في مكافحة مثل هذه الآفة</a:t>
            </a:r>
            <a:r>
              <a:rPr lang="ar-QA" sz="28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</a:p>
        </p:txBody>
      </p:sp>
      <p:sp>
        <p:nvSpPr>
          <p:cNvPr id="23" name="Text 1">
            <a:extLst>
              <a:ext uri="{FF2B5EF4-FFF2-40B4-BE49-F238E27FC236}">
                <a16:creationId xmlns:a16="http://schemas.microsoft.com/office/drawing/2014/main" id="{561A9E96-3201-23AC-39FE-48A8DF28B623}"/>
              </a:ext>
            </a:extLst>
          </p:cNvPr>
          <p:cNvSpPr/>
          <p:nvPr/>
        </p:nvSpPr>
        <p:spPr>
          <a:xfrm>
            <a:off x="301883" y="6356150"/>
            <a:ext cx="6493430" cy="3902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ar-QA" sz="28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التعاون الدولي</a:t>
            </a:r>
          </a:p>
          <a:p>
            <a:pPr marL="0" indent="0" algn="r">
              <a:buNone/>
            </a:pPr>
            <a:r>
              <a:rPr lang="ar-QA" sz="20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تنسيق الجهود بين الدول لتبادل المعلومات والموارد والخبرات .</a:t>
            </a:r>
            <a:endParaRPr lang="ar-QA" sz="2800" dirty="0">
              <a:solidFill>
                <a:srgbClr val="E5E0D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</p:txBody>
      </p:sp>
      <p:pic>
        <p:nvPicPr>
          <p:cNvPr id="24" name="Image 1" descr="preencoded.png">
            <a:extLst>
              <a:ext uri="{FF2B5EF4-FFF2-40B4-BE49-F238E27FC236}">
                <a16:creationId xmlns:a16="http://schemas.microsoft.com/office/drawing/2014/main" id="{0579C505-EE11-E40C-AACB-CDCBD5689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2328623"/>
            <a:ext cx="1104424" cy="1767126"/>
          </a:xfrm>
          <a:prstGeom prst="rect">
            <a:avLst/>
          </a:prstGeom>
        </p:spPr>
      </p:pic>
      <p:pic>
        <p:nvPicPr>
          <p:cNvPr id="25" name="Image 2" descr="preencoded.png">
            <a:extLst>
              <a:ext uri="{FF2B5EF4-FFF2-40B4-BE49-F238E27FC236}">
                <a16:creationId xmlns:a16="http://schemas.microsoft.com/office/drawing/2014/main" id="{AE2C280E-5431-4EA2-C734-0AB42DF03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4095748"/>
            <a:ext cx="1104424" cy="1767126"/>
          </a:xfrm>
          <a:prstGeom prst="rect">
            <a:avLst/>
          </a:prstGeom>
        </p:spPr>
      </p:pic>
      <p:pic>
        <p:nvPicPr>
          <p:cNvPr id="26" name="Image 3" descr="preencoded.png">
            <a:extLst>
              <a:ext uri="{FF2B5EF4-FFF2-40B4-BE49-F238E27FC236}">
                <a16:creationId xmlns:a16="http://schemas.microsoft.com/office/drawing/2014/main" id="{2C9C81CF-6A40-74C1-FB38-F3C6360CC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5862874"/>
            <a:ext cx="1104424" cy="17671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21" name="Image 1" descr="preencoded.png">
            <a:extLst>
              <a:ext uri="{FF2B5EF4-FFF2-40B4-BE49-F238E27FC236}">
                <a16:creationId xmlns:a16="http://schemas.microsoft.com/office/drawing/2014/main" id="{A058DF15-BCCD-9637-61CF-CB3564DEA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508" y="2489699"/>
            <a:ext cx="566976" cy="566976"/>
          </a:xfrm>
          <a:prstGeom prst="rect">
            <a:avLst/>
          </a:prstGeom>
        </p:spPr>
      </p:pic>
      <p:pic>
        <p:nvPicPr>
          <p:cNvPr id="22" name="Image 2" descr="preencoded.png">
            <a:extLst>
              <a:ext uri="{FF2B5EF4-FFF2-40B4-BE49-F238E27FC236}">
                <a16:creationId xmlns:a16="http://schemas.microsoft.com/office/drawing/2014/main" id="{AEBCDBB6-C86C-88D7-589D-5D240E059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4696" y="2489699"/>
            <a:ext cx="566976" cy="566976"/>
          </a:xfrm>
          <a:prstGeom prst="rect">
            <a:avLst/>
          </a:prstGeom>
        </p:spPr>
      </p:pic>
      <p:pic>
        <p:nvPicPr>
          <p:cNvPr id="23" name="Image 3" descr="preencoded.png">
            <a:extLst>
              <a:ext uri="{FF2B5EF4-FFF2-40B4-BE49-F238E27FC236}">
                <a16:creationId xmlns:a16="http://schemas.microsoft.com/office/drawing/2014/main" id="{A139C945-7AD7-D268-5712-DAA412CA2D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4480" y="5180154"/>
            <a:ext cx="566976" cy="566976"/>
          </a:xfrm>
          <a:prstGeom prst="rect">
            <a:avLst/>
          </a:prstGeom>
        </p:spPr>
      </p:pic>
      <p:pic>
        <p:nvPicPr>
          <p:cNvPr id="24" name="Image 4" descr="preencoded.png">
            <a:extLst>
              <a:ext uri="{FF2B5EF4-FFF2-40B4-BE49-F238E27FC236}">
                <a16:creationId xmlns:a16="http://schemas.microsoft.com/office/drawing/2014/main" id="{1A047FA5-EA48-6527-36D6-C4268757FF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7115" y="5180154"/>
            <a:ext cx="566976" cy="566976"/>
          </a:xfrm>
          <a:prstGeom prst="rect">
            <a:avLst/>
          </a:prstGeom>
        </p:spPr>
      </p:pic>
      <p:sp>
        <p:nvSpPr>
          <p:cNvPr id="25" name="Text 0">
            <a:extLst>
              <a:ext uri="{FF2B5EF4-FFF2-40B4-BE49-F238E27FC236}">
                <a16:creationId xmlns:a16="http://schemas.microsoft.com/office/drawing/2014/main" id="{404F6114-57E8-019C-CF74-C28576AEB35E}"/>
              </a:ext>
            </a:extLst>
          </p:cNvPr>
          <p:cNvSpPr/>
          <p:nvPr/>
        </p:nvSpPr>
        <p:spPr>
          <a:xfrm>
            <a:off x="1433501" y="875688"/>
            <a:ext cx="620791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ar-QA" sz="6150" dirty="0">
                <a:solidFill>
                  <a:srgbClr val="FFFFFF"/>
                </a:solidFill>
                <a:latin typeface="Saira Medium" pitchFamily="34" charset="0"/>
              </a:rPr>
              <a:t>تشريعات مكافحة تجارة الرقيق</a:t>
            </a:r>
            <a:endParaRPr lang="en-US" sz="6150" dirty="0">
              <a:solidFill>
                <a:srgbClr val="FFFFFF"/>
              </a:solidFill>
              <a:latin typeface="Saira Medium" pitchFamily="34" charset="0"/>
            </a:endParaRPr>
          </a:p>
        </p:txBody>
      </p:sp>
      <p:sp>
        <p:nvSpPr>
          <p:cNvPr id="26" name="Text 1">
            <a:extLst>
              <a:ext uri="{FF2B5EF4-FFF2-40B4-BE49-F238E27FC236}">
                <a16:creationId xmlns:a16="http://schemas.microsoft.com/office/drawing/2014/main" id="{02C610FF-EC13-EC4C-BFF1-CF6407B2B830}"/>
              </a:ext>
            </a:extLst>
          </p:cNvPr>
          <p:cNvSpPr/>
          <p:nvPr/>
        </p:nvSpPr>
        <p:spPr>
          <a:xfrm>
            <a:off x="-210505" y="3245499"/>
            <a:ext cx="4134682" cy="126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ar-QA" sz="28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العقوبات الصارمة </a:t>
            </a:r>
          </a:p>
          <a:p>
            <a:pPr marL="0" indent="0" algn="r">
              <a:buNone/>
            </a:pPr>
            <a:r>
              <a:rPr lang="ar-QA" sz="20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فرض عقوبات رادعة على المتورطين في هذه الجرائم.</a:t>
            </a:r>
            <a:endParaRPr lang="ar-QA" sz="2800" dirty="0">
              <a:solidFill>
                <a:srgbClr val="E5E0D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</p:txBody>
      </p:sp>
      <p:sp>
        <p:nvSpPr>
          <p:cNvPr id="27" name="Text 1">
            <a:extLst>
              <a:ext uri="{FF2B5EF4-FFF2-40B4-BE49-F238E27FC236}">
                <a16:creationId xmlns:a16="http://schemas.microsoft.com/office/drawing/2014/main" id="{E7EB204D-EB55-F187-5BF8-AF3FE1498BF3}"/>
              </a:ext>
            </a:extLst>
          </p:cNvPr>
          <p:cNvSpPr/>
          <p:nvPr/>
        </p:nvSpPr>
        <p:spPr>
          <a:xfrm>
            <a:off x="4586990" y="3308962"/>
            <a:ext cx="4134682" cy="126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ar-QA" sz="28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سرعة المحاكمات</a:t>
            </a:r>
          </a:p>
          <a:p>
            <a:pPr marL="0" indent="0" algn="r">
              <a:buNone/>
            </a:pPr>
            <a:r>
              <a:rPr lang="ar-QA" sz="20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المحاكمة السريعة للمتهمين والحكم عليهم بعقوبات مناسبة.</a:t>
            </a:r>
            <a:endParaRPr lang="ar-QA" sz="2800" dirty="0">
              <a:solidFill>
                <a:srgbClr val="E5E0D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</p:txBody>
      </p:sp>
      <p:sp>
        <p:nvSpPr>
          <p:cNvPr id="28" name="Text 1">
            <a:extLst>
              <a:ext uri="{FF2B5EF4-FFF2-40B4-BE49-F238E27FC236}">
                <a16:creationId xmlns:a16="http://schemas.microsoft.com/office/drawing/2014/main" id="{1E37AC49-1B43-EB41-B67B-BB3C8CF50BF5}"/>
              </a:ext>
            </a:extLst>
          </p:cNvPr>
          <p:cNvSpPr/>
          <p:nvPr/>
        </p:nvSpPr>
        <p:spPr>
          <a:xfrm>
            <a:off x="280262" y="6094882"/>
            <a:ext cx="4134682" cy="126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ar-QA" sz="28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حماية الضحايا </a:t>
            </a:r>
          </a:p>
          <a:p>
            <a:pPr marL="0" indent="0" algn="r">
              <a:buNone/>
            </a:pPr>
            <a:r>
              <a:rPr lang="ar-QA" sz="20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توفير الدعم النفسي والاجتماعي والقانوني للناجين من هذه الجرائم.</a:t>
            </a:r>
            <a:endParaRPr lang="ar-QA" sz="2800" dirty="0">
              <a:solidFill>
                <a:srgbClr val="E5E0D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</p:txBody>
      </p:sp>
      <p:sp>
        <p:nvSpPr>
          <p:cNvPr id="29" name="Text 1">
            <a:extLst>
              <a:ext uri="{FF2B5EF4-FFF2-40B4-BE49-F238E27FC236}">
                <a16:creationId xmlns:a16="http://schemas.microsoft.com/office/drawing/2014/main" id="{C4B5CCCC-5998-5FA1-F0E7-FBEF334D1BC5}"/>
              </a:ext>
            </a:extLst>
          </p:cNvPr>
          <p:cNvSpPr/>
          <p:nvPr/>
        </p:nvSpPr>
        <p:spPr>
          <a:xfrm>
            <a:off x="4850237" y="6031419"/>
            <a:ext cx="4134682" cy="126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ar-QA" sz="28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التعاون الدولي </a:t>
            </a:r>
          </a:p>
          <a:p>
            <a:pPr marL="0" indent="0" algn="r">
              <a:buNone/>
            </a:pPr>
            <a:r>
              <a:rPr lang="ar-QA" sz="20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التنسيق بين الدول لتبادل المعلومات والمساعدة القانونية.</a:t>
            </a:r>
            <a:endParaRPr lang="ar-QA" sz="2800" dirty="0">
              <a:solidFill>
                <a:srgbClr val="E5E0D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453</Words>
  <Application>Microsoft Office PowerPoint</Application>
  <PresentationFormat>Custom</PresentationFormat>
  <Paragraphs>79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Saira Medium</vt:lpstr>
      <vt:lpstr>Arial</vt:lpstr>
      <vt:lpstr>Calibri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ريناد نبيل صلاح  السماره</cp:lastModifiedBy>
  <cp:revision>4</cp:revision>
  <dcterms:created xsi:type="dcterms:W3CDTF">2024-10-14T16:51:34Z</dcterms:created>
  <dcterms:modified xsi:type="dcterms:W3CDTF">2024-10-14T20:02:57Z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b46f0c7-1e5b-43db-99eb-3257df1e5bf6_Enabled">
    <vt:lpwstr>true</vt:lpwstr>
  </property>
  <property fmtid="{D5CDD505-2E9C-101B-9397-08002B2CF9AE}" pid="3" name="MSIP_Label_0b46f0c7-1e5b-43db-99eb-3257df1e5bf6_SetDate">
    <vt:lpwstr>2024-10-14T19:07:01Z</vt:lpwstr>
  </property>
  <property fmtid="{D5CDD505-2E9C-101B-9397-08002B2CF9AE}" pid="4" name="MSIP_Label_0b46f0c7-1e5b-43db-99eb-3257df1e5bf6_Method">
    <vt:lpwstr>Standard</vt:lpwstr>
  </property>
  <property fmtid="{D5CDD505-2E9C-101B-9397-08002B2CF9AE}" pid="5" name="MSIP_Label_0b46f0c7-1e5b-43db-99eb-3257df1e5bf6_Name">
    <vt:lpwstr>0b46f0c7-1e5b-43db-99eb-3257df1e5bf6</vt:lpwstr>
  </property>
  <property fmtid="{D5CDD505-2E9C-101B-9397-08002B2CF9AE}" pid="6" name="MSIP_Label_0b46f0c7-1e5b-43db-99eb-3257df1e5bf6_SiteId">
    <vt:lpwstr>2dcae639-d4a4-4454-82c7-592ab66fc7bd</vt:lpwstr>
  </property>
  <property fmtid="{D5CDD505-2E9C-101B-9397-08002B2CF9AE}" pid="7" name="MSIP_Label_0b46f0c7-1e5b-43db-99eb-3257df1e5bf6_ActionId">
    <vt:lpwstr>de414b7e-1ed4-4dad-896d-959546011e23</vt:lpwstr>
  </property>
  <property fmtid="{D5CDD505-2E9C-101B-9397-08002B2CF9AE}" pid="8" name="MSIP_Label_0b46f0c7-1e5b-43db-99eb-3257df1e5bf6_ContentBits">
    <vt:lpwstr>0</vt:lpwstr>
  </property>
</Properties>
</file>