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Lemonada" pitchFamily="2" charset="-78"/>
      <p:regular r:id="rId15"/>
      <p:bold r:id="rId16"/>
    </p:embeddedFont>
    <p:embeddedFont>
      <p:font typeface="Lemonada SemiBold" pitchFamily="2" charset="-78"/>
      <p:regular r:id="rId17"/>
      <p:bold r:id="rId18"/>
    </p:embeddedFont>
    <p:embeddedFont>
      <p:font typeface="Prata" pitchFamily="2" charset="0"/>
      <p:regular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mDPUluSUgAKomjtNOdxEblwIE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t>‹#›</a:t>
            </a:fld>
            <a:endParaRPr sz="1200" b="0" i="0" u="none" strike="noStrike" cap="non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0811e7977e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30811e7977e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g30811e7977e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811e797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30811e7977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30811e7977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pic>
        <p:nvPicPr>
          <p:cNvPr id="11" name="Google Shape;11;p12"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12" name="Google Shape;12;p12"/>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2"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pic>
        <p:nvPicPr>
          <p:cNvPr id="47" name="Google Shape;47;p21"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48" name="Google Shape;48;p21"/>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21"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pic>
        <p:nvPicPr>
          <p:cNvPr id="15" name="Google Shape;15;p13"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16" name="Google Shape;16;p13"/>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13"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master">
  <p:cSld name="Slide 3 master">
    <p:spTree>
      <p:nvGrpSpPr>
        <p:cNvPr id="1" name="Shape 18"/>
        <p:cNvGrpSpPr/>
        <p:nvPr/>
      </p:nvGrpSpPr>
      <p:grpSpPr>
        <a:xfrm>
          <a:off x="0" y="0"/>
          <a:ext cx="0" cy="0"/>
          <a:chOff x="0" y="0"/>
          <a:chExt cx="0" cy="0"/>
        </a:xfrm>
      </p:grpSpPr>
      <p:pic>
        <p:nvPicPr>
          <p:cNvPr id="19" name="Google Shape;19;p14"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20" name="Google Shape;20;p14"/>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14"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master">
  <p:cSld name="Slide 4 master">
    <p:spTree>
      <p:nvGrpSpPr>
        <p:cNvPr id="1" name="Shape 22"/>
        <p:cNvGrpSpPr/>
        <p:nvPr/>
      </p:nvGrpSpPr>
      <p:grpSpPr>
        <a:xfrm>
          <a:off x="0" y="0"/>
          <a:ext cx="0" cy="0"/>
          <a:chOff x="0" y="0"/>
          <a:chExt cx="0" cy="0"/>
        </a:xfrm>
      </p:grpSpPr>
      <p:pic>
        <p:nvPicPr>
          <p:cNvPr id="23" name="Google Shape;23;p15"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24" name="Google Shape;24;p15"/>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15"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master">
  <p:cSld name="Slide 5 master">
    <p:spTree>
      <p:nvGrpSpPr>
        <p:cNvPr id="1" name="Shape 26"/>
        <p:cNvGrpSpPr/>
        <p:nvPr/>
      </p:nvGrpSpPr>
      <p:grpSpPr>
        <a:xfrm>
          <a:off x="0" y="0"/>
          <a:ext cx="0" cy="0"/>
          <a:chOff x="0" y="0"/>
          <a:chExt cx="0" cy="0"/>
        </a:xfrm>
      </p:grpSpPr>
      <p:pic>
        <p:nvPicPr>
          <p:cNvPr id="27" name="Google Shape;27;p16"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28" name="Google Shape;28;p16"/>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16"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0"/>
        <p:cNvGrpSpPr/>
        <p:nvPr/>
      </p:nvGrpSpPr>
      <p:grpSpPr>
        <a:xfrm>
          <a:off x="0" y="0"/>
          <a:ext cx="0" cy="0"/>
          <a:chOff x="0" y="0"/>
          <a:chExt cx="0" cy="0"/>
        </a:xfrm>
      </p:grpSpPr>
      <p:pic>
        <p:nvPicPr>
          <p:cNvPr id="31" name="Google Shape;31;p17"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32" name="Google Shape;32;p17"/>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17"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34"/>
        <p:cNvGrpSpPr/>
        <p:nvPr/>
      </p:nvGrpSpPr>
      <p:grpSpPr>
        <a:xfrm>
          <a:off x="0" y="0"/>
          <a:ext cx="0" cy="0"/>
          <a:chOff x="0" y="0"/>
          <a:chExt cx="0" cy="0"/>
        </a:xfrm>
      </p:grpSpPr>
      <p:pic>
        <p:nvPicPr>
          <p:cNvPr id="35" name="Google Shape;35;p18"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36" name="Google Shape;36;p18"/>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18"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8"/>
        <p:cNvGrpSpPr/>
        <p:nvPr/>
      </p:nvGrpSpPr>
      <p:grpSpPr>
        <a:xfrm>
          <a:off x="0" y="0"/>
          <a:ext cx="0" cy="0"/>
          <a:chOff x="0" y="0"/>
          <a:chExt cx="0" cy="0"/>
        </a:xfrm>
      </p:grpSpPr>
      <p:pic>
        <p:nvPicPr>
          <p:cNvPr id="39" name="Google Shape;39;p19"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40" name="Google Shape;40;p19"/>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19"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master">
  <p:cSld name="Slide 9 master">
    <p:spTree>
      <p:nvGrpSpPr>
        <p:cNvPr id="1" name="Shape 42"/>
        <p:cNvGrpSpPr/>
        <p:nvPr/>
      </p:nvGrpSpPr>
      <p:grpSpPr>
        <a:xfrm>
          <a:off x="0" y="0"/>
          <a:ext cx="0" cy="0"/>
          <a:chOff x="0" y="0"/>
          <a:chExt cx="0" cy="0"/>
        </a:xfrm>
      </p:grpSpPr>
      <p:pic>
        <p:nvPicPr>
          <p:cNvPr id="43" name="Google Shape;43;p20" descr="preencoded.png"/>
          <p:cNvPicPr preferRelativeResize="0"/>
          <p:nvPr/>
        </p:nvPicPr>
        <p:blipFill rotWithShape="1">
          <a:blip r:embed="rId2">
            <a:alphaModFix/>
          </a:blip>
          <a:srcRect/>
          <a:stretch/>
        </p:blipFill>
        <p:spPr>
          <a:xfrm>
            <a:off x="0" y="0"/>
            <a:ext cx="14630400" cy="8229600"/>
          </a:xfrm>
          <a:prstGeom prst="rect">
            <a:avLst/>
          </a:prstGeom>
          <a:noFill/>
          <a:ln>
            <a:noFill/>
          </a:ln>
        </p:spPr>
      </p:pic>
      <p:sp>
        <p:nvSpPr>
          <p:cNvPr id="44" name="Google Shape;44;p20"/>
          <p:cNvSpPr/>
          <p:nvPr/>
        </p:nvSpPr>
        <p:spPr>
          <a:xfrm>
            <a:off x="0" y="0"/>
            <a:ext cx="14630400" cy="8229600"/>
          </a:xfrm>
          <a:prstGeom prst="rect">
            <a:avLst/>
          </a:prstGeom>
          <a:solidFill>
            <a:srgbClr val="1B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20" descr="preencoded.png">
            <a:hlinkClick r:id="rId3"/>
          </p:cNvPr>
          <p:cNvPicPr preferRelativeResize="0"/>
          <p:nvPr/>
        </p:nvPicPr>
        <p:blipFill rotWithShape="1">
          <a:blip r:embed="rId4">
            <a:alphaModFix/>
          </a:blip>
          <a:srcRect/>
          <a:stretch/>
        </p:blipFill>
        <p:spPr>
          <a:xfrm>
            <a:off x="12839215" y="7749540"/>
            <a:ext cx="1722605" cy="4114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bcgroup.tv/news/latest-news/646736/%D8%AD%D8%AC%D9%85-%D8%B3%D9%88%D9%82-%D8%A7%D9%84%D8%A3%D8%B3%D9%84%D8%AD%D8%A9-%D8%A7%D9%84%D9%86%D8%A7%D8%B1%D9%8A%D8%A9-%D9%81%D9%8A-%D8%A7%D9%84%D9%88%D9%84%D8%A7%D9%8A%D8%A7%D8%AA-%D8%A7%D9%84%D9%85%D8%AA%D8%AD%D8%AF%D8%A9-%D8%B2%D8%A7%D8%AF-%D8%A3%D8%B6/ar?utm_source=News-646736&amp;utm_medium=website&amp;utm_term=%D8%AD%D8%AC%D9%85-%D8%B3%D9%88%D9%82-%D8%A7%D9%84%D8%A3%D8%B3%D9%84%D8%AD%D8%A9-%D8%A7%D9%84%D9%86%D8%A7%D8%B1%D9%8A%D8%A9-%D9%81%D9%8A-%D8%A7%D9%84%D9%88%D9%84%D8%A7%D9%8A%D8%A7%D8%AA-%D8%A7%D9%84%D9%85%D8%AA%D8%AD%D8%AF%D8%A9-%D8%B2%D8%A7%D8%AF-%D8%A3%D8%B6&amp;utm_campaign=LatestNews"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ljazeera.net/news/2023/5/8/%D8%A7%D9%84%D8%A3%D8%B3%D9%84%D8%AD%D8%A9-%D8%A7%D9%84%D9%86%D8%A7%D8%B1%D9%8A%D8%A9-%D8%AA%D9%88%D8%AF%D9%8A-%D8%A8%D8%AD%D9%8A%D8%A7%D8%A9-%D8%A3%D9%83%D8%AB%D8%B1-%D9%85%D9%86-14" TargetMode="External"/><Relationship Id="rId5" Type="http://schemas.openxmlformats.org/officeDocument/2006/relationships/image" Target="../media/image3.jpg"/><Relationship Id="rId4" Type="http://schemas.openxmlformats.org/officeDocument/2006/relationships/hyperlink" Target="https://studies.aljazeera.net/ar/article/513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www.youtube.com/watch?v=sN6ZFOHJoM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a:off x="660890" y="201333"/>
            <a:ext cx="13042800" cy="1417500"/>
          </a:xfrm>
          <a:prstGeom prst="rect">
            <a:avLst/>
          </a:prstGeom>
          <a:noFill/>
          <a:ln>
            <a:noFill/>
          </a:ln>
        </p:spPr>
        <p:txBody>
          <a:bodyPr spcFirstLastPara="1" wrap="square" lIns="0" tIns="0" rIns="0" bIns="0" anchor="t" anchorCtr="0">
            <a:noAutofit/>
          </a:bodyPr>
          <a:lstStyle/>
          <a:p>
            <a:pPr marL="0" lvl="0" indent="0" algn="ctr" rtl="1">
              <a:spcBef>
                <a:spcPts val="0"/>
              </a:spcBef>
              <a:spcAft>
                <a:spcPts val="0"/>
              </a:spcAft>
              <a:buClr>
                <a:schemeClr val="dk1"/>
              </a:buClr>
              <a:buSzPts val="1100"/>
              <a:buFont typeface="Arial"/>
              <a:buNone/>
            </a:pPr>
            <a:r>
              <a:rPr lang="en-US" sz="2900">
                <a:solidFill>
                  <a:schemeClr val="lt1"/>
                </a:solidFill>
                <a:latin typeface="Lemonada SemiBold"/>
                <a:ea typeface="Lemonada SemiBold"/>
                <a:cs typeface="Lemonada SemiBold"/>
                <a:sym typeface="Lemonada SemiBold"/>
              </a:rPr>
              <a:t>التدابير الرامية إلى تعزيز وإنفاذ سياسة عالمية بشأن الأسلحة النارية</a:t>
            </a:r>
            <a:endParaRPr sz="3100" b="0" i="0" u="none" strike="noStrike" cap="none"/>
          </a:p>
        </p:txBody>
      </p:sp>
      <p:sp>
        <p:nvSpPr>
          <p:cNvPr id="57" name="Google Shape;57;p2"/>
          <p:cNvSpPr/>
          <p:nvPr/>
        </p:nvSpPr>
        <p:spPr>
          <a:xfrm>
            <a:off x="337375" y="6758575"/>
            <a:ext cx="5626500" cy="608700"/>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Clr>
                <a:schemeClr val="dk1"/>
              </a:buClr>
              <a:buSzPts val="1100"/>
              <a:buFont typeface="Arial"/>
              <a:buNone/>
            </a:pPr>
            <a:r>
              <a:rPr lang="en-US" sz="1850">
                <a:solidFill>
                  <a:schemeClr val="hlink"/>
                </a:solidFill>
                <a:uFill>
                  <a:noFill/>
                </a:uFill>
                <a:hlinkClick r:id="rId3"/>
              </a:rPr>
              <a:t>حجم سوق الأسلحة النارية في الولايات المتحدة زاد أضعافاً خلال عقدين</a:t>
            </a:r>
            <a:endParaRPr sz="1850">
              <a:solidFill>
                <a:schemeClr val="hlink"/>
              </a:solidFill>
              <a:uFill>
                <a:noFill/>
              </a:uFill>
              <a:hlinkClick r:id="rId3"/>
            </a:endParaRPr>
          </a:p>
          <a:p>
            <a:pPr marL="0" lvl="0" indent="0" algn="l" rtl="0">
              <a:lnSpc>
                <a:spcPct val="133333"/>
              </a:lnSpc>
              <a:spcBef>
                <a:spcPts val="0"/>
              </a:spcBef>
              <a:spcAft>
                <a:spcPts val="0"/>
              </a:spcAft>
              <a:buClr>
                <a:schemeClr val="dk1"/>
              </a:buClr>
              <a:buSzPts val="1100"/>
              <a:buFont typeface="Arial"/>
              <a:buNone/>
            </a:pPr>
            <a:endParaRPr sz="2350">
              <a:uFill>
                <a:noFill/>
              </a:uFill>
              <a:hlinkClick r:id="rId4"/>
            </a:endParaRPr>
          </a:p>
          <a:p>
            <a:pPr marL="0" marR="0" lvl="0" indent="0" algn="l" rtl="0">
              <a:lnSpc>
                <a:spcPct val="125000"/>
              </a:lnSpc>
              <a:spcBef>
                <a:spcPts val="0"/>
              </a:spcBef>
              <a:spcAft>
                <a:spcPts val="0"/>
              </a:spcAft>
              <a:buClr>
                <a:srgbClr val="F2E782"/>
              </a:buClr>
              <a:buSzPts val="2200"/>
              <a:buFont typeface="Prata"/>
              <a:buNone/>
            </a:pPr>
            <a:endParaRPr sz="2200">
              <a:solidFill>
                <a:srgbClr val="F2E782"/>
              </a:solidFill>
              <a:latin typeface="Prata"/>
              <a:ea typeface="Prata"/>
              <a:cs typeface="Prata"/>
              <a:sym typeface="Prata"/>
            </a:endParaRPr>
          </a:p>
        </p:txBody>
      </p:sp>
      <p:sp>
        <p:nvSpPr>
          <p:cNvPr id="58" name="Google Shape;58;p2"/>
          <p:cNvSpPr/>
          <p:nvPr/>
        </p:nvSpPr>
        <p:spPr>
          <a:xfrm>
            <a:off x="3147600" y="7237100"/>
            <a:ext cx="8069400" cy="1351800"/>
          </a:xfrm>
          <a:prstGeom prst="rect">
            <a:avLst/>
          </a:prstGeom>
          <a:noFill/>
          <a:ln>
            <a:noFill/>
          </a:ln>
        </p:spPr>
        <p:txBody>
          <a:bodyPr spcFirstLastPara="1" wrap="square" lIns="0" tIns="0" rIns="0" bIns="0" anchor="t" anchorCtr="0">
            <a:noAutofit/>
          </a:bodyPr>
          <a:lstStyle/>
          <a:p>
            <a:pPr marL="0" marR="0" lvl="0" indent="0" algn="ctr" rtl="1">
              <a:lnSpc>
                <a:spcPct val="125000"/>
              </a:lnSpc>
              <a:spcBef>
                <a:spcPts val="0"/>
              </a:spcBef>
              <a:spcAft>
                <a:spcPts val="0"/>
              </a:spcAft>
              <a:buClr>
                <a:srgbClr val="F2E782"/>
              </a:buClr>
              <a:buSzPts val="2200"/>
              <a:buFont typeface="Prata"/>
              <a:buNone/>
            </a:pPr>
            <a:r>
              <a:rPr lang="en-US" sz="2500">
                <a:solidFill>
                  <a:srgbClr val="FFFFFF"/>
                </a:solidFill>
                <a:latin typeface="Lemonada"/>
                <a:ea typeface="Lemonada"/>
                <a:cs typeface="Lemonada"/>
                <a:sym typeface="Lemonada"/>
              </a:rPr>
              <a:t>رؤساء اللجنة :</a:t>
            </a:r>
            <a:endParaRPr sz="2500">
              <a:solidFill>
                <a:srgbClr val="FFFFFF"/>
              </a:solidFill>
              <a:latin typeface="Lemonada"/>
              <a:ea typeface="Lemonada"/>
              <a:cs typeface="Lemonada"/>
              <a:sym typeface="Lemonada"/>
            </a:endParaRPr>
          </a:p>
          <a:p>
            <a:pPr marL="457200" marR="0" lvl="0" indent="-387350" algn="ctr" rtl="1">
              <a:lnSpc>
                <a:spcPct val="125000"/>
              </a:lnSpc>
              <a:spcBef>
                <a:spcPts val="0"/>
              </a:spcBef>
              <a:spcAft>
                <a:spcPts val="0"/>
              </a:spcAft>
              <a:buClr>
                <a:srgbClr val="FFFFFF"/>
              </a:buClr>
              <a:buSzPts val="2500"/>
              <a:buFont typeface="Lemonada"/>
              <a:buChar char="●"/>
            </a:pPr>
            <a:r>
              <a:rPr lang="en-US" sz="2500">
                <a:solidFill>
                  <a:srgbClr val="FFFFFF"/>
                </a:solidFill>
                <a:latin typeface="Lemonada"/>
                <a:ea typeface="Lemonada"/>
                <a:cs typeface="Lemonada"/>
                <a:sym typeface="Lemonada"/>
              </a:rPr>
              <a:t>أنس محمد            عبدالمحسن محمد آل عذبة</a:t>
            </a:r>
            <a:endParaRPr sz="2500">
              <a:solidFill>
                <a:srgbClr val="FFFFFF"/>
              </a:solidFill>
              <a:latin typeface="Lemonada"/>
              <a:ea typeface="Lemonada"/>
              <a:cs typeface="Lemonada"/>
              <a:sym typeface="Lemonada"/>
            </a:endParaRPr>
          </a:p>
        </p:txBody>
      </p:sp>
      <p:sp>
        <p:nvSpPr>
          <p:cNvPr id="59" name="Google Shape;59;p2"/>
          <p:cNvSpPr/>
          <p:nvPr/>
        </p:nvSpPr>
        <p:spPr>
          <a:xfrm>
            <a:off x="12707300" y="7693400"/>
            <a:ext cx="1848300" cy="439200"/>
          </a:xfrm>
          <a:prstGeom prst="rect">
            <a:avLst/>
          </a:prstGeom>
          <a:solidFill>
            <a:srgbClr val="1B1C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0" name="Google Shape;60;p2"/>
          <p:cNvCxnSpPr/>
          <p:nvPr/>
        </p:nvCxnSpPr>
        <p:spPr>
          <a:xfrm rot="10800000" flipH="1">
            <a:off x="-66750" y="1618825"/>
            <a:ext cx="14763900" cy="15900"/>
          </a:xfrm>
          <a:prstGeom prst="straightConnector1">
            <a:avLst/>
          </a:prstGeom>
          <a:noFill/>
          <a:ln w="9525" cap="flat" cmpd="sng">
            <a:solidFill>
              <a:schemeClr val="dk2"/>
            </a:solidFill>
            <a:prstDash val="solid"/>
            <a:round/>
            <a:headEnd type="none" w="med" len="med"/>
            <a:tailEnd type="none" w="med" len="med"/>
          </a:ln>
        </p:spPr>
      </p:cxnSp>
      <p:pic>
        <p:nvPicPr>
          <p:cNvPr id="61" name="Google Shape;61;p2"/>
          <p:cNvPicPr preferRelativeResize="0"/>
          <p:nvPr/>
        </p:nvPicPr>
        <p:blipFill>
          <a:blip r:embed="rId5">
            <a:alphaModFix/>
          </a:blip>
          <a:stretch>
            <a:fillRect/>
          </a:stretch>
        </p:blipFill>
        <p:spPr>
          <a:xfrm>
            <a:off x="6116274" y="1787125"/>
            <a:ext cx="8361727" cy="4705372"/>
          </a:xfrm>
          <a:prstGeom prst="rect">
            <a:avLst/>
          </a:prstGeom>
          <a:noFill/>
          <a:ln>
            <a:noFill/>
          </a:ln>
        </p:spPr>
      </p:pic>
      <p:sp>
        <p:nvSpPr>
          <p:cNvPr id="62" name="Google Shape;62;p2"/>
          <p:cNvSpPr txBox="1"/>
          <p:nvPr/>
        </p:nvSpPr>
        <p:spPr>
          <a:xfrm>
            <a:off x="7140075" y="6668600"/>
            <a:ext cx="6484500" cy="469500"/>
          </a:xfrm>
          <a:prstGeom prst="rect">
            <a:avLst/>
          </a:prstGeom>
          <a:noFill/>
          <a:ln>
            <a:noFill/>
          </a:ln>
        </p:spPr>
        <p:txBody>
          <a:bodyPr spcFirstLastPara="1" wrap="square" lIns="91425" tIns="91425" rIns="91425" bIns="91425" anchor="t" anchorCtr="0">
            <a:spAutoFit/>
          </a:bodyPr>
          <a:lstStyle/>
          <a:p>
            <a:pPr marL="0" lvl="0" indent="0" algn="l" rtl="0">
              <a:lnSpc>
                <a:spcPct val="133333"/>
              </a:lnSpc>
              <a:spcBef>
                <a:spcPts val="0"/>
              </a:spcBef>
              <a:spcAft>
                <a:spcPts val="0"/>
              </a:spcAft>
              <a:buNone/>
            </a:pPr>
            <a:r>
              <a:rPr lang="en-US" sz="1850">
                <a:solidFill>
                  <a:schemeClr val="hlink"/>
                </a:solidFill>
                <a:uFill>
                  <a:noFill/>
                </a:uFill>
                <a:hlinkClick r:id="rId6"/>
              </a:rPr>
              <a:t>الأسلحة النارية تودي بحياة أكثر من 14 ألف أميركي منذ مطلع 2023</a:t>
            </a:r>
            <a:endParaRPr sz="1850">
              <a:solidFill>
                <a:schemeClr val="hlink"/>
              </a:solidFill>
              <a:uFill>
                <a:noFill/>
              </a:uFill>
              <a:hlinkClick r:id="rId6"/>
            </a:endParaRPr>
          </a:p>
        </p:txBody>
      </p:sp>
      <p:pic>
        <p:nvPicPr>
          <p:cNvPr id="63" name="Google Shape;63;p2"/>
          <p:cNvPicPr preferRelativeResize="0"/>
          <p:nvPr/>
        </p:nvPicPr>
        <p:blipFill>
          <a:blip r:embed="rId7">
            <a:alphaModFix/>
          </a:blip>
          <a:stretch>
            <a:fillRect/>
          </a:stretch>
        </p:blipFill>
        <p:spPr>
          <a:xfrm>
            <a:off x="152400" y="1787125"/>
            <a:ext cx="5811475" cy="4705374"/>
          </a:xfrm>
          <a:prstGeom prst="rect">
            <a:avLst/>
          </a:prstGeom>
          <a:noFill/>
          <a:ln>
            <a:noFill/>
          </a:ln>
        </p:spPr>
      </p:pic>
      <p:sp>
        <p:nvSpPr>
          <p:cNvPr id="64" name="Google Shape;64;p2"/>
          <p:cNvSpPr/>
          <p:nvPr/>
        </p:nvSpPr>
        <p:spPr>
          <a:xfrm>
            <a:off x="7843250" y="7878375"/>
            <a:ext cx="145800" cy="151500"/>
          </a:xfrm>
          <a:prstGeom prst="flowChartConnector">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65" name="Google Shape;65;p2"/>
          <p:cNvSpPr/>
          <p:nvPr/>
        </p:nvSpPr>
        <p:spPr>
          <a:xfrm>
            <a:off x="12707300" y="7693400"/>
            <a:ext cx="1848300" cy="439200"/>
          </a:xfrm>
          <a:prstGeom prst="rect">
            <a:avLst/>
          </a:prstGeom>
          <a:solidFill>
            <a:srgbClr val="1B1C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2"/>
          <p:cNvSpPr/>
          <p:nvPr/>
        </p:nvSpPr>
        <p:spPr>
          <a:xfrm>
            <a:off x="12859700" y="7845800"/>
            <a:ext cx="1848300" cy="439200"/>
          </a:xfrm>
          <a:prstGeom prst="rect">
            <a:avLst/>
          </a:prstGeom>
          <a:solidFill>
            <a:srgbClr val="1B1C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8"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221" name="Google Shape;221;p8"/>
          <p:cNvSpPr/>
          <p:nvPr/>
        </p:nvSpPr>
        <p:spPr>
          <a:xfrm>
            <a:off x="748070" y="930354"/>
            <a:ext cx="6403181" cy="667941"/>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2E782"/>
              </a:buClr>
              <a:buSzPts val="4200"/>
              <a:buFont typeface="Prata"/>
              <a:buNone/>
            </a:pPr>
            <a:r>
              <a:rPr lang="en-US" sz="4200" b="0" i="0" u="none" strike="noStrike" cap="none">
                <a:solidFill>
                  <a:srgbClr val="F2E782"/>
                </a:solidFill>
                <a:latin typeface="Prata"/>
                <a:ea typeface="Prata"/>
                <a:cs typeface="Prata"/>
                <a:sym typeface="Prata"/>
              </a:rPr>
              <a:t>إشراك المجتمع المدني والخبراء</a:t>
            </a:r>
            <a:endParaRPr sz="4200" b="0" i="0" u="none" strike="noStrike" cap="none"/>
          </a:p>
        </p:txBody>
      </p:sp>
      <p:sp>
        <p:nvSpPr>
          <p:cNvPr id="222" name="Google Shape;222;p8"/>
          <p:cNvSpPr/>
          <p:nvPr/>
        </p:nvSpPr>
        <p:spPr>
          <a:xfrm>
            <a:off x="748070" y="2159318"/>
            <a:ext cx="480893" cy="480893"/>
          </a:xfrm>
          <a:prstGeom prst="roundRect">
            <a:avLst>
              <a:gd name="adj" fmla="val 6668"/>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933212" y="2239447"/>
            <a:ext cx="110609" cy="32063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500"/>
              <a:buFont typeface="Prata"/>
              <a:buNone/>
            </a:pPr>
            <a:r>
              <a:rPr lang="en-US" sz="2500" b="0" i="0" u="none" strike="noStrike" cap="none">
                <a:solidFill>
                  <a:srgbClr val="CFCBBF"/>
                </a:solidFill>
                <a:latin typeface="Prata"/>
                <a:ea typeface="Prata"/>
                <a:cs typeface="Prata"/>
                <a:sym typeface="Prata"/>
              </a:rPr>
              <a:t>1</a:t>
            </a:r>
            <a:endParaRPr sz="2500" b="0" i="0" u="none" strike="noStrike" cap="none"/>
          </a:p>
        </p:txBody>
      </p:sp>
      <p:sp>
        <p:nvSpPr>
          <p:cNvPr id="224" name="Google Shape;224;p8"/>
          <p:cNvSpPr/>
          <p:nvPr/>
        </p:nvSpPr>
        <p:spPr>
          <a:xfrm>
            <a:off x="1442675" y="2159326"/>
            <a:ext cx="2865000" cy="375600"/>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FCBBF"/>
              </a:buClr>
              <a:buSzPts val="2100"/>
              <a:buFont typeface="Prata"/>
              <a:buNone/>
            </a:pPr>
            <a:r>
              <a:rPr lang="en-US" sz="2400" b="0" i="0" u="none" strike="noStrike" cap="none">
                <a:solidFill>
                  <a:srgbClr val="CFCBBF"/>
                </a:solidFill>
                <a:latin typeface="Prata"/>
                <a:ea typeface="Prata"/>
                <a:cs typeface="Prata"/>
                <a:sym typeface="Prata"/>
              </a:rPr>
              <a:t>إشراك المجتمع المدني</a:t>
            </a:r>
            <a:endParaRPr sz="2400" b="0" i="0" u="none" strike="noStrike" cap="none"/>
          </a:p>
        </p:txBody>
      </p:sp>
      <p:sp>
        <p:nvSpPr>
          <p:cNvPr id="225" name="Google Shape;225;p8"/>
          <p:cNvSpPr/>
          <p:nvPr/>
        </p:nvSpPr>
        <p:spPr>
          <a:xfrm>
            <a:off x="1442675" y="2679014"/>
            <a:ext cx="3240900" cy="23070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يُعدّ إشراك المجتمع المدني من أهم العوامل للحد من انتشار الأسلحة النارية، حيث تُساهم منظمات المجتمع المدني في نشر الوعي، وتقديم الدعم للضحايا، وتُلعب دورًا مهمًا في تغيير سلوكيات المجتمع.</a:t>
            </a:r>
            <a:endParaRPr sz="1950" b="0" i="0" u="none" strike="noStrike" cap="none"/>
          </a:p>
        </p:txBody>
      </p:sp>
      <p:sp>
        <p:nvSpPr>
          <p:cNvPr id="226" name="Google Shape;226;p8"/>
          <p:cNvSpPr/>
          <p:nvPr/>
        </p:nvSpPr>
        <p:spPr>
          <a:xfrm>
            <a:off x="4912614" y="2159326"/>
            <a:ext cx="515700" cy="540600"/>
          </a:xfrm>
          <a:prstGeom prst="roundRect">
            <a:avLst>
              <a:gd name="adj" fmla="val 6668"/>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27" name="Google Shape;227;p8"/>
          <p:cNvSpPr/>
          <p:nvPr/>
        </p:nvSpPr>
        <p:spPr>
          <a:xfrm>
            <a:off x="5065041" y="2249421"/>
            <a:ext cx="210900" cy="360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500"/>
              <a:buFont typeface="Prata"/>
              <a:buNone/>
            </a:pPr>
            <a:r>
              <a:rPr lang="en-US" sz="2800" b="0" i="0" u="none" strike="noStrike" cap="none">
                <a:solidFill>
                  <a:srgbClr val="CFCBBF"/>
                </a:solidFill>
                <a:latin typeface="Prata"/>
                <a:ea typeface="Prata"/>
                <a:cs typeface="Prata"/>
                <a:sym typeface="Prata"/>
              </a:rPr>
              <a:t>2</a:t>
            </a:r>
            <a:endParaRPr sz="2800" b="0" i="0" u="none" strike="noStrike" cap="none"/>
          </a:p>
        </p:txBody>
      </p:sp>
      <p:sp>
        <p:nvSpPr>
          <p:cNvPr id="228" name="Google Shape;228;p8"/>
          <p:cNvSpPr/>
          <p:nvPr/>
        </p:nvSpPr>
        <p:spPr>
          <a:xfrm>
            <a:off x="5657386" y="2159326"/>
            <a:ext cx="2865000" cy="375600"/>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FCBBF"/>
              </a:buClr>
              <a:buSzPts val="2100"/>
              <a:buFont typeface="Prata"/>
              <a:buNone/>
            </a:pPr>
            <a:r>
              <a:rPr lang="en-US" sz="2400" b="0" i="0" u="none" strike="noStrike" cap="none">
                <a:solidFill>
                  <a:srgbClr val="CFCBBF"/>
                </a:solidFill>
                <a:latin typeface="Prata"/>
                <a:ea typeface="Prata"/>
                <a:cs typeface="Prata"/>
                <a:sym typeface="Prata"/>
              </a:rPr>
              <a:t>الخبراء</a:t>
            </a:r>
            <a:endParaRPr sz="2400" b="0" i="0" u="none" strike="noStrike" cap="none"/>
          </a:p>
        </p:txBody>
      </p:sp>
      <p:sp>
        <p:nvSpPr>
          <p:cNvPr id="229" name="Google Shape;229;p8"/>
          <p:cNvSpPr/>
          <p:nvPr/>
        </p:nvSpPr>
        <p:spPr>
          <a:xfrm>
            <a:off x="5657386" y="2679014"/>
            <a:ext cx="3240900" cy="15378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يُساهم إشراك الخبراء في تطوير حلول فعالة للقضية، وتُساهم المعرفة التي يُقدمها الخبراء في تحديد الاستراتيجيات المناسبة.</a:t>
            </a:r>
            <a:endParaRPr sz="1950" b="0" i="0" u="none" strike="noStrike" cap="none"/>
          </a:p>
        </p:txBody>
      </p:sp>
      <p:sp>
        <p:nvSpPr>
          <p:cNvPr id="230" name="Google Shape;230;p8"/>
          <p:cNvSpPr/>
          <p:nvPr/>
        </p:nvSpPr>
        <p:spPr>
          <a:xfrm>
            <a:off x="748070" y="5127308"/>
            <a:ext cx="480893" cy="480893"/>
          </a:xfrm>
          <a:prstGeom prst="roundRect">
            <a:avLst>
              <a:gd name="adj" fmla="val 6668"/>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889040" y="5207437"/>
            <a:ext cx="198834" cy="32063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500"/>
              <a:buFont typeface="Prata"/>
              <a:buNone/>
            </a:pPr>
            <a:r>
              <a:rPr lang="en-US" sz="2500" b="0" i="0" u="none" strike="noStrike" cap="none">
                <a:solidFill>
                  <a:srgbClr val="CFCBBF"/>
                </a:solidFill>
                <a:latin typeface="Prata"/>
                <a:ea typeface="Prata"/>
                <a:cs typeface="Prata"/>
                <a:sym typeface="Prata"/>
              </a:rPr>
              <a:t>3</a:t>
            </a:r>
            <a:endParaRPr sz="2500" b="0" i="0" u="none" strike="noStrike" cap="none"/>
          </a:p>
        </p:txBody>
      </p:sp>
      <p:sp>
        <p:nvSpPr>
          <p:cNvPr id="232" name="Google Shape;232;p8"/>
          <p:cNvSpPr/>
          <p:nvPr/>
        </p:nvSpPr>
        <p:spPr>
          <a:xfrm>
            <a:off x="1442675" y="5496470"/>
            <a:ext cx="2865000" cy="375600"/>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FCBBF"/>
              </a:buClr>
              <a:buSzPts val="2100"/>
              <a:buFont typeface="Prata"/>
              <a:buNone/>
            </a:pPr>
            <a:r>
              <a:rPr lang="en-US" sz="2400" b="0" i="0" u="none" strike="noStrike" cap="none">
                <a:solidFill>
                  <a:srgbClr val="CFCBBF"/>
                </a:solidFill>
                <a:latin typeface="Prata"/>
                <a:ea typeface="Prata"/>
                <a:cs typeface="Prata"/>
                <a:sym typeface="Prata"/>
              </a:rPr>
              <a:t>التعاون</a:t>
            </a:r>
            <a:endParaRPr sz="2400" b="0" i="0" u="none" strike="noStrike" cap="none"/>
          </a:p>
        </p:txBody>
      </p:sp>
      <p:sp>
        <p:nvSpPr>
          <p:cNvPr id="233" name="Google Shape;233;p8"/>
          <p:cNvSpPr/>
          <p:nvPr/>
        </p:nvSpPr>
        <p:spPr>
          <a:xfrm>
            <a:off x="1442675" y="6016158"/>
            <a:ext cx="3240900" cy="19224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تُركز هذه الاستراتيجية على التعاون بين المنظمات الدولية، الحكومات الوطنية، والجهات المختصة في مختلف المجالات، والتي تُساهم في تحقيق النتائج المرجوة.</a:t>
            </a:r>
            <a:endParaRPr sz="1950" b="0" i="0" u="none" strike="noStrike" cap="none"/>
          </a:p>
        </p:txBody>
      </p:sp>
      <p:sp>
        <p:nvSpPr>
          <p:cNvPr id="234" name="Google Shape;234;p8"/>
          <p:cNvSpPr/>
          <p:nvPr/>
        </p:nvSpPr>
        <p:spPr>
          <a:xfrm>
            <a:off x="4912614" y="5496470"/>
            <a:ext cx="515700" cy="540600"/>
          </a:xfrm>
          <a:prstGeom prst="roundRect">
            <a:avLst>
              <a:gd name="adj" fmla="val 6668"/>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35" name="Google Shape;235;p8"/>
          <p:cNvSpPr/>
          <p:nvPr/>
        </p:nvSpPr>
        <p:spPr>
          <a:xfrm>
            <a:off x="5069892" y="5586566"/>
            <a:ext cx="201000" cy="360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500"/>
              <a:buFont typeface="Prata"/>
              <a:buNone/>
            </a:pPr>
            <a:r>
              <a:rPr lang="en-US" sz="2800" b="0" i="0" u="none" strike="noStrike" cap="none">
                <a:solidFill>
                  <a:srgbClr val="CFCBBF"/>
                </a:solidFill>
                <a:latin typeface="Prata"/>
                <a:ea typeface="Prata"/>
                <a:cs typeface="Prata"/>
                <a:sym typeface="Prata"/>
              </a:rPr>
              <a:t>4</a:t>
            </a:r>
            <a:endParaRPr sz="2800" b="0" i="0" u="none" strike="noStrike" cap="none"/>
          </a:p>
        </p:txBody>
      </p:sp>
      <p:sp>
        <p:nvSpPr>
          <p:cNvPr id="236" name="Google Shape;236;p8"/>
          <p:cNvSpPr/>
          <p:nvPr/>
        </p:nvSpPr>
        <p:spPr>
          <a:xfrm>
            <a:off x="5657386" y="5496470"/>
            <a:ext cx="2865000" cy="375600"/>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FCBBF"/>
              </a:buClr>
              <a:buSzPts val="2100"/>
              <a:buFont typeface="Prata"/>
              <a:buNone/>
            </a:pPr>
            <a:r>
              <a:rPr lang="en-US" sz="2400" b="0" i="0" u="none" strike="noStrike" cap="none">
                <a:solidFill>
                  <a:srgbClr val="CFCBBF"/>
                </a:solidFill>
                <a:latin typeface="Prata"/>
                <a:ea typeface="Prata"/>
                <a:cs typeface="Prata"/>
                <a:sym typeface="Prata"/>
              </a:rPr>
              <a:t>التوعية</a:t>
            </a:r>
            <a:endParaRPr sz="2400" b="0" i="0" u="none" strike="noStrike" cap="none"/>
          </a:p>
        </p:txBody>
      </p:sp>
      <p:sp>
        <p:nvSpPr>
          <p:cNvPr id="237" name="Google Shape;237;p8"/>
          <p:cNvSpPr/>
          <p:nvPr/>
        </p:nvSpPr>
        <p:spPr>
          <a:xfrm>
            <a:off x="5657386" y="6016158"/>
            <a:ext cx="3240900" cy="15378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تُساعد حملات التوعية على نشر الوعي حول مخاطر الأسلحة النارية، وتشجيع المجتمع على التعاون في مكافحة هذه القضية.</a:t>
            </a:r>
            <a:endParaRPr sz="1950" b="0" i="0" u="none" strike="noStrike" cap="non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9"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244" name="Google Shape;244;p9"/>
          <p:cNvSpPr/>
          <p:nvPr/>
        </p:nvSpPr>
        <p:spPr>
          <a:xfrm>
            <a:off x="739735" y="581620"/>
            <a:ext cx="7664529" cy="1320879"/>
          </a:xfrm>
          <a:prstGeom prst="rect">
            <a:avLst/>
          </a:prstGeom>
          <a:noFill/>
          <a:ln>
            <a:noFill/>
          </a:ln>
        </p:spPr>
        <p:txBody>
          <a:bodyPr spcFirstLastPara="1" wrap="square" lIns="0" tIns="0" rIns="0" bIns="0" anchor="t" anchorCtr="0">
            <a:noAutofit/>
          </a:bodyPr>
          <a:lstStyle/>
          <a:p>
            <a:pPr marL="0" marR="0" lvl="0" indent="0" algn="l" rtl="0">
              <a:lnSpc>
                <a:spcPct val="125301"/>
              </a:lnSpc>
              <a:spcBef>
                <a:spcPts val="0"/>
              </a:spcBef>
              <a:spcAft>
                <a:spcPts val="0"/>
              </a:spcAft>
              <a:buClr>
                <a:srgbClr val="F2E782"/>
              </a:buClr>
              <a:buSzPts val="4150"/>
              <a:buFont typeface="Prata"/>
              <a:buNone/>
            </a:pPr>
            <a:r>
              <a:rPr lang="en-US" sz="4150" b="0" i="0" u="none" strike="noStrike" cap="none">
                <a:solidFill>
                  <a:srgbClr val="F2E782"/>
                </a:solidFill>
                <a:latin typeface="Prata"/>
                <a:ea typeface="Prata"/>
                <a:cs typeface="Prata"/>
                <a:sym typeface="Prata"/>
              </a:rPr>
              <a:t>التحديات المستقبلية وسبل التغلب عليها</a:t>
            </a:r>
            <a:endParaRPr sz="4150" b="0" i="0" u="none" strike="noStrike" cap="none"/>
          </a:p>
        </p:txBody>
      </p:sp>
      <p:sp>
        <p:nvSpPr>
          <p:cNvPr id="245" name="Google Shape;245;p9"/>
          <p:cNvSpPr/>
          <p:nvPr/>
        </p:nvSpPr>
        <p:spPr>
          <a:xfrm>
            <a:off x="1061346" y="2219450"/>
            <a:ext cx="24600" cy="5812800"/>
          </a:xfrm>
          <a:prstGeom prst="roundRect">
            <a:avLst>
              <a:gd name="adj" fmla="val 138692"/>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6" name="Google Shape;246;p9"/>
          <p:cNvSpPr/>
          <p:nvPr/>
        </p:nvSpPr>
        <p:spPr>
          <a:xfrm>
            <a:off x="1303793" y="2716406"/>
            <a:ext cx="792300" cy="24600"/>
          </a:xfrm>
          <a:prstGeom prst="roundRect">
            <a:avLst>
              <a:gd name="adj" fmla="val 138692"/>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7" name="Google Shape;247;p9"/>
          <p:cNvSpPr/>
          <p:nvPr/>
        </p:nvSpPr>
        <p:spPr>
          <a:xfrm>
            <a:off x="818899" y="2474048"/>
            <a:ext cx="509400" cy="5091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8" name="Google Shape;248;p9"/>
          <p:cNvSpPr/>
          <p:nvPr/>
        </p:nvSpPr>
        <p:spPr>
          <a:xfrm>
            <a:off x="1014923" y="2558828"/>
            <a:ext cx="117300" cy="339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450"/>
              <a:buFont typeface="Prata"/>
              <a:buNone/>
            </a:pPr>
            <a:r>
              <a:rPr lang="en-US" sz="2750" b="0" i="0" u="none" strike="noStrike" cap="none">
                <a:solidFill>
                  <a:srgbClr val="CFCBBF"/>
                </a:solidFill>
                <a:latin typeface="Prata"/>
                <a:ea typeface="Prata"/>
                <a:cs typeface="Prata"/>
                <a:sym typeface="Prata"/>
              </a:rPr>
              <a:t>1</a:t>
            </a:r>
            <a:endParaRPr sz="2750" b="0" i="0" u="none" strike="noStrike" cap="none"/>
          </a:p>
        </p:txBody>
      </p:sp>
      <p:sp>
        <p:nvSpPr>
          <p:cNvPr id="249" name="Google Shape;249;p9"/>
          <p:cNvSpPr/>
          <p:nvPr/>
        </p:nvSpPr>
        <p:spPr>
          <a:xfrm>
            <a:off x="2318729" y="2445745"/>
            <a:ext cx="2829900" cy="353400"/>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FCBBF"/>
              </a:buClr>
              <a:buSzPts val="2050"/>
              <a:buFont typeface="Prata"/>
              <a:buNone/>
            </a:pPr>
            <a:r>
              <a:rPr lang="en-US" sz="2350" b="0" i="0" u="none" strike="noStrike" cap="none">
                <a:solidFill>
                  <a:srgbClr val="CFCBBF"/>
                </a:solidFill>
                <a:latin typeface="Prata"/>
                <a:ea typeface="Prata"/>
                <a:cs typeface="Prata"/>
                <a:sym typeface="Prata"/>
              </a:rPr>
              <a:t>التهديدات الرقمية</a:t>
            </a:r>
            <a:endParaRPr sz="2350" b="0" i="0" u="none" strike="noStrike" cap="none"/>
          </a:p>
        </p:txBody>
      </p:sp>
      <p:sp>
        <p:nvSpPr>
          <p:cNvPr id="250" name="Google Shape;250;p9"/>
          <p:cNvSpPr/>
          <p:nvPr/>
        </p:nvSpPr>
        <p:spPr>
          <a:xfrm>
            <a:off x="2318729" y="2935051"/>
            <a:ext cx="6625500" cy="10863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تُشكل التكنولوجيا الحديثة تحديًا جديدًا للقضية، حيث يُمكن استخدام التكنولوجيا في التجارة غير المشروعة للأسلحة النارية وتسهيل وصول الإرهابيين إلى هذه الأسلحة.</a:t>
            </a:r>
            <a:endParaRPr sz="1950" b="0" i="0" u="none" strike="noStrike" cap="none"/>
          </a:p>
        </p:txBody>
      </p:sp>
      <p:sp>
        <p:nvSpPr>
          <p:cNvPr id="251" name="Google Shape;251;p9"/>
          <p:cNvSpPr/>
          <p:nvPr/>
        </p:nvSpPr>
        <p:spPr>
          <a:xfrm>
            <a:off x="1303793" y="4970810"/>
            <a:ext cx="792300" cy="24600"/>
          </a:xfrm>
          <a:prstGeom prst="roundRect">
            <a:avLst>
              <a:gd name="adj" fmla="val 138692"/>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52" name="Google Shape;252;p9"/>
          <p:cNvSpPr/>
          <p:nvPr/>
        </p:nvSpPr>
        <p:spPr>
          <a:xfrm>
            <a:off x="818899" y="4728452"/>
            <a:ext cx="509400" cy="5091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53" name="Google Shape;253;p9"/>
          <p:cNvSpPr/>
          <p:nvPr/>
        </p:nvSpPr>
        <p:spPr>
          <a:xfrm>
            <a:off x="969520" y="4813233"/>
            <a:ext cx="208200" cy="339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450"/>
              <a:buFont typeface="Prata"/>
              <a:buNone/>
            </a:pPr>
            <a:r>
              <a:rPr lang="en-US" sz="2750" b="0" i="0" u="none" strike="noStrike" cap="none">
                <a:solidFill>
                  <a:srgbClr val="CFCBBF"/>
                </a:solidFill>
                <a:latin typeface="Prata"/>
                <a:ea typeface="Prata"/>
                <a:cs typeface="Prata"/>
                <a:sym typeface="Prata"/>
              </a:rPr>
              <a:t>2</a:t>
            </a:r>
            <a:endParaRPr sz="2750" b="0" i="0" u="none" strike="noStrike" cap="none"/>
          </a:p>
        </p:txBody>
      </p:sp>
      <p:sp>
        <p:nvSpPr>
          <p:cNvPr id="254" name="Google Shape;254;p9"/>
          <p:cNvSpPr/>
          <p:nvPr/>
        </p:nvSpPr>
        <p:spPr>
          <a:xfrm>
            <a:off x="2318729" y="4700149"/>
            <a:ext cx="2829900" cy="353400"/>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FCBBF"/>
              </a:buClr>
              <a:buSzPts val="2050"/>
              <a:buFont typeface="Prata"/>
              <a:buNone/>
            </a:pPr>
            <a:r>
              <a:rPr lang="en-US" sz="2350" b="0" i="0" u="none" strike="noStrike" cap="none">
                <a:solidFill>
                  <a:srgbClr val="CFCBBF"/>
                </a:solidFill>
                <a:latin typeface="Prata"/>
                <a:ea typeface="Prata"/>
                <a:cs typeface="Prata"/>
                <a:sym typeface="Prata"/>
              </a:rPr>
              <a:t>التعاون الدولي</a:t>
            </a:r>
            <a:endParaRPr sz="2350" b="0" i="0" u="none" strike="noStrike" cap="none"/>
          </a:p>
        </p:txBody>
      </p:sp>
      <p:sp>
        <p:nvSpPr>
          <p:cNvPr id="255" name="Google Shape;255;p9"/>
          <p:cNvSpPr/>
          <p:nvPr/>
        </p:nvSpPr>
        <p:spPr>
          <a:xfrm>
            <a:off x="2318729" y="5189455"/>
            <a:ext cx="6625500" cy="7242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تُلعب التعاون الدولي دورًا حاسمًا في مكافحة هذه القضية، وتُساهم الجهود المُشتركة بين الدول في تبادل المعلومات وتُقدم حلولًا فعالة.</a:t>
            </a:r>
            <a:endParaRPr sz="1950" b="0" i="0" u="none" strike="noStrike" cap="none"/>
          </a:p>
        </p:txBody>
      </p:sp>
      <p:sp>
        <p:nvSpPr>
          <p:cNvPr id="256" name="Google Shape;256;p9"/>
          <p:cNvSpPr/>
          <p:nvPr/>
        </p:nvSpPr>
        <p:spPr>
          <a:xfrm>
            <a:off x="1303793" y="6863143"/>
            <a:ext cx="792300" cy="24600"/>
          </a:xfrm>
          <a:prstGeom prst="roundRect">
            <a:avLst>
              <a:gd name="adj" fmla="val 138692"/>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57" name="Google Shape;257;p9"/>
          <p:cNvSpPr/>
          <p:nvPr/>
        </p:nvSpPr>
        <p:spPr>
          <a:xfrm>
            <a:off x="818899" y="6620785"/>
            <a:ext cx="509400" cy="5091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58" name="Google Shape;258;p9"/>
          <p:cNvSpPr/>
          <p:nvPr/>
        </p:nvSpPr>
        <p:spPr>
          <a:xfrm>
            <a:off x="968244" y="6705565"/>
            <a:ext cx="210600" cy="339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450"/>
              <a:buFont typeface="Prata"/>
              <a:buNone/>
            </a:pPr>
            <a:r>
              <a:rPr lang="en-US" sz="2750" b="0" i="0" u="none" strike="noStrike" cap="none">
                <a:solidFill>
                  <a:srgbClr val="CFCBBF"/>
                </a:solidFill>
                <a:latin typeface="Prata"/>
                <a:ea typeface="Prata"/>
                <a:cs typeface="Prata"/>
                <a:sym typeface="Prata"/>
              </a:rPr>
              <a:t>3</a:t>
            </a:r>
            <a:endParaRPr sz="2750" b="0" i="0" u="none" strike="noStrike" cap="none"/>
          </a:p>
        </p:txBody>
      </p:sp>
      <p:sp>
        <p:nvSpPr>
          <p:cNvPr id="259" name="Google Shape;259;p9"/>
          <p:cNvSpPr/>
          <p:nvPr/>
        </p:nvSpPr>
        <p:spPr>
          <a:xfrm>
            <a:off x="2318729" y="6592482"/>
            <a:ext cx="2829900" cy="353400"/>
          </a:xfrm>
          <a:prstGeom prst="rect">
            <a:avLst/>
          </a:prstGeom>
          <a:noFill/>
          <a:ln>
            <a:noFill/>
          </a:ln>
        </p:spPr>
        <p:txBody>
          <a:bodyPr spcFirstLastPara="1" wrap="square" lIns="0" tIns="0" rIns="0" bIns="0" anchor="t" anchorCtr="0">
            <a:noAutofit/>
          </a:bodyPr>
          <a:lstStyle/>
          <a:p>
            <a:pPr marL="0" marR="0" lvl="0" indent="0" algn="l" rtl="0">
              <a:lnSpc>
                <a:spcPct val="126829"/>
              </a:lnSpc>
              <a:spcBef>
                <a:spcPts val="0"/>
              </a:spcBef>
              <a:spcAft>
                <a:spcPts val="0"/>
              </a:spcAft>
              <a:buClr>
                <a:srgbClr val="CFCBBF"/>
              </a:buClr>
              <a:buSzPts val="2050"/>
              <a:buFont typeface="Prata"/>
              <a:buNone/>
            </a:pPr>
            <a:r>
              <a:rPr lang="en-US" sz="2350" b="0" i="0" u="none" strike="noStrike" cap="none">
                <a:solidFill>
                  <a:srgbClr val="CFCBBF"/>
                </a:solidFill>
                <a:latin typeface="Prata"/>
                <a:ea typeface="Prata"/>
                <a:cs typeface="Prata"/>
                <a:sym typeface="Prata"/>
              </a:rPr>
              <a:t>التكنولوجيا</a:t>
            </a:r>
            <a:endParaRPr sz="2350" b="0" i="0" u="none" strike="noStrike" cap="none"/>
          </a:p>
        </p:txBody>
      </p:sp>
      <p:sp>
        <p:nvSpPr>
          <p:cNvPr id="260" name="Google Shape;260;p9"/>
          <p:cNvSpPr/>
          <p:nvPr/>
        </p:nvSpPr>
        <p:spPr>
          <a:xfrm>
            <a:off x="2318729" y="7081788"/>
            <a:ext cx="6625500" cy="7242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950" b="0" i="0" u="none" strike="noStrike" cap="none">
                <a:solidFill>
                  <a:srgbClr val="CFCBBF"/>
                </a:solidFill>
                <a:latin typeface="Raleway"/>
                <a:ea typeface="Raleway"/>
                <a:cs typeface="Raleway"/>
                <a:sym typeface="Raleway"/>
              </a:rPr>
              <a:t>يمكن استخدام التكنولوجيا للحيلولة دون انتشار الأسلحة النارية من خلال نظم المراقبة والتتبع، والتكنولوجيا الذكية المُتطورة.</a:t>
            </a:r>
            <a:endParaRPr sz="1950" b="0" i="0" u="none" strike="noStrike" cap="non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0"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267" name="Google Shape;267;p10"/>
          <p:cNvSpPr/>
          <p:nvPr/>
        </p:nvSpPr>
        <p:spPr>
          <a:xfrm>
            <a:off x="793790" y="1306592"/>
            <a:ext cx="7556421" cy="2934653"/>
          </a:xfrm>
          <a:prstGeom prst="rect">
            <a:avLst/>
          </a:prstGeom>
          <a:noFill/>
          <a:ln>
            <a:noFill/>
          </a:ln>
        </p:spPr>
        <p:txBody>
          <a:bodyPr spcFirstLastPara="1" wrap="square" lIns="0" tIns="0" rIns="0" bIns="0" anchor="t" anchorCtr="0">
            <a:noAutofit/>
          </a:bodyPr>
          <a:lstStyle/>
          <a:p>
            <a:pPr marL="0" marR="0" lvl="0" indent="0" algn="r" rtl="1">
              <a:lnSpc>
                <a:spcPct val="125203"/>
              </a:lnSpc>
              <a:spcBef>
                <a:spcPts val="0"/>
              </a:spcBef>
              <a:spcAft>
                <a:spcPts val="0"/>
              </a:spcAft>
              <a:buClr>
                <a:srgbClr val="F2E782"/>
              </a:buClr>
              <a:buSzPts val="6150"/>
              <a:buFont typeface="Prata"/>
              <a:buNone/>
            </a:pPr>
            <a:r>
              <a:rPr lang="en-US" sz="6650">
                <a:solidFill>
                  <a:srgbClr val="F2E782"/>
                </a:solidFill>
                <a:latin typeface="Prata"/>
                <a:ea typeface="Prata"/>
                <a:cs typeface="Prata"/>
                <a:sym typeface="Prata"/>
              </a:rPr>
              <a:t>أسئلة إرشادية</a:t>
            </a:r>
            <a:endParaRPr sz="6650" b="0" i="0" u="none" strike="noStrike" cap="none"/>
          </a:p>
        </p:txBody>
      </p:sp>
      <p:sp>
        <p:nvSpPr>
          <p:cNvPr id="268" name="Google Shape;268;p10"/>
          <p:cNvSpPr/>
          <p:nvPr/>
        </p:nvSpPr>
        <p:spPr>
          <a:xfrm>
            <a:off x="1156692" y="4581406"/>
            <a:ext cx="7193518" cy="362903"/>
          </a:xfrm>
          <a:prstGeom prst="rect">
            <a:avLst/>
          </a:prstGeom>
          <a:noFill/>
          <a:ln>
            <a:noFill/>
          </a:ln>
        </p:spPr>
        <p:txBody>
          <a:bodyPr spcFirstLastPara="1" wrap="square" lIns="0" tIns="0" rIns="0" bIns="0" anchor="t" anchorCtr="0">
            <a:noAutofit/>
          </a:bodyPr>
          <a:lstStyle/>
          <a:p>
            <a:pPr marL="342900" marR="0" lvl="0" indent="-374650" algn="r" rtl="1">
              <a:lnSpc>
                <a:spcPct val="162857"/>
              </a:lnSpc>
              <a:spcBef>
                <a:spcPts val="0"/>
              </a:spcBef>
              <a:spcAft>
                <a:spcPts val="0"/>
              </a:spcAft>
              <a:buClr>
                <a:srgbClr val="CFCBBF"/>
              </a:buClr>
              <a:buSzPts val="2250"/>
              <a:buFont typeface="Calibri"/>
              <a:buAutoNum type="arabicPeriod"/>
            </a:pPr>
            <a:r>
              <a:rPr lang="en-US" sz="2250" b="0" i="0" u="none" strike="noStrike" cap="none">
                <a:solidFill>
                  <a:srgbClr val="CFCBBF"/>
                </a:solidFill>
                <a:latin typeface="Raleway"/>
                <a:ea typeface="Raleway"/>
                <a:cs typeface="Raleway"/>
                <a:sym typeface="Raleway"/>
              </a:rPr>
              <a:t>ما هي أهمية إقرار سياسة عالمية بشأن الأسلحة النارية؟</a:t>
            </a:r>
            <a:endParaRPr sz="2250" b="0" i="0" u="none" strike="noStrike" cap="none"/>
          </a:p>
        </p:txBody>
      </p:sp>
      <p:sp>
        <p:nvSpPr>
          <p:cNvPr id="269" name="Google Shape;269;p10"/>
          <p:cNvSpPr/>
          <p:nvPr/>
        </p:nvSpPr>
        <p:spPr>
          <a:xfrm>
            <a:off x="1156692" y="5023604"/>
            <a:ext cx="7193518" cy="362903"/>
          </a:xfrm>
          <a:prstGeom prst="rect">
            <a:avLst/>
          </a:prstGeom>
          <a:noFill/>
          <a:ln>
            <a:noFill/>
          </a:ln>
        </p:spPr>
        <p:txBody>
          <a:bodyPr spcFirstLastPara="1" wrap="square" lIns="0" tIns="0" rIns="0" bIns="0" anchor="t" anchorCtr="0">
            <a:noAutofit/>
          </a:bodyPr>
          <a:lstStyle/>
          <a:p>
            <a:pPr marL="342900" marR="0" lvl="0" indent="-374650" algn="r" rtl="1">
              <a:lnSpc>
                <a:spcPct val="162857"/>
              </a:lnSpc>
              <a:spcBef>
                <a:spcPts val="0"/>
              </a:spcBef>
              <a:spcAft>
                <a:spcPts val="0"/>
              </a:spcAft>
              <a:buClr>
                <a:srgbClr val="CFCBBF"/>
              </a:buClr>
              <a:buSzPts val="2250"/>
              <a:buFont typeface="Calibri"/>
              <a:buAutoNum type="arabicPeriod" startAt="2"/>
            </a:pPr>
            <a:r>
              <a:rPr lang="en-US" sz="2250" b="0" i="0" u="none" strike="noStrike" cap="none">
                <a:solidFill>
                  <a:srgbClr val="CFCBBF"/>
                </a:solidFill>
                <a:latin typeface="Raleway"/>
                <a:ea typeface="Raleway"/>
                <a:cs typeface="Raleway"/>
                <a:sym typeface="Raleway"/>
              </a:rPr>
              <a:t>ما هي التحديات التي تواجه إنفاذ سياسة عالمية بشأن الأسلحة النارية؟</a:t>
            </a:r>
            <a:endParaRPr sz="2250" b="0" i="0" u="none" strike="noStrike" cap="none"/>
          </a:p>
        </p:txBody>
      </p:sp>
      <p:sp>
        <p:nvSpPr>
          <p:cNvPr id="270" name="Google Shape;270;p10"/>
          <p:cNvSpPr/>
          <p:nvPr/>
        </p:nvSpPr>
        <p:spPr>
          <a:xfrm>
            <a:off x="1156692" y="5465802"/>
            <a:ext cx="7193518" cy="362903"/>
          </a:xfrm>
          <a:prstGeom prst="rect">
            <a:avLst/>
          </a:prstGeom>
          <a:noFill/>
          <a:ln>
            <a:noFill/>
          </a:ln>
        </p:spPr>
        <p:txBody>
          <a:bodyPr spcFirstLastPara="1" wrap="square" lIns="0" tIns="0" rIns="0" bIns="0" anchor="t" anchorCtr="0">
            <a:noAutofit/>
          </a:bodyPr>
          <a:lstStyle/>
          <a:p>
            <a:pPr marL="342900" marR="0" lvl="0" indent="-374650" algn="r" rtl="1">
              <a:lnSpc>
                <a:spcPct val="162857"/>
              </a:lnSpc>
              <a:spcBef>
                <a:spcPts val="0"/>
              </a:spcBef>
              <a:spcAft>
                <a:spcPts val="0"/>
              </a:spcAft>
              <a:buClr>
                <a:srgbClr val="CFCBBF"/>
              </a:buClr>
              <a:buSzPts val="2250"/>
              <a:buFont typeface="Calibri"/>
              <a:buAutoNum type="arabicPeriod" startAt="3"/>
            </a:pPr>
            <a:r>
              <a:rPr lang="en-US" sz="2250" b="0" i="0" u="none" strike="noStrike" cap="none">
                <a:solidFill>
                  <a:srgbClr val="CFCBBF"/>
                </a:solidFill>
                <a:latin typeface="Raleway"/>
                <a:ea typeface="Raleway"/>
                <a:cs typeface="Raleway"/>
                <a:sym typeface="Raleway"/>
              </a:rPr>
              <a:t>ما هو الدور المتوقع من الحكومات الوطنية في هذا المجال؟</a:t>
            </a:r>
            <a:endParaRPr sz="2250" b="0" i="0" u="none" strike="noStrike" cap="none"/>
          </a:p>
        </p:txBody>
      </p:sp>
      <p:sp>
        <p:nvSpPr>
          <p:cNvPr id="271" name="Google Shape;271;p10"/>
          <p:cNvSpPr/>
          <p:nvPr/>
        </p:nvSpPr>
        <p:spPr>
          <a:xfrm>
            <a:off x="1156692" y="5908000"/>
            <a:ext cx="7193518" cy="362903"/>
          </a:xfrm>
          <a:prstGeom prst="rect">
            <a:avLst/>
          </a:prstGeom>
          <a:noFill/>
          <a:ln>
            <a:noFill/>
          </a:ln>
        </p:spPr>
        <p:txBody>
          <a:bodyPr spcFirstLastPara="1" wrap="square" lIns="0" tIns="0" rIns="0" bIns="0" anchor="t" anchorCtr="0">
            <a:noAutofit/>
          </a:bodyPr>
          <a:lstStyle/>
          <a:p>
            <a:pPr marL="342900" marR="0" lvl="0" indent="-374650" algn="r" rtl="1">
              <a:lnSpc>
                <a:spcPct val="162857"/>
              </a:lnSpc>
              <a:spcBef>
                <a:spcPts val="0"/>
              </a:spcBef>
              <a:spcAft>
                <a:spcPts val="0"/>
              </a:spcAft>
              <a:buClr>
                <a:srgbClr val="CFCBBF"/>
              </a:buClr>
              <a:buSzPts val="2250"/>
              <a:buFont typeface="Calibri"/>
              <a:buAutoNum type="arabicPeriod" startAt="4"/>
            </a:pPr>
            <a:r>
              <a:rPr lang="en-US" sz="2250" b="0" i="0" u="none" strike="noStrike" cap="none">
                <a:solidFill>
                  <a:srgbClr val="CFCBBF"/>
                </a:solidFill>
                <a:latin typeface="Raleway"/>
                <a:ea typeface="Raleway"/>
                <a:cs typeface="Raleway"/>
                <a:sym typeface="Raleway"/>
              </a:rPr>
              <a:t>ما هي التوصيات لضمان نجاح سياسة عالمية بشأن الأسلحة النارية؟</a:t>
            </a:r>
            <a:endParaRPr sz="2250" b="0" i="0" u="none" strike="noStrike" cap="non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 descr="preencoded.png"/>
          <p:cNvPicPr preferRelativeResize="0"/>
          <p:nvPr/>
        </p:nvPicPr>
        <p:blipFill rotWithShape="1">
          <a:blip r:embed="rId3">
            <a:alphaModFix/>
          </a:blip>
          <a:srcRect/>
          <a:stretch/>
        </p:blipFill>
        <p:spPr>
          <a:xfrm>
            <a:off x="9144000" y="0"/>
            <a:ext cx="5486400" cy="8230314"/>
          </a:xfrm>
          <a:prstGeom prst="rect">
            <a:avLst/>
          </a:prstGeom>
          <a:noFill/>
          <a:ln>
            <a:noFill/>
          </a:ln>
        </p:spPr>
      </p:pic>
      <p:sp>
        <p:nvSpPr>
          <p:cNvPr id="73" name="Google Shape;73;p1"/>
          <p:cNvSpPr/>
          <p:nvPr/>
        </p:nvSpPr>
        <p:spPr>
          <a:xfrm>
            <a:off x="746760" y="586740"/>
            <a:ext cx="7650600" cy="13338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2E782"/>
              </a:buClr>
              <a:buSzPts val="4200"/>
              <a:buFont typeface="Prata"/>
              <a:buNone/>
            </a:pPr>
            <a:r>
              <a:rPr lang="en-US" sz="4200" b="0" i="0" u="none" strike="noStrike" cap="none">
                <a:solidFill>
                  <a:srgbClr val="F2E782"/>
                </a:solidFill>
                <a:latin typeface="Prata"/>
                <a:ea typeface="Prata"/>
                <a:cs typeface="Prata"/>
                <a:sym typeface="Prata"/>
              </a:rPr>
              <a:t>مقدمة: التعريف بالقضية و تحديد المشكلة</a:t>
            </a:r>
            <a:endParaRPr sz="4200" b="0" i="0" u="none" strike="noStrike" cap="none"/>
          </a:p>
        </p:txBody>
      </p:sp>
      <p:pic>
        <p:nvPicPr>
          <p:cNvPr id="74" name="Google Shape;74;p1" descr="تختلف قوانين #حيازة_السلاح بين دولة وأخرى، حيث تتساهل بعض الدول في ترخيص حصول مواطنيها على #السلاح، بينما تشدد دول أخرى القوانين. لكن #الاحصائيات تشير إلى أن حيازة #السلاح من قبل مئات الملايين من المدنيين حول #العالم وتزايد معدلات انتشارها لها علاقة طردية مع ارتفاع نسب #الجريمة وأعمال #العنف.. المزيد من التفاصيل عبر التقرير المصور.&#10;#تقارير_إخبارية&#10;اشترك في القناة الرسمية  : http://bit.ly/Alghadofficial&#10;&#10;قناة الغد .. قناة إخبارية تنويرية تنقل الأحداث من كافة أنحاء العالم لحظة بلحظة.. تقدم الصورة بكل الأبعاد &#10;تردد القناة على نايل سات:11430/ رأسي/ 27500&#10;#الغد #قناة_الغد #Alghad_Channel# Alghad_TV #الصورة_بكل_الأبعاد&#10;&#10;تابعونا على&#10;ـــــــــــــــــــــــــــــــــــــــــــــــ&#10;http://bit.ly/alghadtvlive&#10;http://alghad.tv&#10;https://twitter.com/alghadtv&#10;https://www.instagram.com/alghadtv&#10;https://www.facebook.com/alghadtv" title="جدل حول حق المدنيين في امتلاك الأسلحة النارية">
            <a:hlinkClick r:id="rId4"/>
          </p:cNvPr>
          <p:cNvPicPr preferRelativeResize="0"/>
          <p:nvPr/>
        </p:nvPicPr>
        <p:blipFill>
          <a:blip r:embed="rId5">
            <a:alphaModFix/>
          </a:blip>
          <a:stretch>
            <a:fillRect/>
          </a:stretch>
        </p:blipFill>
        <p:spPr>
          <a:xfrm>
            <a:off x="76250" y="2072976"/>
            <a:ext cx="8991600" cy="5574250"/>
          </a:xfrm>
          <a:prstGeom prst="rect">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30811e7977e_0_23" descr="preencoded.png"/>
          <p:cNvPicPr preferRelativeResize="0"/>
          <p:nvPr/>
        </p:nvPicPr>
        <p:blipFill rotWithShape="1">
          <a:blip r:embed="rId3">
            <a:alphaModFix/>
          </a:blip>
          <a:srcRect/>
          <a:stretch/>
        </p:blipFill>
        <p:spPr>
          <a:xfrm>
            <a:off x="9144000" y="0"/>
            <a:ext cx="5486400" cy="8230313"/>
          </a:xfrm>
          <a:prstGeom prst="rect">
            <a:avLst/>
          </a:prstGeom>
          <a:noFill/>
          <a:ln>
            <a:noFill/>
          </a:ln>
        </p:spPr>
      </p:pic>
      <p:sp>
        <p:nvSpPr>
          <p:cNvPr id="81" name="Google Shape;81;g30811e7977e_0_23"/>
          <p:cNvSpPr/>
          <p:nvPr/>
        </p:nvSpPr>
        <p:spPr>
          <a:xfrm>
            <a:off x="746760" y="586740"/>
            <a:ext cx="7650600" cy="13338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2E782"/>
              </a:buClr>
              <a:buSzPts val="4200"/>
              <a:buFont typeface="Prata"/>
              <a:buNone/>
            </a:pPr>
            <a:r>
              <a:rPr lang="en-US" sz="4200" b="0" i="0" u="none" strike="noStrike" cap="none">
                <a:solidFill>
                  <a:srgbClr val="F2E782"/>
                </a:solidFill>
                <a:latin typeface="Prata"/>
                <a:ea typeface="Prata"/>
                <a:cs typeface="Prata"/>
                <a:sym typeface="Prata"/>
              </a:rPr>
              <a:t>مقدمة: التعريف بالقضية و تحديد المشكلة</a:t>
            </a:r>
            <a:endParaRPr sz="4200" b="0" i="0" u="none" strike="noStrike" cap="none"/>
          </a:p>
        </p:txBody>
      </p:sp>
      <p:sp>
        <p:nvSpPr>
          <p:cNvPr id="82" name="Google Shape;82;g30811e7977e_0_23"/>
          <p:cNvSpPr/>
          <p:nvPr/>
        </p:nvSpPr>
        <p:spPr>
          <a:xfrm>
            <a:off x="746760" y="2240518"/>
            <a:ext cx="3718500" cy="3277500"/>
          </a:xfrm>
          <a:prstGeom prst="roundRect">
            <a:avLst>
              <a:gd name="adj" fmla="val 97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3" name="Google Shape;83;g30811e7977e_0_23"/>
          <p:cNvSpPr/>
          <p:nvPr/>
        </p:nvSpPr>
        <p:spPr>
          <a:xfrm>
            <a:off x="960120" y="2453878"/>
            <a:ext cx="2667300" cy="333300"/>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FCBBF"/>
              </a:buClr>
              <a:buSzPts val="2100"/>
              <a:buFont typeface="Prata"/>
              <a:buNone/>
            </a:pPr>
            <a:r>
              <a:rPr lang="en-US" sz="2300" b="0" i="0" u="none" strike="noStrike" cap="none">
                <a:solidFill>
                  <a:srgbClr val="CFCBBF"/>
                </a:solidFill>
                <a:latin typeface="Prata"/>
                <a:ea typeface="Prata"/>
                <a:cs typeface="Prata"/>
                <a:sym typeface="Prata"/>
              </a:rPr>
              <a:t>انتشار الأسلحة النارية</a:t>
            </a:r>
            <a:endParaRPr sz="2300" b="0" i="0" u="none" strike="noStrike" cap="none"/>
          </a:p>
        </p:txBody>
      </p:sp>
      <p:sp>
        <p:nvSpPr>
          <p:cNvPr id="84" name="Google Shape;84;g30811e7977e_0_23"/>
          <p:cNvSpPr/>
          <p:nvPr/>
        </p:nvSpPr>
        <p:spPr>
          <a:xfrm>
            <a:off x="960120" y="2915245"/>
            <a:ext cx="3291900" cy="23895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850" b="0" i="0" u="none" strike="noStrike" cap="none">
                <a:solidFill>
                  <a:srgbClr val="CFCBBF"/>
                </a:solidFill>
                <a:latin typeface="Raleway"/>
                <a:ea typeface="Raleway"/>
                <a:cs typeface="Raleway"/>
                <a:sym typeface="Raleway"/>
              </a:rPr>
              <a:t>تُشكل الأسلحة النارية خطرًا عالميًا، حيث تتسبب في حوادث مأساوية في العديد من الدول، وتُعرّض حياة الناس للخطر. وتتزايد حدة هذه المشكلة مع انتشار هذه الأسلحة بشكل غير قانوني، مما يُصعب مراقبة انتشارها واستخدامها.</a:t>
            </a:r>
            <a:endParaRPr sz="1850" b="0" i="0" u="none" strike="noStrike" cap="none"/>
          </a:p>
        </p:txBody>
      </p:sp>
      <p:sp>
        <p:nvSpPr>
          <p:cNvPr id="85" name="Google Shape;85;g30811e7977e_0_23"/>
          <p:cNvSpPr/>
          <p:nvPr/>
        </p:nvSpPr>
        <p:spPr>
          <a:xfrm>
            <a:off x="4678680" y="2240518"/>
            <a:ext cx="3718500" cy="3277500"/>
          </a:xfrm>
          <a:prstGeom prst="roundRect">
            <a:avLst>
              <a:gd name="adj" fmla="val 97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6" name="Google Shape;86;g30811e7977e_0_23"/>
          <p:cNvSpPr/>
          <p:nvPr/>
        </p:nvSpPr>
        <p:spPr>
          <a:xfrm>
            <a:off x="4892040" y="2453878"/>
            <a:ext cx="2667300" cy="333300"/>
          </a:xfrm>
          <a:prstGeom prst="rect">
            <a:avLst/>
          </a:prstGeom>
          <a:noFill/>
          <a:ln>
            <a:noFill/>
          </a:ln>
        </p:spPr>
        <p:txBody>
          <a:bodyPr spcFirstLastPara="1" wrap="square" lIns="0" tIns="0" rIns="0" bIns="0" anchor="t" anchorCtr="0">
            <a:noAutofit/>
          </a:bodyPr>
          <a:lstStyle/>
          <a:p>
            <a:pPr marL="0" marR="0" lvl="0" indent="0" algn="l" rtl="0">
              <a:lnSpc>
                <a:spcPct val="123809"/>
              </a:lnSpc>
              <a:spcBef>
                <a:spcPts val="0"/>
              </a:spcBef>
              <a:spcAft>
                <a:spcPts val="0"/>
              </a:spcAft>
              <a:buClr>
                <a:srgbClr val="CFCBBF"/>
              </a:buClr>
              <a:buSzPts val="2100"/>
              <a:buFont typeface="Prata"/>
              <a:buNone/>
            </a:pPr>
            <a:r>
              <a:rPr lang="en-US" sz="2300" b="0" i="0" u="none" strike="noStrike" cap="none">
                <a:solidFill>
                  <a:srgbClr val="CFCBBF"/>
                </a:solidFill>
                <a:latin typeface="Prata"/>
                <a:ea typeface="Prata"/>
                <a:cs typeface="Prata"/>
                <a:sym typeface="Prata"/>
              </a:rPr>
              <a:t>العنف المسلح</a:t>
            </a:r>
            <a:endParaRPr sz="2300" b="0" i="0" u="none" strike="noStrike" cap="none"/>
          </a:p>
        </p:txBody>
      </p:sp>
      <p:sp>
        <p:nvSpPr>
          <p:cNvPr id="87" name="Google Shape;87;g30811e7977e_0_23"/>
          <p:cNvSpPr/>
          <p:nvPr/>
        </p:nvSpPr>
        <p:spPr>
          <a:xfrm>
            <a:off x="4892040" y="2915245"/>
            <a:ext cx="3291900" cy="2048100"/>
          </a:xfrm>
          <a:prstGeom prst="rect">
            <a:avLst/>
          </a:prstGeom>
          <a:noFill/>
          <a:ln>
            <a:noFill/>
          </a:ln>
        </p:spPr>
        <p:txBody>
          <a:bodyPr spcFirstLastPara="1" wrap="square" lIns="0" tIns="0" rIns="0" bIns="0" anchor="t" anchorCtr="0">
            <a:noAutofit/>
          </a:bodyPr>
          <a:lstStyle/>
          <a:p>
            <a:pPr marL="0" marR="0" lvl="0" indent="0" algn="l" rtl="0">
              <a:lnSpc>
                <a:spcPct val="160606"/>
              </a:lnSpc>
              <a:spcBef>
                <a:spcPts val="0"/>
              </a:spcBef>
              <a:spcAft>
                <a:spcPts val="0"/>
              </a:spcAft>
              <a:buClr>
                <a:srgbClr val="CFCBBF"/>
              </a:buClr>
              <a:buSzPts val="1650"/>
              <a:buFont typeface="Raleway"/>
              <a:buNone/>
            </a:pPr>
            <a:r>
              <a:rPr lang="en-US" sz="1850" b="0" i="0" u="none" strike="noStrike" cap="none">
                <a:solidFill>
                  <a:srgbClr val="CFCBBF"/>
                </a:solidFill>
                <a:latin typeface="Raleway"/>
                <a:ea typeface="Raleway"/>
                <a:cs typeface="Raleway"/>
                <a:sym typeface="Raleway"/>
              </a:rPr>
              <a:t>وتُساهم الأسلحة النارية في ازدياد العنف المسلح، مما يؤدي إلى إصابات ووفيات، ويؤثر سلبًا على المجتمعات والاقتصادات. وتُؤثر هذه المشكلة على مختلف فئات المجتمع، بما في ذلك النساء والأطفال.</a:t>
            </a:r>
            <a:endParaRPr sz="1850" b="0" i="0" u="none" strike="noStrike" cap="none"/>
          </a:p>
        </p:txBody>
      </p:sp>
      <p:sp>
        <p:nvSpPr>
          <p:cNvPr id="88" name="Google Shape;88;g30811e7977e_0_23"/>
          <p:cNvSpPr/>
          <p:nvPr/>
        </p:nvSpPr>
        <p:spPr>
          <a:xfrm>
            <a:off x="746760" y="5731431"/>
            <a:ext cx="7650600" cy="1912200"/>
          </a:xfrm>
          <a:prstGeom prst="roundRect">
            <a:avLst>
              <a:gd name="adj" fmla="val 1674"/>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9" name="Google Shape;89;g30811e7977e_0_23"/>
          <p:cNvSpPr/>
          <p:nvPr/>
        </p:nvSpPr>
        <p:spPr>
          <a:xfrm>
            <a:off x="960134" y="5944800"/>
            <a:ext cx="7366500" cy="333300"/>
          </a:xfrm>
          <a:prstGeom prst="rect">
            <a:avLst/>
          </a:prstGeom>
          <a:noFill/>
          <a:ln>
            <a:noFill/>
          </a:ln>
        </p:spPr>
        <p:txBody>
          <a:bodyPr spcFirstLastPara="1" wrap="square" lIns="0" tIns="0" rIns="0" bIns="0" anchor="t" anchorCtr="0">
            <a:noAutofit/>
          </a:bodyPr>
          <a:lstStyle/>
          <a:p>
            <a:pPr marL="0" marR="0" lvl="0" indent="0" algn="ctr" rtl="0">
              <a:lnSpc>
                <a:spcPct val="123809"/>
              </a:lnSpc>
              <a:spcBef>
                <a:spcPts val="0"/>
              </a:spcBef>
              <a:spcAft>
                <a:spcPts val="0"/>
              </a:spcAft>
              <a:buClr>
                <a:srgbClr val="CFCBBF"/>
              </a:buClr>
              <a:buSzPts val="2100"/>
              <a:buFont typeface="Prata"/>
              <a:buNone/>
            </a:pPr>
            <a:r>
              <a:rPr lang="en-US" sz="2300" b="0" i="0" u="none" strike="noStrike" cap="none">
                <a:solidFill>
                  <a:srgbClr val="CFCBBF"/>
                </a:solidFill>
                <a:latin typeface="Prata"/>
                <a:ea typeface="Prata"/>
                <a:cs typeface="Prata"/>
                <a:sym typeface="Prata"/>
              </a:rPr>
              <a:t>التحديات المتزايدة</a:t>
            </a:r>
            <a:endParaRPr sz="2300" b="0" i="0" u="none" strike="noStrike" cap="none"/>
          </a:p>
        </p:txBody>
      </p:sp>
      <p:sp>
        <p:nvSpPr>
          <p:cNvPr id="90" name="Google Shape;90;g30811e7977e_0_23"/>
          <p:cNvSpPr/>
          <p:nvPr/>
        </p:nvSpPr>
        <p:spPr>
          <a:xfrm>
            <a:off x="746750" y="6406150"/>
            <a:ext cx="7437000" cy="1024200"/>
          </a:xfrm>
          <a:prstGeom prst="rect">
            <a:avLst/>
          </a:prstGeom>
          <a:noFill/>
          <a:ln>
            <a:noFill/>
          </a:ln>
        </p:spPr>
        <p:txBody>
          <a:bodyPr spcFirstLastPara="1" wrap="square" lIns="0" tIns="0" rIns="0" bIns="0" anchor="t" anchorCtr="0">
            <a:noAutofit/>
          </a:bodyPr>
          <a:lstStyle/>
          <a:p>
            <a:pPr marL="0" marR="0" lvl="0" indent="0" algn="r" rtl="1">
              <a:lnSpc>
                <a:spcPct val="160606"/>
              </a:lnSpc>
              <a:spcBef>
                <a:spcPts val="0"/>
              </a:spcBef>
              <a:spcAft>
                <a:spcPts val="0"/>
              </a:spcAft>
              <a:buClr>
                <a:srgbClr val="CFCBBF"/>
              </a:buClr>
              <a:buSzPts val="1650"/>
              <a:buFont typeface="Raleway"/>
              <a:buNone/>
            </a:pPr>
            <a:r>
              <a:rPr lang="en-US" sz="1850" b="1" i="0" u="none" strike="noStrike" cap="none">
                <a:solidFill>
                  <a:srgbClr val="CFCBBF"/>
                </a:solidFill>
                <a:latin typeface="Raleway"/>
                <a:ea typeface="Raleway"/>
                <a:cs typeface="Raleway"/>
                <a:sym typeface="Raleway"/>
              </a:rPr>
              <a:t>وتتزايد التحديات أمام الدول في السيطرة على انتشار الأسلحة النارية، بسبب ضعف الرقابة وتزايد الطلب على الأسلحة في بعض المناطق، مما يجعل الأمر صعبًا على الحكومات للسيطرة عليها.</a:t>
            </a:r>
            <a:endParaRPr sz="1850" b="1" i="0" u="none" strike="noStrike" cap="non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0811e7977e_0_0"/>
          <p:cNvSpPr/>
          <p:nvPr/>
        </p:nvSpPr>
        <p:spPr>
          <a:xfrm>
            <a:off x="793790" y="850108"/>
            <a:ext cx="13042800" cy="1417500"/>
          </a:xfrm>
          <a:prstGeom prst="rect">
            <a:avLst/>
          </a:prstGeom>
          <a:noFill/>
          <a:ln>
            <a:noFill/>
          </a:ln>
        </p:spPr>
        <p:txBody>
          <a:bodyPr spcFirstLastPara="1" wrap="square" lIns="0" tIns="0" rIns="0" bIns="0" anchor="t" anchorCtr="0">
            <a:noAutofit/>
          </a:bodyPr>
          <a:lstStyle/>
          <a:p>
            <a:pPr marL="0" marR="0" lvl="0" indent="0" algn="ctr" rtl="0">
              <a:lnSpc>
                <a:spcPct val="124719"/>
              </a:lnSpc>
              <a:spcBef>
                <a:spcPts val="0"/>
              </a:spcBef>
              <a:spcAft>
                <a:spcPts val="0"/>
              </a:spcAft>
              <a:buClr>
                <a:srgbClr val="F2E782"/>
              </a:buClr>
              <a:buSzPts val="4450"/>
              <a:buFont typeface="Prata"/>
              <a:buNone/>
            </a:pPr>
            <a:r>
              <a:rPr lang="en-US" sz="4450" b="0" i="0" u="none" strike="noStrike" cap="none">
                <a:solidFill>
                  <a:srgbClr val="F2E782"/>
                </a:solidFill>
                <a:latin typeface="Prata"/>
                <a:ea typeface="Prata"/>
                <a:cs typeface="Prata"/>
                <a:sym typeface="Prata"/>
              </a:rPr>
              <a:t>أهداف التنمية المستدامة المرتبطة بالقضية</a:t>
            </a:r>
            <a:endParaRPr sz="4450" b="0" i="0" u="none" strike="noStrike" cap="none"/>
          </a:p>
        </p:txBody>
      </p:sp>
      <p:sp>
        <p:nvSpPr>
          <p:cNvPr id="97" name="Google Shape;97;g30811e7977e_0_0"/>
          <p:cNvSpPr/>
          <p:nvPr/>
        </p:nvSpPr>
        <p:spPr>
          <a:xfrm>
            <a:off x="-75687" y="2356023"/>
            <a:ext cx="4348800" cy="2177400"/>
          </a:xfrm>
          <a:prstGeom prst="rect">
            <a:avLst/>
          </a:prstGeom>
          <a:noFill/>
          <a:ln>
            <a:noFill/>
          </a:ln>
        </p:spPr>
        <p:txBody>
          <a:bodyPr spcFirstLastPara="1" wrap="square" lIns="0" tIns="0" rIns="0" bIns="0" anchor="t" anchorCtr="0">
            <a:noAutofit/>
          </a:bodyPr>
          <a:lstStyle/>
          <a:p>
            <a:pPr marL="0" marR="0" lvl="0" indent="0" algn="r" rtl="0">
              <a:lnSpc>
                <a:spcPct val="162857"/>
              </a:lnSpc>
              <a:spcBef>
                <a:spcPts val="0"/>
              </a:spcBef>
              <a:spcAft>
                <a:spcPts val="0"/>
              </a:spcAft>
              <a:buClr>
                <a:srgbClr val="CFCBBF"/>
              </a:buClr>
              <a:buSzPts val="1750"/>
              <a:buFont typeface="Raleway"/>
              <a:buNone/>
            </a:pPr>
            <a:r>
              <a:rPr lang="en-US" sz="2050" b="0" i="0" u="none" strike="noStrike" cap="none" dirty="0">
                <a:solidFill>
                  <a:srgbClr val="CFCBBF"/>
                </a:solidFill>
                <a:latin typeface="Raleway"/>
                <a:ea typeface="Raleway"/>
                <a:cs typeface="Raleway"/>
                <a:sym typeface="Raleway"/>
              </a:rPr>
              <a:t>تُساهم مشكلة الأسلحة النارية في تقويض العديد من أهداف التنمية المستدامة، مثل السلام والأمن، والعدالة، وجميع أشكال العنف ، وخاصة ضد الأطفال، والصحة، والرفاهية، والعدالة الاجتماعية.</a:t>
            </a:r>
            <a:endParaRPr sz="2050" b="0" i="0" u="none" strike="noStrike" cap="none" dirty="0"/>
          </a:p>
        </p:txBody>
      </p:sp>
      <p:sp>
        <p:nvSpPr>
          <p:cNvPr id="98" name="Google Shape;98;g30811e7977e_0_0"/>
          <p:cNvSpPr/>
          <p:nvPr/>
        </p:nvSpPr>
        <p:spPr>
          <a:xfrm>
            <a:off x="4273137" y="2356022"/>
            <a:ext cx="5022000" cy="2334600"/>
          </a:xfrm>
          <a:prstGeom prst="rect">
            <a:avLst/>
          </a:prstGeom>
          <a:noFill/>
          <a:ln>
            <a:noFill/>
          </a:ln>
        </p:spPr>
        <p:txBody>
          <a:bodyPr spcFirstLastPara="1" wrap="square" lIns="0" tIns="0" rIns="0" bIns="0" anchor="t" anchorCtr="0">
            <a:noAutofit/>
          </a:bodyPr>
          <a:lstStyle/>
          <a:p>
            <a:pPr marL="0" marR="0" lvl="0" indent="0" algn="r" rtl="0">
              <a:lnSpc>
                <a:spcPct val="162857"/>
              </a:lnSpc>
              <a:spcBef>
                <a:spcPts val="0"/>
              </a:spcBef>
              <a:spcAft>
                <a:spcPts val="0"/>
              </a:spcAft>
              <a:buClr>
                <a:srgbClr val="CFCBBF"/>
              </a:buClr>
              <a:buSzPts val="1750"/>
              <a:buFont typeface="Raleway"/>
              <a:buNone/>
            </a:pPr>
            <a:r>
              <a:rPr lang="en-US" sz="2050" b="0" i="0" u="none" strike="noStrike" cap="none">
                <a:solidFill>
                  <a:srgbClr val="CFCBBF"/>
                </a:solidFill>
                <a:latin typeface="Raleway"/>
                <a:ea typeface="Raleway"/>
                <a:cs typeface="Raleway"/>
                <a:sym typeface="Raleway"/>
              </a:rPr>
              <a:t>بالإضافة إلى ذلك، تؤثر هذه القضية سلبًا على التعليم، وتُعيق فرص التنمية، وتؤدي إلى عدم المساواة بين الدول. وتُظهر هذه القضية أهمية العمل المشترك لتطبيق أهداف التنمية المستدامة بشكل فعّال.</a:t>
            </a:r>
            <a:endParaRPr sz="2050" b="0" i="0" u="none" strike="noStrike" cap="none"/>
          </a:p>
        </p:txBody>
      </p:sp>
      <p:sp>
        <p:nvSpPr>
          <p:cNvPr id="99" name="Google Shape;99;g30811e7977e_0_0"/>
          <p:cNvSpPr/>
          <p:nvPr/>
        </p:nvSpPr>
        <p:spPr>
          <a:xfrm>
            <a:off x="9608402" y="2356023"/>
            <a:ext cx="5022000" cy="2603400"/>
          </a:xfrm>
          <a:prstGeom prst="rect">
            <a:avLst/>
          </a:prstGeom>
          <a:noFill/>
          <a:ln>
            <a:noFill/>
          </a:ln>
        </p:spPr>
        <p:txBody>
          <a:bodyPr spcFirstLastPara="1" wrap="square" lIns="0" tIns="0" rIns="0" bIns="0" anchor="t" anchorCtr="0">
            <a:noAutofit/>
          </a:bodyPr>
          <a:lstStyle/>
          <a:p>
            <a:pPr marL="0" marR="0" lvl="0" indent="0" algn="just" rtl="0">
              <a:lnSpc>
                <a:spcPct val="162857"/>
              </a:lnSpc>
              <a:spcBef>
                <a:spcPts val="0"/>
              </a:spcBef>
              <a:spcAft>
                <a:spcPts val="0"/>
              </a:spcAft>
              <a:buClr>
                <a:srgbClr val="CFCBBF"/>
              </a:buClr>
              <a:buSzPts val="1750"/>
              <a:buFont typeface="Raleway"/>
              <a:buNone/>
            </a:pPr>
            <a:r>
              <a:rPr lang="en-US" sz="2050" b="0" i="0" u="none" strike="noStrike" cap="none">
                <a:solidFill>
                  <a:srgbClr val="CFCBBF"/>
                </a:solidFill>
                <a:latin typeface="Raleway"/>
                <a:ea typeface="Raleway"/>
                <a:cs typeface="Raleway"/>
                <a:sym typeface="Raleway"/>
              </a:rPr>
              <a:t>وتُعزز التنمية المستدامة من خلال إطارها الشامل، والذي يُركز على جميع جوانب التنمية البشرية والاجتماعية والاقتصادية، وتشمل هذه الأهداف تحقيق السلام والأمن، وحماية البيئة، وتحسين جودة الحياة في جميع أنحاء العالم.</a:t>
            </a:r>
            <a:endParaRPr sz="2050" b="0" i="0" u="none" strike="noStrike" cap="none"/>
          </a:p>
        </p:txBody>
      </p:sp>
      <p:sp>
        <p:nvSpPr>
          <p:cNvPr id="100" name="Google Shape;100;g30811e7977e_0_0"/>
          <p:cNvSpPr/>
          <p:nvPr/>
        </p:nvSpPr>
        <p:spPr>
          <a:xfrm>
            <a:off x="12707300" y="7693400"/>
            <a:ext cx="1848300" cy="439200"/>
          </a:xfrm>
          <a:prstGeom prst="rect">
            <a:avLst/>
          </a:prstGeom>
          <a:solidFill>
            <a:srgbClr val="1B1C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g30811e7977e_0_0"/>
          <p:cNvPicPr preferRelativeResize="0"/>
          <p:nvPr/>
        </p:nvPicPr>
        <p:blipFill>
          <a:blip r:embed="rId3">
            <a:alphaModFix/>
          </a:blip>
          <a:stretch>
            <a:fillRect/>
          </a:stretch>
        </p:blipFill>
        <p:spPr>
          <a:xfrm>
            <a:off x="1146925" y="5747425"/>
            <a:ext cx="2177376" cy="2177376"/>
          </a:xfrm>
          <a:prstGeom prst="rect">
            <a:avLst/>
          </a:prstGeom>
          <a:noFill/>
          <a:ln>
            <a:noFill/>
          </a:ln>
        </p:spPr>
      </p:pic>
      <p:pic>
        <p:nvPicPr>
          <p:cNvPr id="102" name="Google Shape;102;g30811e7977e_0_0"/>
          <p:cNvPicPr preferRelativeResize="0"/>
          <p:nvPr/>
        </p:nvPicPr>
        <p:blipFill>
          <a:blip r:embed="rId4">
            <a:alphaModFix/>
          </a:blip>
          <a:stretch>
            <a:fillRect/>
          </a:stretch>
        </p:blipFill>
        <p:spPr>
          <a:xfrm>
            <a:off x="5798801" y="5747396"/>
            <a:ext cx="2177376" cy="2177403"/>
          </a:xfrm>
          <a:prstGeom prst="rect">
            <a:avLst/>
          </a:prstGeom>
          <a:noFill/>
          <a:ln>
            <a:noFill/>
          </a:ln>
        </p:spPr>
      </p:pic>
      <p:pic>
        <p:nvPicPr>
          <p:cNvPr id="103" name="Google Shape;103;g30811e7977e_0_0"/>
          <p:cNvPicPr preferRelativeResize="0"/>
          <p:nvPr/>
        </p:nvPicPr>
        <p:blipFill>
          <a:blip r:embed="rId5">
            <a:alphaModFix/>
          </a:blip>
          <a:stretch>
            <a:fillRect/>
          </a:stretch>
        </p:blipFill>
        <p:spPr>
          <a:xfrm>
            <a:off x="11089027" y="5689675"/>
            <a:ext cx="2177370" cy="217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793790" y="1050012"/>
            <a:ext cx="13042821" cy="1417558"/>
          </a:xfrm>
          <a:prstGeom prst="rect">
            <a:avLst/>
          </a:prstGeom>
          <a:noFill/>
          <a:ln>
            <a:noFill/>
          </a:ln>
        </p:spPr>
        <p:txBody>
          <a:bodyPr spcFirstLastPara="1" wrap="square" lIns="0" tIns="0" rIns="0" bIns="0" anchor="t" anchorCtr="0">
            <a:noAutofit/>
          </a:bodyPr>
          <a:lstStyle/>
          <a:p>
            <a:pPr marL="0" marR="0" lvl="0" indent="0" algn="ctr" rtl="0">
              <a:lnSpc>
                <a:spcPct val="124719"/>
              </a:lnSpc>
              <a:spcBef>
                <a:spcPts val="0"/>
              </a:spcBef>
              <a:spcAft>
                <a:spcPts val="0"/>
              </a:spcAft>
              <a:buClr>
                <a:srgbClr val="F2E782"/>
              </a:buClr>
              <a:buSzPts val="4450"/>
              <a:buFont typeface="Prata"/>
              <a:buNone/>
            </a:pPr>
            <a:r>
              <a:rPr lang="en-US" sz="4450" b="0" i="0" u="none" strike="noStrike" cap="none">
                <a:solidFill>
                  <a:srgbClr val="F2E782"/>
                </a:solidFill>
                <a:latin typeface="Prata"/>
                <a:ea typeface="Prata"/>
                <a:cs typeface="Prata"/>
                <a:sym typeface="Prata"/>
              </a:rPr>
              <a:t>السبب الجذري للمشكلة</a:t>
            </a:r>
            <a:endParaRPr sz="4450" b="0" i="0" u="none" strike="noStrike" cap="none"/>
          </a:p>
        </p:txBody>
      </p:sp>
      <p:sp>
        <p:nvSpPr>
          <p:cNvPr id="110" name="Google Shape;110;p3"/>
          <p:cNvSpPr/>
          <p:nvPr/>
        </p:nvSpPr>
        <p:spPr>
          <a:xfrm>
            <a:off x="793800" y="2719150"/>
            <a:ext cx="510300" cy="6342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990253" y="2824785"/>
            <a:ext cx="117300" cy="42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650"/>
              <a:buFont typeface="Prata"/>
              <a:buNone/>
            </a:pPr>
            <a:r>
              <a:rPr lang="en-US" sz="2650" b="0" i="0" u="none" strike="noStrike" cap="none">
                <a:solidFill>
                  <a:srgbClr val="CFCBBF"/>
                </a:solidFill>
                <a:latin typeface="Prata"/>
                <a:ea typeface="Prata"/>
                <a:cs typeface="Prata"/>
                <a:sym typeface="Prata"/>
              </a:rPr>
              <a:t>1</a:t>
            </a:r>
            <a:endParaRPr sz="2650" b="0" i="0" u="none" strike="noStrike" cap="none"/>
          </a:p>
        </p:txBody>
      </p:sp>
      <p:sp>
        <p:nvSpPr>
          <p:cNvPr id="112" name="Google Shape;112;p3"/>
          <p:cNvSpPr/>
          <p:nvPr/>
        </p:nvSpPr>
        <p:spPr>
          <a:xfrm>
            <a:off x="1530915" y="2719150"/>
            <a:ext cx="2835300" cy="440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FCBBF"/>
              </a:buClr>
              <a:buSzPts val="2200"/>
              <a:buFont typeface="Prata"/>
              <a:buNone/>
            </a:pPr>
            <a:r>
              <a:rPr lang="en-US" sz="2500" b="0" i="0" u="none" strike="noStrike" cap="none">
                <a:solidFill>
                  <a:srgbClr val="CFCBBF"/>
                </a:solidFill>
                <a:latin typeface="Prata"/>
                <a:ea typeface="Prata"/>
                <a:cs typeface="Prata"/>
                <a:sym typeface="Prata"/>
              </a:rPr>
              <a:t>السبب الجذري</a:t>
            </a:r>
            <a:endParaRPr sz="2500" b="0" i="0" u="none" strike="noStrike" cap="none"/>
          </a:p>
        </p:txBody>
      </p:sp>
      <p:sp>
        <p:nvSpPr>
          <p:cNvPr id="113" name="Google Shape;113;p3"/>
          <p:cNvSpPr/>
          <p:nvPr/>
        </p:nvSpPr>
        <p:spPr>
          <a:xfrm>
            <a:off x="1530915" y="3328543"/>
            <a:ext cx="5670900" cy="180390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2050" b="0" i="0" u="none" strike="noStrike" cap="none">
                <a:solidFill>
                  <a:srgbClr val="CFCBBF"/>
                </a:solidFill>
                <a:latin typeface="Raleway"/>
                <a:ea typeface="Raleway"/>
                <a:cs typeface="Raleway"/>
                <a:sym typeface="Raleway"/>
              </a:rPr>
              <a:t>تُشير العديد من الدراسات إلى أن العوامل الاقتصادية والاجتماعية تلعب دورًا رئيسيًا في انتشار الأسلحة النارية، حيث تشهد بعض الدول فقرًا وتفاوتًا اجتماعيًا، مما يؤدي إلى زيادة معدلات الجريمة وارتفاع الطلب على الأسلحة.</a:t>
            </a:r>
            <a:endParaRPr sz="2050" b="0" i="0" u="none" strike="noStrike" cap="none"/>
          </a:p>
        </p:txBody>
      </p:sp>
      <p:sp>
        <p:nvSpPr>
          <p:cNvPr id="114" name="Google Shape;114;p3"/>
          <p:cNvSpPr/>
          <p:nvPr/>
        </p:nvSpPr>
        <p:spPr>
          <a:xfrm>
            <a:off x="7428668" y="2719150"/>
            <a:ext cx="510300" cy="6342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5" name="Google Shape;115;p3"/>
          <p:cNvSpPr/>
          <p:nvPr/>
        </p:nvSpPr>
        <p:spPr>
          <a:xfrm>
            <a:off x="7579520" y="2824785"/>
            <a:ext cx="208500" cy="42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650"/>
              <a:buFont typeface="Prata"/>
              <a:buNone/>
            </a:pPr>
            <a:r>
              <a:rPr lang="en-US" sz="2950" b="0" i="0" u="none" strike="noStrike" cap="none">
                <a:solidFill>
                  <a:srgbClr val="CFCBBF"/>
                </a:solidFill>
                <a:latin typeface="Prata"/>
                <a:ea typeface="Prata"/>
                <a:cs typeface="Prata"/>
                <a:sym typeface="Prata"/>
              </a:rPr>
              <a:t>2</a:t>
            </a:r>
            <a:endParaRPr sz="2950" b="0" i="0" u="none" strike="noStrike" cap="none"/>
          </a:p>
        </p:txBody>
      </p:sp>
      <p:sp>
        <p:nvSpPr>
          <p:cNvPr id="116" name="Google Shape;116;p3"/>
          <p:cNvSpPr/>
          <p:nvPr/>
        </p:nvSpPr>
        <p:spPr>
          <a:xfrm>
            <a:off x="8165783" y="2719150"/>
            <a:ext cx="2835300" cy="440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FCBBF"/>
              </a:buClr>
              <a:buSzPts val="2200"/>
              <a:buFont typeface="Prata"/>
              <a:buNone/>
            </a:pPr>
            <a:r>
              <a:rPr lang="en-US" sz="2500" b="0" i="0" u="none" strike="noStrike" cap="none">
                <a:solidFill>
                  <a:srgbClr val="CFCBBF"/>
                </a:solidFill>
                <a:latin typeface="Prata"/>
                <a:ea typeface="Prata"/>
                <a:cs typeface="Prata"/>
                <a:sym typeface="Prata"/>
              </a:rPr>
              <a:t>التأثير السلبي</a:t>
            </a:r>
            <a:endParaRPr sz="2500" b="0" i="0" u="none" strike="noStrike" cap="none"/>
          </a:p>
        </p:txBody>
      </p:sp>
      <p:sp>
        <p:nvSpPr>
          <p:cNvPr id="117" name="Google Shape;117;p3"/>
          <p:cNvSpPr/>
          <p:nvPr/>
        </p:nvSpPr>
        <p:spPr>
          <a:xfrm>
            <a:off x="8165783" y="3328543"/>
            <a:ext cx="5670900" cy="180390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2050" b="0" i="0" u="none" strike="noStrike" cap="none">
                <a:solidFill>
                  <a:srgbClr val="CFCBBF"/>
                </a:solidFill>
                <a:latin typeface="Raleway"/>
                <a:ea typeface="Raleway"/>
                <a:cs typeface="Raleway"/>
                <a:sym typeface="Raleway"/>
              </a:rPr>
              <a:t>وتُؤثر الأسلحة النارية سلبًا على المنظمات والدول بشكل كبير، حيث تُعيق نموها الاقتصادي، وتُؤثر على استقرارها الاجتماعي، وتُهدد أمنها، وتُعرّضها للخطر. وتُؤدي هذه المشكلة إلى ارتفاع معدلات الجريمة، مما يُؤثر على السياحة والاستثمار.</a:t>
            </a:r>
            <a:endParaRPr sz="2050" b="0" i="0" u="none" strike="noStrike" cap="none"/>
          </a:p>
        </p:txBody>
      </p:sp>
      <p:sp>
        <p:nvSpPr>
          <p:cNvPr id="118" name="Google Shape;118;p3"/>
          <p:cNvSpPr/>
          <p:nvPr/>
        </p:nvSpPr>
        <p:spPr>
          <a:xfrm>
            <a:off x="793800" y="5731195"/>
            <a:ext cx="510300" cy="6342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943461" y="5836828"/>
            <a:ext cx="210900" cy="42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650"/>
              <a:buFont typeface="Prata"/>
              <a:buNone/>
            </a:pPr>
            <a:r>
              <a:rPr lang="en-US" sz="2650" b="0" i="0" u="none" strike="noStrike" cap="none">
                <a:solidFill>
                  <a:srgbClr val="CFCBBF"/>
                </a:solidFill>
                <a:latin typeface="Prata"/>
                <a:ea typeface="Prata"/>
                <a:cs typeface="Prata"/>
                <a:sym typeface="Prata"/>
              </a:rPr>
              <a:t>3</a:t>
            </a:r>
            <a:endParaRPr sz="2650" b="0" i="0" u="none" strike="noStrike" cap="none"/>
          </a:p>
        </p:txBody>
      </p:sp>
      <p:sp>
        <p:nvSpPr>
          <p:cNvPr id="120" name="Google Shape;120;p3"/>
          <p:cNvSpPr/>
          <p:nvPr/>
        </p:nvSpPr>
        <p:spPr>
          <a:xfrm>
            <a:off x="1530915" y="5731195"/>
            <a:ext cx="2835300" cy="440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FCBBF"/>
              </a:buClr>
              <a:buSzPts val="2200"/>
              <a:buFont typeface="Prata"/>
              <a:buNone/>
            </a:pPr>
            <a:r>
              <a:rPr lang="en-US" sz="2500" b="0" i="0" u="none" strike="noStrike" cap="none">
                <a:solidFill>
                  <a:srgbClr val="CFCBBF"/>
                </a:solidFill>
                <a:latin typeface="Prata"/>
                <a:ea typeface="Prata"/>
                <a:cs typeface="Prata"/>
                <a:sym typeface="Prata"/>
              </a:rPr>
              <a:t>المجتمعات</a:t>
            </a:r>
            <a:endParaRPr sz="2500" b="0" i="0" u="none" strike="noStrike" cap="none"/>
          </a:p>
        </p:txBody>
      </p:sp>
      <p:sp>
        <p:nvSpPr>
          <p:cNvPr id="121" name="Google Shape;121;p3"/>
          <p:cNvSpPr/>
          <p:nvPr/>
        </p:nvSpPr>
        <p:spPr>
          <a:xfrm>
            <a:off x="1530915" y="6340586"/>
            <a:ext cx="5670900" cy="135270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2050" b="0" i="0" u="none" strike="noStrike" cap="none">
                <a:solidFill>
                  <a:srgbClr val="CFCBBF"/>
                </a:solidFill>
                <a:latin typeface="Raleway"/>
                <a:ea typeface="Raleway"/>
                <a:cs typeface="Raleway"/>
                <a:sym typeface="Raleway"/>
              </a:rPr>
              <a:t>بالإضافة إلى ذلك، تُؤثر الأسلحة النارية سلبًا على المجتمعات بشكل كبير، حيث تُؤدي إلى إصابات ووفيات، وتُؤثر على السلام المجتمعي، وتُؤدي إلى عدم ثقة بين الناس، وتُعيق جهود التنمية.</a:t>
            </a:r>
            <a:endParaRPr sz="2050" b="0" i="0" u="none" strike="noStrike" cap="none"/>
          </a:p>
        </p:txBody>
      </p:sp>
      <p:sp>
        <p:nvSpPr>
          <p:cNvPr id="122" name="Google Shape;122;p3"/>
          <p:cNvSpPr/>
          <p:nvPr/>
        </p:nvSpPr>
        <p:spPr>
          <a:xfrm>
            <a:off x="7428668" y="5731195"/>
            <a:ext cx="510300" cy="634200"/>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3" name="Google Shape;123;p3"/>
          <p:cNvSpPr/>
          <p:nvPr/>
        </p:nvSpPr>
        <p:spPr>
          <a:xfrm>
            <a:off x="7584282" y="5836828"/>
            <a:ext cx="199200" cy="42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650"/>
              <a:buFont typeface="Prata"/>
              <a:buNone/>
            </a:pPr>
            <a:r>
              <a:rPr lang="en-US" sz="2950" b="0" i="0" u="none" strike="noStrike" cap="none">
                <a:solidFill>
                  <a:srgbClr val="CFCBBF"/>
                </a:solidFill>
                <a:latin typeface="Prata"/>
                <a:ea typeface="Prata"/>
                <a:cs typeface="Prata"/>
                <a:sym typeface="Prata"/>
              </a:rPr>
              <a:t>4</a:t>
            </a:r>
            <a:endParaRPr sz="2950" b="0" i="0" u="none" strike="noStrike" cap="none"/>
          </a:p>
        </p:txBody>
      </p:sp>
      <p:sp>
        <p:nvSpPr>
          <p:cNvPr id="124" name="Google Shape;124;p3"/>
          <p:cNvSpPr/>
          <p:nvPr/>
        </p:nvSpPr>
        <p:spPr>
          <a:xfrm>
            <a:off x="8165783" y="5731195"/>
            <a:ext cx="2835300" cy="440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CFCBBF"/>
              </a:buClr>
              <a:buSzPts val="2200"/>
              <a:buFont typeface="Prata"/>
              <a:buNone/>
            </a:pPr>
            <a:r>
              <a:rPr lang="en-US" sz="2500" b="0" i="0" u="none" strike="noStrike" cap="none">
                <a:solidFill>
                  <a:srgbClr val="CFCBBF"/>
                </a:solidFill>
                <a:latin typeface="Prata"/>
                <a:ea typeface="Prata"/>
                <a:cs typeface="Prata"/>
                <a:sym typeface="Prata"/>
              </a:rPr>
              <a:t>التحديات</a:t>
            </a:r>
            <a:endParaRPr sz="2500" b="0" i="0" u="none" strike="noStrike" cap="none"/>
          </a:p>
        </p:txBody>
      </p:sp>
      <p:sp>
        <p:nvSpPr>
          <p:cNvPr id="125" name="Google Shape;125;p3"/>
          <p:cNvSpPr/>
          <p:nvPr/>
        </p:nvSpPr>
        <p:spPr>
          <a:xfrm>
            <a:off x="8165783" y="6340586"/>
            <a:ext cx="5670900" cy="135270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2050" b="0" i="0" u="none" strike="noStrike" cap="none">
                <a:solidFill>
                  <a:srgbClr val="CFCBBF"/>
                </a:solidFill>
                <a:latin typeface="Raleway"/>
                <a:ea typeface="Raleway"/>
                <a:cs typeface="Raleway"/>
                <a:sym typeface="Raleway"/>
              </a:rPr>
              <a:t>وتُشكل هذه المشكلة تحديًا كبيرًا للدول، حيث تتطلب تضافر الجهود بين الحكومات والمنظمات الدولية والمجتمع المدني للحد من انتشار الأسلحة النارية وتقليل مخاطرها.</a:t>
            </a:r>
            <a:endParaRPr sz="2050" b="0" i="0" u="none" strike="noStrike" cap="none"/>
          </a:p>
        </p:txBody>
      </p:sp>
      <p:sp>
        <p:nvSpPr>
          <p:cNvPr id="126" name="Google Shape;126;p3"/>
          <p:cNvSpPr/>
          <p:nvPr/>
        </p:nvSpPr>
        <p:spPr>
          <a:xfrm>
            <a:off x="12707300" y="7693400"/>
            <a:ext cx="1848300" cy="439200"/>
          </a:xfrm>
          <a:prstGeom prst="rect">
            <a:avLst/>
          </a:prstGeom>
          <a:solidFill>
            <a:srgbClr val="1B1C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639485" y="649367"/>
            <a:ext cx="6743105" cy="571024"/>
          </a:xfrm>
          <a:prstGeom prst="rect">
            <a:avLst/>
          </a:prstGeom>
          <a:noFill/>
          <a:ln>
            <a:noFill/>
          </a:ln>
        </p:spPr>
        <p:txBody>
          <a:bodyPr spcFirstLastPara="1" wrap="square" lIns="0" tIns="0" rIns="0" bIns="0" anchor="t" anchorCtr="0">
            <a:noAutofit/>
          </a:bodyPr>
          <a:lstStyle/>
          <a:p>
            <a:pPr marL="0" marR="0" lvl="0" indent="0" algn="l" rtl="0">
              <a:lnSpc>
                <a:spcPct val="125352"/>
              </a:lnSpc>
              <a:spcBef>
                <a:spcPts val="0"/>
              </a:spcBef>
              <a:spcAft>
                <a:spcPts val="0"/>
              </a:spcAft>
              <a:buClr>
                <a:srgbClr val="F2E782"/>
              </a:buClr>
              <a:buSzPts val="3550"/>
              <a:buFont typeface="Prata"/>
              <a:buNone/>
            </a:pPr>
            <a:r>
              <a:rPr lang="en-US" sz="3550" b="0" i="0" u="none" strike="noStrike" cap="none">
                <a:solidFill>
                  <a:srgbClr val="F2E782"/>
                </a:solidFill>
                <a:latin typeface="Prata"/>
                <a:ea typeface="Prata"/>
                <a:cs typeface="Prata"/>
                <a:sym typeface="Prata"/>
              </a:rPr>
              <a:t>جدول زمني للأحداث المرتبطة بالقضية</a:t>
            </a:r>
            <a:endParaRPr sz="3550" b="0" i="0" u="none" strike="noStrike" cap="none"/>
          </a:p>
        </p:txBody>
      </p:sp>
      <p:sp>
        <p:nvSpPr>
          <p:cNvPr id="133" name="Google Shape;133;p4"/>
          <p:cNvSpPr/>
          <p:nvPr/>
        </p:nvSpPr>
        <p:spPr>
          <a:xfrm>
            <a:off x="902137" y="1585793"/>
            <a:ext cx="22860" cy="5994321"/>
          </a:xfrm>
          <a:prstGeom prst="roundRect">
            <a:avLst>
              <a:gd name="adj" fmla="val 119908"/>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096268" y="1985367"/>
            <a:ext cx="639485" cy="22860"/>
          </a:xfrm>
          <a:prstGeom prst="roundRect">
            <a:avLst>
              <a:gd name="adj" fmla="val 119908"/>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35" name="Google Shape;135;p4"/>
          <p:cNvSpPr/>
          <p:nvPr/>
        </p:nvSpPr>
        <p:spPr>
          <a:xfrm>
            <a:off x="708005" y="1791295"/>
            <a:ext cx="411123" cy="411123"/>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66239" y="1859756"/>
            <a:ext cx="94655" cy="27408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150"/>
              <a:buFont typeface="Prata"/>
              <a:buNone/>
            </a:pPr>
            <a:r>
              <a:rPr lang="en-US" sz="2150" b="0" i="0" u="none" strike="noStrike" cap="none">
                <a:solidFill>
                  <a:srgbClr val="CFCBBF"/>
                </a:solidFill>
                <a:latin typeface="Prata"/>
                <a:ea typeface="Prata"/>
                <a:cs typeface="Prata"/>
                <a:sym typeface="Prata"/>
              </a:rPr>
              <a:t>1</a:t>
            </a:r>
            <a:endParaRPr sz="2150" b="0" i="0" u="none" strike="noStrike" cap="none"/>
          </a:p>
        </p:txBody>
      </p:sp>
      <p:sp>
        <p:nvSpPr>
          <p:cNvPr id="137" name="Google Shape;137;p4"/>
          <p:cNvSpPr/>
          <p:nvPr/>
        </p:nvSpPr>
        <p:spPr>
          <a:xfrm>
            <a:off x="1918573" y="1768435"/>
            <a:ext cx="2284214" cy="285512"/>
          </a:xfrm>
          <a:prstGeom prst="rect">
            <a:avLst/>
          </a:prstGeom>
          <a:noFill/>
          <a:ln>
            <a:noFill/>
          </a:ln>
        </p:spPr>
        <p:txBody>
          <a:bodyPr spcFirstLastPara="1" wrap="square" lIns="0" tIns="0" rIns="0" bIns="0" anchor="t" anchorCtr="0">
            <a:noAutofit/>
          </a:bodyPr>
          <a:lstStyle/>
          <a:p>
            <a:pPr marL="0" marR="0" lvl="0" indent="0" algn="l" rtl="0">
              <a:lnSpc>
                <a:spcPct val="125714"/>
              </a:lnSpc>
              <a:spcBef>
                <a:spcPts val="0"/>
              </a:spcBef>
              <a:spcAft>
                <a:spcPts val="0"/>
              </a:spcAft>
              <a:buClr>
                <a:srgbClr val="CFCBBF"/>
              </a:buClr>
              <a:buSzPts val="1750"/>
              <a:buFont typeface="Prata"/>
              <a:buNone/>
            </a:pPr>
            <a:r>
              <a:rPr lang="en-US" sz="2250" b="0" i="0" u="none" strike="noStrike" cap="none">
                <a:solidFill>
                  <a:srgbClr val="CFCBBF"/>
                </a:solidFill>
                <a:latin typeface="Prata"/>
                <a:ea typeface="Prata"/>
                <a:cs typeface="Prata"/>
                <a:sym typeface="Prata"/>
              </a:rPr>
              <a:t>1920</a:t>
            </a:r>
            <a:endParaRPr sz="2250" b="0" i="0" u="none" strike="noStrike" cap="none"/>
          </a:p>
        </p:txBody>
      </p:sp>
      <p:sp>
        <p:nvSpPr>
          <p:cNvPr id="138" name="Google Shape;138;p4"/>
          <p:cNvSpPr/>
          <p:nvPr/>
        </p:nvSpPr>
        <p:spPr>
          <a:xfrm>
            <a:off x="1918573" y="2163485"/>
            <a:ext cx="12072342" cy="292418"/>
          </a:xfrm>
          <a:prstGeom prst="rect">
            <a:avLst/>
          </a:prstGeom>
          <a:noFill/>
          <a:ln>
            <a:noFill/>
          </a:ln>
        </p:spPr>
        <p:txBody>
          <a:bodyPr spcFirstLastPara="1" wrap="square" lIns="0" tIns="0" rIns="0" bIns="0" anchor="t" anchorCtr="0">
            <a:noAutofit/>
          </a:bodyPr>
          <a:lstStyle/>
          <a:p>
            <a:pPr marL="0" marR="0" lvl="0" indent="0" algn="l" rtl="0">
              <a:lnSpc>
                <a:spcPct val="164285"/>
              </a:lnSpc>
              <a:spcBef>
                <a:spcPts val="0"/>
              </a:spcBef>
              <a:spcAft>
                <a:spcPts val="0"/>
              </a:spcAft>
              <a:buClr>
                <a:srgbClr val="CFCBBF"/>
              </a:buClr>
              <a:buSzPts val="1400"/>
              <a:buFont typeface="Raleway"/>
              <a:buNone/>
            </a:pPr>
            <a:r>
              <a:rPr lang="en-US" sz="1900" b="0" i="0" u="none" strike="noStrike" cap="none">
                <a:solidFill>
                  <a:srgbClr val="CFCBBF"/>
                </a:solidFill>
                <a:latin typeface="Raleway"/>
                <a:ea typeface="Raleway"/>
                <a:cs typeface="Raleway"/>
                <a:sym typeface="Raleway"/>
              </a:rPr>
              <a:t>اتفاقية جنيف للأسلحة - أول اتفاقية دولية تركز على مراقبة انتشار الأسلحة، تُؤسس مبادئ أساسية للسيطرة على الأسلحة النارية.</a:t>
            </a:r>
            <a:endParaRPr sz="1900" b="0" i="0" u="none" strike="noStrike" cap="none"/>
          </a:p>
        </p:txBody>
      </p:sp>
      <p:sp>
        <p:nvSpPr>
          <p:cNvPr id="139" name="Google Shape;139;p4"/>
          <p:cNvSpPr/>
          <p:nvPr/>
        </p:nvSpPr>
        <p:spPr>
          <a:xfrm>
            <a:off x="1096268" y="3220760"/>
            <a:ext cx="639485" cy="22860"/>
          </a:xfrm>
          <a:prstGeom prst="roundRect">
            <a:avLst>
              <a:gd name="adj" fmla="val 119908"/>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0" name="Google Shape;140;p4"/>
          <p:cNvSpPr/>
          <p:nvPr/>
        </p:nvSpPr>
        <p:spPr>
          <a:xfrm>
            <a:off x="708005" y="3026688"/>
            <a:ext cx="411123" cy="411123"/>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9449" y="3095149"/>
            <a:ext cx="168116" cy="27408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150"/>
              <a:buFont typeface="Prata"/>
              <a:buNone/>
            </a:pPr>
            <a:r>
              <a:rPr lang="en-US" sz="2150" b="0" i="0" u="none" strike="noStrike" cap="none">
                <a:solidFill>
                  <a:srgbClr val="CFCBBF"/>
                </a:solidFill>
                <a:latin typeface="Prata"/>
                <a:ea typeface="Prata"/>
                <a:cs typeface="Prata"/>
                <a:sym typeface="Prata"/>
              </a:rPr>
              <a:t>2</a:t>
            </a:r>
            <a:endParaRPr sz="2150" b="0" i="0" u="none" strike="noStrike" cap="none"/>
          </a:p>
        </p:txBody>
      </p:sp>
      <p:sp>
        <p:nvSpPr>
          <p:cNvPr id="142" name="Google Shape;142;p4"/>
          <p:cNvSpPr/>
          <p:nvPr/>
        </p:nvSpPr>
        <p:spPr>
          <a:xfrm>
            <a:off x="1918573" y="3003828"/>
            <a:ext cx="2284214" cy="285512"/>
          </a:xfrm>
          <a:prstGeom prst="rect">
            <a:avLst/>
          </a:prstGeom>
          <a:noFill/>
          <a:ln>
            <a:noFill/>
          </a:ln>
        </p:spPr>
        <p:txBody>
          <a:bodyPr spcFirstLastPara="1" wrap="square" lIns="0" tIns="0" rIns="0" bIns="0" anchor="t" anchorCtr="0">
            <a:noAutofit/>
          </a:bodyPr>
          <a:lstStyle/>
          <a:p>
            <a:pPr marL="0" marR="0" lvl="0" indent="0" algn="l" rtl="0">
              <a:lnSpc>
                <a:spcPct val="125714"/>
              </a:lnSpc>
              <a:spcBef>
                <a:spcPts val="0"/>
              </a:spcBef>
              <a:spcAft>
                <a:spcPts val="0"/>
              </a:spcAft>
              <a:buClr>
                <a:srgbClr val="CFCBBF"/>
              </a:buClr>
              <a:buSzPts val="1750"/>
              <a:buFont typeface="Prata"/>
              <a:buNone/>
            </a:pPr>
            <a:r>
              <a:rPr lang="en-US" sz="2250" b="0" i="0" u="none" strike="noStrike" cap="none">
                <a:solidFill>
                  <a:srgbClr val="CFCBBF"/>
                </a:solidFill>
                <a:latin typeface="Prata"/>
                <a:ea typeface="Prata"/>
                <a:cs typeface="Prata"/>
                <a:sym typeface="Prata"/>
              </a:rPr>
              <a:t>1968</a:t>
            </a:r>
            <a:endParaRPr sz="2250" b="0" i="0" u="none" strike="noStrike" cap="none"/>
          </a:p>
        </p:txBody>
      </p:sp>
      <p:sp>
        <p:nvSpPr>
          <p:cNvPr id="143" name="Google Shape;143;p4"/>
          <p:cNvSpPr/>
          <p:nvPr/>
        </p:nvSpPr>
        <p:spPr>
          <a:xfrm>
            <a:off x="1918573" y="3398877"/>
            <a:ext cx="12072342" cy="292418"/>
          </a:xfrm>
          <a:prstGeom prst="rect">
            <a:avLst/>
          </a:prstGeom>
          <a:noFill/>
          <a:ln>
            <a:noFill/>
          </a:ln>
        </p:spPr>
        <p:txBody>
          <a:bodyPr spcFirstLastPara="1" wrap="square" lIns="0" tIns="0" rIns="0" bIns="0" anchor="t" anchorCtr="0">
            <a:noAutofit/>
          </a:bodyPr>
          <a:lstStyle/>
          <a:p>
            <a:pPr marL="0" marR="0" lvl="0" indent="0" algn="l" rtl="0">
              <a:lnSpc>
                <a:spcPct val="164285"/>
              </a:lnSpc>
              <a:spcBef>
                <a:spcPts val="0"/>
              </a:spcBef>
              <a:spcAft>
                <a:spcPts val="0"/>
              </a:spcAft>
              <a:buClr>
                <a:srgbClr val="CFCBBF"/>
              </a:buClr>
              <a:buSzPts val="1400"/>
              <a:buFont typeface="Raleway"/>
              <a:buNone/>
            </a:pPr>
            <a:r>
              <a:rPr lang="en-US" sz="1900" b="0" i="0" u="none" strike="noStrike" cap="none">
                <a:solidFill>
                  <a:srgbClr val="CFCBBF"/>
                </a:solidFill>
                <a:latin typeface="Raleway"/>
                <a:ea typeface="Raleway"/>
                <a:cs typeface="Raleway"/>
                <a:sym typeface="Raleway"/>
              </a:rPr>
              <a:t>معاهدة تجارة الأسلحة - اتفاقية دولية تُركز على منع انتشار الأسلحة النارية بشكل غير قانوني، وتُضع قواعد لمعاملات الأسلحة.</a:t>
            </a:r>
            <a:endParaRPr sz="1900" b="0" i="0" u="none" strike="noStrike" cap="none"/>
          </a:p>
        </p:txBody>
      </p:sp>
      <p:sp>
        <p:nvSpPr>
          <p:cNvPr id="144" name="Google Shape;144;p4"/>
          <p:cNvSpPr/>
          <p:nvPr/>
        </p:nvSpPr>
        <p:spPr>
          <a:xfrm>
            <a:off x="1096268" y="4456152"/>
            <a:ext cx="639485" cy="22860"/>
          </a:xfrm>
          <a:prstGeom prst="roundRect">
            <a:avLst>
              <a:gd name="adj" fmla="val 119908"/>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45" name="Google Shape;145;p4"/>
          <p:cNvSpPr/>
          <p:nvPr/>
        </p:nvSpPr>
        <p:spPr>
          <a:xfrm>
            <a:off x="708005" y="4262080"/>
            <a:ext cx="411123" cy="411123"/>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28496" y="4330541"/>
            <a:ext cx="170021" cy="27408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150"/>
              <a:buFont typeface="Prata"/>
              <a:buNone/>
            </a:pPr>
            <a:r>
              <a:rPr lang="en-US" sz="2150" b="0" i="0" u="none" strike="noStrike" cap="none">
                <a:solidFill>
                  <a:srgbClr val="CFCBBF"/>
                </a:solidFill>
                <a:latin typeface="Prata"/>
                <a:ea typeface="Prata"/>
                <a:cs typeface="Prata"/>
                <a:sym typeface="Prata"/>
              </a:rPr>
              <a:t>3</a:t>
            </a:r>
            <a:endParaRPr sz="2150" b="0" i="0" u="none" strike="noStrike" cap="none"/>
          </a:p>
        </p:txBody>
      </p:sp>
      <p:sp>
        <p:nvSpPr>
          <p:cNvPr id="147" name="Google Shape;147;p4"/>
          <p:cNvSpPr/>
          <p:nvPr/>
        </p:nvSpPr>
        <p:spPr>
          <a:xfrm>
            <a:off x="1918573" y="4239220"/>
            <a:ext cx="2284214" cy="285512"/>
          </a:xfrm>
          <a:prstGeom prst="rect">
            <a:avLst/>
          </a:prstGeom>
          <a:noFill/>
          <a:ln>
            <a:noFill/>
          </a:ln>
        </p:spPr>
        <p:txBody>
          <a:bodyPr spcFirstLastPara="1" wrap="square" lIns="0" tIns="0" rIns="0" bIns="0" anchor="t" anchorCtr="0">
            <a:noAutofit/>
          </a:bodyPr>
          <a:lstStyle/>
          <a:p>
            <a:pPr marL="0" marR="0" lvl="0" indent="0" algn="l" rtl="0">
              <a:lnSpc>
                <a:spcPct val="125714"/>
              </a:lnSpc>
              <a:spcBef>
                <a:spcPts val="0"/>
              </a:spcBef>
              <a:spcAft>
                <a:spcPts val="0"/>
              </a:spcAft>
              <a:buClr>
                <a:srgbClr val="CFCBBF"/>
              </a:buClr>
              <a:buSzPts val="1750"/>
              <a:buFont typeface="Prata"/>
              <a:buNone/>
            </a:pPr>
            <a:r>
              <a:rPr lang="en-US" sz="2250" b="0" i="0" u="none" strike="noStrike" cap="none">
                <a:solidFill>
                  <a:srgbClr val="CFCBBF"/>
                </a:solidFill>
                <a:latin typeface="Prata"/>
                <a:ea typeface="Prata"/>
                <a:cs typeface="Prata"/>
                <a:sym typeface="Prata"/>
              </a:rPr>
              <a:t>1990</a:t>
            </a:r>
            <a:endParaRPr sz="2250" b="0" i="0" u="none" strike="noStrike" cap="none"/>
          </a:p>
        </p:txBody>
      </p:sp>
      <p:sp>
        <p:nvSpPr>
          <p:cNvPr id="148" name="Google Shape;148;p4"/>
          <p:cNvSpPr/>
          <p:nvPr/>
        </p:nvSpPr>
        <p:spPr>
          <a:xfrm>
            <a:off x="1918573" y="4634270"/>
            <a:ext cx="12072342" cy="292418"/>
          </a:xfrm>
          <a:prstGeom prst="rect">
            <a:avLst/>
          </a:prstGeom>
          <a:noFill/>
          <a:ln>
            <a:noFill/>
          </a:ln>
        </p:spPr>
        <p:txBody>
          <a:bodyPr spcFirstLastPara="1" wrap="square" lIns="0" tIns="0" rIns="0" bIns="0" anchor="t" anchorCtr="0">
            <a:noAutofit/>
          </a:bodyPr>
          <a:lstStyle/>
          <a:p>
            <a:pPr marL="0" marR="0" lvl="0" indent="0" algn="l" rtl="0">
              <a:lnSpc>
                <a:spcPct val="164285"/>
              </a:lnSpc>
              <a:spcBef>
                <a:spcPts val="0"/>
              </a:spcBef>
              <a:spcAft>
                <a:spcPts val="0"/>
              </a:spcAft>
              <a:buClr>
                <a:srgbClr val="CFCBBF"/>
              </a:buClr>
              <a:buSzPts val="1400"/>
              <a:buFont typeface="Raleway"/>
              <a:buNone/>
            </a:pPr>
            <a:r>
              <a:rPr lang="en-US" sz="1900" b="0" i="0" u="none" strike="noStrike" cap="none">
                <a:solidFill>
                  <a:srgbClr val="CFCBBF"/>
                </a:solidFill>
                <a:latin typeface="Raleway"/>
                <a:ea typeface="Raleway"/>
                <a:cs typeface="Raleway"/>
                <a:sym typeface="Raleway"/>
              </a:rPr>
              <a:t>مبادرة الأمم المتحدة لوقف انتشار الأسلحة الصغيرة - تهدف إلى تقليل العنف المسلح وتقليل انتشار الأسلحة الصغيرة في الدول النامية.</a:t>
            </a:r>
            <a:endParaRPr sz="1900" b="0" i="0" u="none" strike="noStrike" cap="none"/>
          </a:p>
        </p:txBody>
      </p:sp>
      <p:sp>
        <p:nvSpPr>
          <p:cNvPr id="149" name="Google Shape;149;p4"/>
          <p:cNvSpPr/>
          <p:nvPr/>
        </p:nvSpPr>
        <p:spPr>
          <a:xfrm>
            <a:off x="1096268" y="5691545"/>
            <a:ext cx="639485" cy="22860"/>
          </a:xfrm>
          <a:prstGeom prst="roundRect">
            <a:avLst>
              <a:gd name="adj" fmla="val 119908"/>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0" name="Google Shape;150;p4"/>
          <p:cNvSpPr/>
          <p:nvPr/>
        </p:nvSpPr>
        <p:spPr>
          <a:xfrm>
            <a:off x="708005" y="5497473"/>
            <a:ext cx="411123" cy="411123"/>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33378" y="5565934"/>
            <a:ext cx="160377" cy="27408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150"/>
              <a:buFont typeface="Prata"/>
              <a:buNone/>
            </a:pPr>
            <a:r>
              <a:rPr lang="en-US" sz="2150" b="0" i="0" u="none" strike="noStrike" cap="none">
                <a:solidFill>
                  <a:srgbClr val="CFCBBF"/>
                </a:solidFill>
                <a:latin typeface="Prata"/>
                <a:ea typeface="Prata"/>
                <a:cs typeface="Prata"/>
                <a:sym typeface="Prata"/>
              </a:rPr>
              <a:t>4</a:t>
            </a:r>
            <a:endParaRPr sz="2150" b="0" i="0" u="none" strike="noStrike" cap="none"/>
          </a:p>
        </p:txBody>
      </p:sp>
      <p:sp>
        <p:nvSpPr>
          <p:cNvPr id="152" name="Google Shape;152;p4"/>
          <p:cNvSpPr/>
          <p:nvPr/>
        </p:nvSpPr>
        <p:spPr>
          <a:xfrm>
            <a:off x="1918573" y="5474613"/>
            <a:ext cx="2284214" cy="285512"/>
          </a:xfrm>
          <a:prstGeom prst="rect">
            <a:avLst/>
          </a:prstGeom>
          <a:noFill/>
          <a:ln>
            <a:noFill/>
          </a:ln>
        </p:spPr>
        <p:txBody>
          <a:bodyPr spcFirstLastPara="1" wrap="square" lIns="0" tIns="0" rIns="0" bIns="0" anchor="t" anchorCtr="0">
            <a:noAutofit/>
          </a:bodyPr>
          <a:lstStyle/>
          <a:p>
            <a:pPr marL="0" marR="0" lvl="0" indent="0" algn="l" rtl="0">
              <a:lnSpc>
                <a:spcPct val="125714"/>
              </a:lnSpc>
              <a:spcBef>
                <a:spcPts val="0"/>
              </a:spcBef>
              <a:spcAft>
                <a:spcPts val="0"/>
              </a:spcAft>
              <a:buClr>
                <a:srgbClr val="CFCBBF"/>
              </a:buClr>
              <a:buSzPts val="1750"/>
              <a:buFont typeface="Prata"/>
              <a:buNone/>
            </a:pPr>
            <a:r>
              <a:rPr lang="en-US" sz="2250" b="0" i="0" u="none" strike="noStrike" cap="none">
                <a:solidFill>
                  <a:srgbClr val="CFCBBF"/>
                </a:solidFill>
                <a:latin typeface="Prata"/>
                <a:ea typeface="Prata"/>
                <a:cs typeface="Prata"/>
                <a:sym typeface="Prata"/>
              </a:rPr>
              <a:t>2001</a:t>
            </a:r>
            <a:endParaRPr sz="2250" b="0" i="0" u="none" strike="noStrike" cap="none"/>
          </a:p>
        </p:txBody>
      </p:sp>
      <p:sp>
        <p:nvSpPr>
          <p:cNvPr id="153" name="Google Shape;153;p4"/>
          <p:cNvSpPr/>
          <p:nvPr/>
        </p:nvSpPr>
        <p:spPr>
          <a:xfrm>
            <a:off x="1918573" y="5869662"/>
            <a:ext cx="12072342" cy="292418"/>
          </a:xfrm>
          <a:prstGeom prst="rect">
            <a:avLst/>
          </a:prstGeom>
          <a:noFill/>
          <a:ln>
            <a:noFill/>
          </a:ln>
        </p:spPr>
        <p:txBody>
          <a:bodyPr spcFirstLastPara="1" wrap="square" lIns="0" tIns="0" rIns="0" bIns="0" anchor="t" anchorCtr="0">
            <a:noAutofit/>
          </a:bodyPr>
          <a:lstStyle/>
          <a:p>
            <a:pPr marL="0" marR="0" lvl="0" indent="0" algn="l" rtl="0">
              <a:lnSpc>
                <a:spcPct val="164285"/>
              </a:lnSpc>
              <a:spcBef>
                <a:spcPts val="0"/>
              </a:spcBef>
              <a:spcAft>
                <a:spcPts val="0"/>
              </a:spcAft>
              <a:buClr>
                <a:srgbClr val="CFCBBF"/>
              </a:buClr>
              <a:buSzPts val="1400"/>
              <a:buFont typeface="Raleway"/>
              <a:buNone/>
            </a:pPr>
            <a:r>
              <a:rPr lang="en-US" sz="1900" b="0" i="0" u="none" strike="noStrike" cap="none">
                <a:solidFill>
                  <a:srgbClr val="CFCBBF"/>
                </a:solidFill>
                <a:latin typeface="Raleway"/>
                <a:ea typeface="Raleway"/>
                <a:cs typeface="Raleway"/>
                <a:sym typeface="Raleway"/>
              </a:rPr>
              <a:t>اتفاقية الأمم المتحدة لمكافحة الجريمة المنظمة عبر الوطنية - تُركز على مكافحة الجريمة المنظمة التي تتاجر بالأسلحة النارية، بما في ذلك الإرهاب والاتجار غير المشروع.</a:t>
            </a:r>
            <a:endParaRPr sz="1900" b="0" i="0" u="none" strike="noStrike" cap="none"/>
          </a:p>
        </p:txBody>
      </p:sp>
      <p:sp>
        <p:nvSpPr>
          <p:cNvPr id="154" name="Google Shape;154;p4"/>
          <p:cNvSpPr/>
          <p:nvPr/>
        </p:nvSpPr>
        <p:spPr>
          <a:xfrm>
            <a:off x="1096268" y="6926937"/>
            <a:ext cx="639485" cy="22860"/>
          </a:xfrm>
          <a:prstGeom prst="roundRect">
            <a:avLst>
              <a:gd name="adj" fmla="val 119908"/>
            </a:avLst>
          </a:prstGeom>
          <a:solidFill>
            <a:srgbClr val="535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155" name="Google Shape;155;p4"/>
          <p:cNvSpPr/>
          <p:nvPr/>
        </p:nvSpPr>
        <p:spPr>
          <a:xfrm>
            <a:off x="708005" y="6732865"/>
            <a:ext cx="411123" cy="411123"/>
          </a:xfrm>
          <a:prstGeom prst="roundRect">
            <a:avLst>
              <a:gd name="adj" fmla="val 6667"/>
            </a:avLst>
          </a:prstGeom>
          <a:solidFill>
            <a:srgbClr val="3A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30401" y="6801326"/>
            <a:ext cx="166211" cy="27408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FCBBF"/>
              </a:buClr>
              <a:buSzPts val="2150"/>
              <a:buFont typeface="Prata"/>
              <a:buNone/>
            </a:pPr>
            <a:r>
              <a:rPr lang="en-US" sz="2150" b="0" i="0" u="none" strike="noStrike" cap="none">
                <a:solidFill>
                  <a:srgbClr val="CFCBBF"/>
                </a:solidFill>
                <a:latin typeface="Prata"/>
                <a:ea typeface="Prata"/>
                <a:cs typeface="Prata"/>
                <a:sym typeface="Prata"/>
              </a:rPr>
              <a:t>5</a:t>
            </a:r>
            <a:endParaRPr sz="2150" b="0" i="0" u="none" strike="noStrike" cap="none"/>
          </a:p>
        </p:txBody>
      </p:sp>
      <p:sp>
        <p:nvSpPr>
          <p:cNvPr id="157" name="Google Shape;157;p4"/>
          <p:cNvSpPr/>
          <p:nvPr/>
        </p:nvSpPr>
        <p:spPr>
          <a:xfrm>
            <a:off x="1918573" y="6710005"/>
            <a:ext cx="2284214" cy="285512"/>
          </a:xfrm>
          <a:prstGeom prst="rect">
            <a:avLst/>
          </a:prstGeom>
          <a:noFill/>
          <a:ln>
            <a:noFill/>
          </a:ln>
        </p:spPr>
        <p:txBody>
          <a:bodyPr spcFirstLastPara="1" wrap="square" lIns="0" tIns="0" rIns="0" bIns="0" anchor="t" anchorCtr="0">
            <a:noAutofit/>
          </a:bodyPr>
          <a:lstStyle/>
          <a:p>
            <a:pPr marL="0" marR="0" lvl="0" indent="0" algn="l" rtl="0">
              <a:lnSpc>
                <a:spcPct val="125714"/>
              </a:lnSpc>
              <a:spcBef>
                <a:spcPts val="0"/>
              </a:spcBef>
              <a:spcAft>
                <a:spcPts val="0"/>
              </a:spcAft>
              <a:buClr>
                <a:srgbClr val="CFCBBF"/>
              </a:buClr>
              <a:buSzPts val="1750"/>
              <a:buFont typeface="Prata"/>
              <a:buNone/>
            </a:pPr>
            <a:r>
              <a:rPr lang="en-US" sz="2250" b="0" i="0" u="none" strike="noStrike" cap="none">
                <a:solidFill>
                  <a:srgbClr val="CFCBBF"/>
                </a:solidFill>
                <a:latin typeface="Prata"/>
                <a:ea typeface="Prata"/>
                <a:cs typeface="Prata"/>
                <a:sym typeface="Prata"/>
              </a:rPr>
              <a:t>2014</a:t>
            </a:r>
            <a:endParaRPr sz="2250" b="0" i="0" u="none" strike="noStrike" cap="none"/>
          </a:p>
        </p:txBody>
      </p:sp>
      <p:sp>
        <p:nvSpPr>
          <p:cNvPr id="158" name="Google Shape;158;p4"/>
          <p:cNvSpPr/>
          <p:nvPr/>
        </p:nvSpPr>
        <p:spPr>
          <a:xfrm>
            <a:off x="1918573" y="7105055"/>
            <a:ext cx="12072300" cy="292500"/>
          </a:xfrm>
          <a:prstGeom prst="rect">
            <a:avLst/>
          </a:prstGeom>
          <a:noFill/>
          <a:ln>
            <a:noFill/>
          </a:ln>
        </p:spPr>
        <p:txBody>
          <a:bodyPr spcFirstLastPara="1" wrap="square" lIns="0" tIns="0" rIns="0" bIns="0" anchor="t" anchorCtr="0">
            <a:noAutofit/>
          </a:bodyPr>
          <a:lstStyle/>
          <a:p>
            <a:pPr marL="0" marR="0" lvl="0" indent="0" algn="l" rtl="0">
              <a:lnSpc>
                <a:spcPct val="164285"/>
              </a:lnSpc>
              <a:spcBef>
                <a:spcPts val="0"/>
              </a:spcBef>
              <a:spcAft>
                <a:spcPts val="0"/>
              </a:spcAft>
              <a:buClr>
                <a:srgbClr val="CFCBBF"/>
              </a:buClr>
              <a:buSzPts val="1400"/>
              <a:buFont typeface="Raleway"/>
              <a:buNone/>
            </a:pPr>
            <a:r>
              <a:rPr lang="en-US" sz="1900" b="0" i="0" u="none" strike="noStrike" cap="none">
                <a:solidFill>
                  <a:srgbClr val="CFCBBF"/>
                </a:solidFill>
                <a:latin typeface="Raleway"/>
                <a:ea typeface="Raleway"/>
                <a:cs typeface="Raleway"/>
                <a:sym typeface="Raleway"/>
              </a:rPr>
              <a:t>معاهدة التجارة الدولية للأسلحة - اتفاقية دولية تهدف إلى تنظيم التجارة الدولية للأسلحة، وتُلزم الدول بتطبيق ضوابط صارمة على صادراتها من الأسلحة النارية.</a:t>
            </a:r>
            <a:endParaRPr sz="1900" b="0" i="0" u="none" strike="noStrike" cap="none"/>
          </a:p>
        </p:txBody>
      </p:sp>
      <p:sp>
        <p:nvSpPr>
          <p:cNvPr id="159" name="Google Shape;159;p4"/>
          <p:cNvSpPr/>
          <p:nvPr/>
        </p:nvSpPr>
        <p:spPr>
          <a:xfrm>
            <a:off x="12707300" y="7693400"/>
            <a:ext cx="1848300" cy="439200"/>
          </a:xfrm>
          <a:prstGeom prst="rect">
            <a:avLst/>
          </a:prstGeom>
          <a:solidFill>
            <a:srgbClr val="1B1C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166" name="Google Shape;166;p5"/>
          <p:cNvSpPr/>
          <p:nvPr/>
        </p:nvSpPr>
        <p:spPr>
          <a:xfrm>
            <a:off x="707708" y="710803"/>
            <a:ext cx="7728585" cy="1263729"/>
          </a:xfrm>
          <a:prstGeom prst="rect">
            <a:avLst/>
          </a:prstGeom>
          <a:noFill/>
          <a:ln>
            <a:noFill/>
          </a:ln>
        </p:spPr>
        <p:txBody>
          <a:bodyPr spcFirstLastPara="1" wrap="square" lIns="0" tIns="0" rIns="0" bIns="0" anchor="t" anchorCtr="0">
            <a:noAutofit/>
          </a:bodyPr>
          <a:lstStyle/>
          <a:p>
            <a:pPr marL="0" marR="0" lvl="0" indent="0" algn="l" rtl="0">
              <a:lnSpc>
                <a:spcPct val="125316"/>
              </a:lnSpc>
              <a:spcBef>
                <a:spcPts val="0"/>
              </a:spcBef>
              <a:spcAft>
                <a:spcPts val="0"/>
              </a:spcAft>
              <a:buClr>
                <a:srgbClr val="F2E782"/>
              </a:buClr>
              <a:buSzPts val="3950"/>
              <a:buFont typeface="Prata"/>
              <a:buNone/>
            </a:pPr>
            <a:r>
              <a:rPr lang="en-US" sz="3950" b="0" i="0" u="none" strike="noStrike" cap="none">
                <a:solidFill>
                  <a:srgbClr val="F2E782"/>
                </a:solidFill>
                <a:latin typeface="Prata"/>
                <a:ea typeface="Prata"/>
                <a:cs typeface="Prata"/>
                <a:sym typeface="Prata"/>
              </a:rPr>
              <a:t>دور المنظمات الدولية والحكومات الوطنية التي تؤثر سلبا</a:t>
            </a:r>
            <a:endParaRPr sz="3950" b="0" i="0" u="none" strike="noStrike" cap="none"/>
          </a:p>
        </p:txBody>
      </p:sp>
      <p:pic>
        <p:nvPicPr>
          <p:cNvPr id="167" name="Google Shape;167;p5" descr="preencoded.png"/>
          <p:cNvPicPr preferRelativeResize="0"/>
          <p:nvPr/>
        </p:nvPicPr>
        <p:blipFill rotWithShape="1">
          <a:blip r:embed="rId4">
            <a:alphaModFix/>
          </a:blip>
          <a:srcRect/>
          <a:stretch/>
        </p:blipFill>
        <p:spPr>
          <a:xfrm>
            <a:off x="707708" y="2277785"/>
            <a:ext cx="1010960" cy="1811655"/>
          </a:xfrm>
          <a:prstGeom prst="rect">
            <a:avLst/>
          </a:prstGeom>
          <a:noFill/>
          <a:ln>
            <a:noFill/>
          </a:ln>
        </p:spPr>
      </p:pic>
      <p:sp>
        <p:nvSpPr>
          <p:cNvPr id="168" name="Google Shape;168;p5"/>
          <p:cNvSpPr/>
          <p:nvPr/>
        </p:nvSpPr>
        <p:spPr>
          <a:xfrm>
            <a:off x="2021919" y="2479953"/>
            <a:ext cx="2527578" cy="315873"/>
          </a:xfrm>
          <a:prstGeom prst="rect">
            <a:avLst/>
          </a:prstGeom>
          <a:noFill/>
          <a:ln>
            <a:noFill/>
          </a:ln>
        </p:spPr>
        <p:txBody>
          <a:bodyPr spcFirstLastPara="1" wrap="square" lIns="0" tIns="0" rIns="0" bIns="0" anchor="t" anchorCtr="0">
            <a:noAutofit/>
          </a:bodyPr>
          <a:lstStyle/>
          <a:p>
            <a:pPr marL="0" marR="0" lvl="0" indent="0" algn="l" rtl="0">
              <a:lnSpc>
                <a:spcPct val="125641"/>
              </a:lnSpc>
              <a:spcBef>
                <a:spcPts val="0"/>
              </a:spcBef>
              <a:spcAft>
                <a:spcPts val="0"/>
              </a:spcAft>
              <a:buClr>
                <a:srgbClr val="CFCBBF"/>
              </a:buClr>
              <a:buSzPts val="1950"/>
              <a:buFont typeface="Prata"/>
              <a:buNone/>
            </a:pPr>
            <a:r>
              <a:rPr lang="en-US" sz="1950" b="0" i="0" u="none" strike="noStrike" cap="none">
                <a:solidFill>
                  <a:srgbClr val="CFCBBF"/>
                </a:solidFill>
                <a:latin typeface="Prata"/>
                <a:ea typeface="Prata"/>
                <a:cs typeface="Prata"/>
                <a:sym typeface="Prata"/>
              </a:rPr>
              <a:t>تجار الأسلحة</a:t>
            </a:r>
            <a:endParaRPr sz="1950" b="0" i="0" u="none" strike="noStrike" cap="none"/>
          </a:p>
        </p:txBody>
      </p:sp>
      <p:sp>
        <p:nvSpPr>
          <p:cNvPr id="169" name="Google Shape;169;p5"/>
          <p:cNvSpPr/>
          <p:nvPr/>
        </p:nvSpPr>
        <p:spPr>
          <a:xfrm>
            <a:off x="2021919" y="2917150"/>
            <a:ext cx="6414373" cy="970121"/>
          </a:xfrm>
          <a:prstGeom prst="rect">
            <a:avLst/>
          </a:prstGeom>
          <a:noFill/>
          <a:ln>
            <a:noFill/>
          </a:ln>
        </p:spPr>
        <p:txBody>
          <a:bodyPr spcFirstLastPara="1" wrap="square" lIns="0" tIns="0" rIns="0" bIns="0" anchor="t" anchorCtr="0">
            <a:noAutofit/>
          </a:bodyPr>
          <a:lstStyle/>
          <a:p>
            <a:pPr marL="0" marR="0" lvl="0" indent="0" algn="l" rtl="0">
              <a:lnSpc>
                <a:spcPct val="161290"/>
              </a:lnSpc>
              <a:spcBef>
                <a:spcPts val="0"/>
              </a:spcBef>
              <a:spcAft>
                <a:spcPts val="0"/>
              </a:spcAft>
              <a:buClr>
                <a:srgbClr val="CFCBBF"/>
              </a:buClr>
              <a:buSzPts val="1550"/>
              <a:buFont typeface="Raleway"/>
              <a:buNone/>
            </a:pPr>
            <a:r>
              <a:rPr lang="en-US" sz="1550" b="0" i="0" u="none" strike="noStrike" cap="none">
                <a:solidFill>
                  <a:srgbClr val="CFCBBF"/>
                </a:solidFill>
                <a:latin typeface="Raleway"/>
                <a:ea typeface="Raleway"/>
                <a:cs typeface="Raleway"/>
                <a:sym typeface="Raleway"/>
              </a:rPr>
              <a:t>تُساهم بعض شركات تصنيع الأسلحة في انتشار الأسلحة النارية بشكل غير قانوني، وذلك من خلال بيعها إلى دول ذات أنظمة أمنية ضعيفة أو إلى جماعات مسلحة، وتُساهم في تقويض الاستقرار الأمني والاجتماعي.</a:t>
            </a:r>
            <a:endParaRPr sz="1550" b="0" i="0" u="none" strike="noStrike" cap="none"/>
          </a:p>
        </p:txBody>
      </p:sp>
      <p:pic>
        <p:nvPicPr>
          <p:cNvPr id="170" name="Google Shape;170;p5" descr="preencoded.png"/>
          <p:cNvPicPr preferRelativeResize="0"/>
          <p:nvPr/>
        </p:nvPicPr>
        <p:blipFill rotWithShape="1">
          <a:blip r:embed="rId5">
            <a:alphaModFix/>
          </a:blip>
          <a:srcRect/>
          <a:stretch/>
        </p:blipFill>
        <p:spPr>
          <a:xfrm>
            <a:off x="707708" y="4089440"/>
            <a:ext cx="1010960" cy="1811655"/>
          </a:xfrm>
          <a:prstGeom prst="rect">
            <a:avLst/>
          </a:prstGeom>
          <a:noFill/>
          <a:ln>
            <a:noFill/>
          </a:ln>
        </p:spPr>
      </p:pic>
      <p:sp>
        <p:nvSpPr>
          <p:cNvPr id="171" name="Google Shape;171;p5"/>
          <p:cNvSpPr/>
          <p:nvPr/>
        </p:nvSpPr>
        <p:spPr>
          <a:xfrm>
            <a:off x="2021919" y="4291608"/>
            <a:ext cx="2527578" cy="315873"/>
          </a:xfrm>
          <a:prstGeom prst="rect">
            <a:avLst/>
          </a:prstGeom>
          <a:noFill/>
          <a:ln>
            <a:noFill/>
          </a:ln>
        </p:spPr>
        <p:txBody>
          <a:bodyPr spcFirstLastPara="1" wrap="square" lIns="0" tIns="0" rIns="0" bIns="0" anchor="t" anchorCtr="0">
            <a:noAutofit/>
          </a:bodyPr>
          <a:lstStyle/>
          <a:p>
            <a:pPr marL="0" marR="0" lvl="0" indent="0" algn="l" rtl="0">
              <a:lnSpc>
                <a:spcPct val="125641"/>
              </a:lnSpc>
              <a:spcBef>
                <a:spcPts val="0"/>
              </a:spcBef>
              <a:spcAft>
                <a:spcPts val="0"/>
              </a:spcAft>
              <a:buClr>
                <a:srgbClr val="CFCBBF"/>
              </a:buClr>
              <a:buSzPts val="1950"/>
              <a:buFont typeface="Prata"/>
              <a:buNone/>
            </a:pPr>
            <a:r>
              <a:rPr lang="en-US" sz="1950" b="0" i="0" u="none" strike="noStrike" cap="none">
                <a:solidFill>
                  <a:srgbClr val="CFCBBF"/>
                </a:solidFill>
                <a:latin typeface="Prata"/>
                <a:ea typeface="Prata"/>
                <a:cs typeface="Prata"/>
                <a:sym typeface="Prata"/>
              </a:rPr>
              <a:t>الفساد</a:t>
            </a:r>
            <a:endParaRPr sz="1950" b="0" i="0" u="none" strike="noStrike" cap="none"/>
          </a:p>
        </p:txBody>
      </p:sp>
      <p:sp>
        <p:nvSpPr>
          <p:cNvPr id="172" name="Google Shape;172;p5"/>
          <p:cNvSpPr/>
          <p:nvPr/>
        </p:nvSpPr>
        <p:spPr>
          <a:xfrm>
            <a:off x="2021919" y="4728805"/>
            <a:ext cx="6414373" cy="970121"/>
          </a:xfrm>
          <a:prstGeom prst="rect">
            <a:avLst/>
          </a:prstGeom>
          <a:noFill/>
          <a:ln>
            <a:noFill/>
          </a:ln>
        </p:spPr>
        <p:txBody>
          <a:bodyPr spcFirstLastPara="1" wrap="square" lIns="0" tIns="0" rIns="0" bIns="0" anchor="t" anchorCtr="0">
            <a:noAutofit/>
          </a:bodyPr>
          <a:lstStyle/>
          <a:p>
            <a:pPr marL="0" marR="0" lvl="0" indent="0" algn="l" rtl="0">
              <a:lnSpc>
                <a:spcPct val="161290"/>
              </a:lnSpc>
              <a:spcBef>
                <a:spcPts val="0"/>
              </a:spcBef>
              <a:spcAft>
                <a:spcPts val="0"/>
              </a:spcAft>
              <a:buClr>
                <a:srgbClr val="CFCBBF"/>
              </a:buClr>
              <a:buSzPts val="1550"/>
              <a:buFont typeface="Raleway"/>
              <a:buNone/>
            </a:pPr>
            <a:r>
              <a:rPr lang="en-US" sz="1550" b="0" i="0" u="none" strike="noStrike" cap="none">
                <a:solidFill>
                  <a:srgbClr val="CFCBBF"/>
                </a:solidFill>
                <a:latin typeface="Raleway"/>
                <a:ea typeface="Raleway"/>
                <a:cs typeface="Raleway"/>
                <a:sym typeface="Raleway"/>
              </a:rPr>
              <a:t>وتُساهم بعض الحكومات الوطنية في انتشار الأسلحة النارية من خلال عدم وجود رقابة فعالة على الأسلحة، وعدم تطبيق قوانين صارمة على انتشارها. وتُسهل هذه الحكومات على تجار الأسلحة إدخال الأسلحة إلى دولها، مما يُؤدي إلى زيادة العنف.</a:t>
            </a:r>
            <a:endParaRPr sz="1550" b="0" i="0" u="none" strike="noStrike" cap="none"/>
          </a:p>
        </p:txBody>
      </p:sp>
      <p:pic>
        <p:nvPicPr>
          <p:cNvPr id="173" name="Google Shape;173;p5" descr="preencoded.png"/>
          <p:cNvPicPr preferRelativeResize="0"/>
          <p:nvPr/>
        </p:nvPicPr>
        <p:blipFill rotWithShape="1">
          <a:blip r:embed="rId6">
            <a:alphaModFix/>
          </a:blip>
          <a:srcRect/>
          <a:stretch/>
        </p:blipFill>
        <p:spPr>
          <a:xfrm>
            <a:off x="707708" y="5901095"/>
            <a:ext cx="1010960" cy="1617583"/>
          </a:xfrm>
          <a:prstGeom prst="rect">
            <a:avLst/>
          </a:prstGeom>
          <a:noFill/>
          <a:ln>
            <a:noFill/>
          </a:ln>
        </p:spPr>
      </p:pic>
      <p:sp>
        <p:nvSpPr>
          <p:cNvPr id="174" name="Google Shape;174;p5"/>
          <p:cNvSpPr/>
          <p:nvPr/>
        </p:nvSpPr>
        <p:spPr>
          <a:xfrm>
            <a:off x="2021919" y="6103263"/>
            <a:ext cx="2527578" cy="315873"/>
          </a:xfrm>
          <a:prstGeom prst="rect">
            <a:avLst/>
          </a:prstGeom>
          <a:noFill/>
          <a:ln>
            <a:noFill/>
          </a:ln>
        </p:spPr>
        <p:txBody>
          <a:bodyPr spcFirstLastPara="1" wrap="square" lIns="0" tIns="0" rIns="0" bIns="0" anchor="t" anchorCtr="0">
            <a:noAutofit/>
          </a:bodyPr>
          <a:lstStyle/>
          <a:p>
            <a:pPr marL="0" marR="0" lvl="0" indent="0" algn="l" rtl="0">
              <a:lnSpc>
                <a:spcPct val="125641"/>
              </a:lnSpc>
              <a:spcBef>
                <a:spcPts val="0"/>
              </a:spcBef>
              <a:spcAft>
                <a:spcPts val="0"/>
              </a:spcAft>
              <a:buClr>
                <a:srgbClr val="CFCBBF"/>
              </a:buClr>
              <a:buSzPts val="1950"/>
              <a:buFont typeface="Prata"/>
              <a:buNone/>
            </a:pPr>
            <a:r>
              <a:rPr lang="en-US" sz="1950" b="0" i="0" u="none" strike="noStrike" cap="none">
                <a:solidFill>
                  <a:srgbClr val="CFCBBF"/>
                </a:solidFill>
                <a:latin typeface="Prata"/>
                <a:ea typeface="Prata"/>
                <a:cs typeface="Prata"/>
                <a:sym typeface="Prata"/>
              </a:rPr>
              <a:t>الجريمة المنظمة</a:t>
            </a:r>
            <a:endParaRPr sz="1950" b="0" i="0" u="none" strike="noStrike" cap="none"/>
          </a:p>
        </p:txBody>
      </p:sp>
      <p:sp>
        <p:nvSpPr>
          <p:cNvPr id="175" name="Google Shape;175;p5"/>
          <p:cNvSpPr/>
          <p:nvPr/>
        </p:nvSpPr>
        <p:spPr>
          <a:xfrm>
            <a:off x="2021919" y="6540460"/>
            <a:ext cx="6414373" cy="646748"/>
          </a:xfrm>
          <a:prstGeom prst="rect">
            <a:avLst/>
          </a:prstGeom>
          <a:noFill/>
          <a:ln>
            <a:noFill/>
          </a:ln>
        </p:spPr>
        <p:txBody>
          <a:bodyPr spcFirstLastPara="1" wrap="square" lIns="0" tIns="0" rIns="0" bIns="0" anchor="t" anchorCtr="0">
            <a:noAutofit/>
          </a:bodyPr>
          <a:lstStyle/>
          <a:p>
            <a:pPr marL="0" marR="0" lvl="0" indent="0" algn="l" rtl="0">
              <a:lnSpc>
                <a:spcPct val="161290"/>
              </a:lnSpc>
              <a:spcBef>
                <a:spcPts val="0"/>
              </a:spcBef>
              <a:spcAft>
                <a:spcPts val="0"/>
              </a:spcAft>
              <a:buClr>
                <a:srgbClr val="CFCBBF"/>
              </a:buClr>
              <a:buSzPts val="1550"/>
              <a:buFont typeface="Raleway"/>
              <a:buNone/>
            </a:pPr>
            <a:r>
              <a:rPr lang="en-US" sz="1550" b="0" i="0" u="none" strike="noStrike" cap="none">
                <a:solidFill>
                  <a:srgbClr val="CFCBBF"/>
                </a:solidFill>
                <a:latin typeface="Raleway"/>
                <a:ea typeface="Raleway"/>
                <a:cs typeface="Raleway"/>
                <a:sym typeface="Raleway"/>
              </a:rPr>
              <a:t>تُشارك الجريمة المنظمة في الاتجار غير المشروع بالأسلحة النارية، حيث تُستخدم هذه الأسلحة لتنفيذ جرائم مثل السرقة والقتل، مما يُؤثر سلبًا على أمن المجتمعات.</a:t>
            </a:r>
            <a:endParaRPr sz="1550" b="0" i="0" u="none" strike="noStrike" cap="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6"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182" name="Google Shape;182;p6"/>
          <p:cNvSpPr/>
          <p:nvPr/>
        </p:nvSpPr>
        <p:spPr>
          <a:xfrm>
            <a:off x="686753" y="540425"/>
            <a:ext cx="7770495" cy="1226344"/>
          </a:xfrm>
          <a:prstGeom prst="rect">
            <a:avLst/>
          </a:prstGeom>
          <a:noFill/>
          <a:ln>
            <a:noFill/>
          </a:ln>
        </p:spPr>
        <p:txBody>
          <a:bodyPr spcFirstLastPara="1" wrap="square" lIns="0" tIns="0" rIns="0" bIns="0" anchor="t" anchorCtr="0">
            <a:noAutofit/>
          </a:bodyPr>
          <a:lstStyle/>
          <a:p>
            <a:pPr marL="0" marR="0" lvl="0" indent="0" algn="l" rtl="0">
              <a:lnSpc>
                <a:spcPct val="124675"/>
              </a:lnSpc>
              <a:spcBef>
                <a:spcPts val="0"/>
              </a:spcBef>
              <a:spcAft>
                <a:spcPts val="0"/>
              </a:spcAft>
              <a:buClr>
                <a:srgbClr val="F2E782"/>
              </a:buClr>
              <a:buSzPts val="3850"/>
              <a:buFont typeface="Prata"/>
              <a:buNone/>
            </a:pPr>
            <a:r>
              <a:rPr lang="en-US" sz="3850" b="0" i="0" u="none" strike="noStrike" cap="none">
                <a:solidFill>
                  <a:srgbClr val="F2E782"/>
                </a:solidFill>
                <a:latin typeface="Prata"/>
                <a:ea typeface="Prata"/>
                <a:cs typeface="Prata"/>
                <a:sym typeface="Prata"/>
              </a:rPr>
              <a:t>دور المنظمات الدولية والحكومات الوطنية التي تؤثر إيجابا</a:t>
            </a:r>
            <a:endParaRPr sz="3850" b="0" i="0" u="none" strike="noStrike" cap="none"/>
          </a:p>
        </p:txBody>
      </p:sp>
      <p:pic>
        <p:nvPicPr>
          <p:cNvPr id="183" name="Google Shape;183;p6" descr="preencoded.png"/>
          <p:cNvPicPr preferRelativeResize="0"/>
          <p:nvPr/>
        </p:nvPicPr>
        <p:blipFill rotWithShape="1">
          <a:blip r:embed="rId4">
            <a:alphaModFix/>
          </a:blip>
          <a:srcRect/>
          <a:stretch/>
        </p:blipFill>
        <p:spPr>
          <a:xfrm>
            <a:off x="686753" y="2061091"/>
            <a:ext cx="490538" cy="490538"/>
          </a:xfrm>
          <a:prstGeom prst="rect">
            <a:avLst/>
          </a:prstGeom>
          <a:noFill/>
          <a:ln>
            <a:noFill/>
          </a:ln>
        </p:spPr>
      </p:pic>
      <p:sp>
        <p:nvSpPr>
          <p:cNvPr id="184" name="Google Shape;184;p6"/>
          <p:cNvSpPr/>
          <p:nvPr/>
        </p:nvSpPr>
        <p:spPr>
          <a:xfrm>
            <a:off x="686753" y="2747843"/>
            <a:ext cx="2452688" cy="306586"/>
          </a:xfrm>
          <a:prstGeom prst="rect">
            <a:avLst/>
          </a:prstGeom>
          <a:noFill/>
          <a:ln>
            <a:noFill/>
          </a:ln>
        </p:spPr>
        <p:txBody>
          <a:bodyPr spcFirstLastPara="1" wrap="square" lIns="0" tIns="0" rIns="0" bIns="0" anchor="t" anchorCtr="0">
            <a:noAutofit/>
          </a:bodyPr>
          <a:lstStyle/>
          <a:p>
            <a:pPr marL="0" marR="0" lvl="0" indent="0" algn="l" rtl="0">
              <a:lnSpc>
                <a:spcPct val="126315"/>
              </a:lnSpc>
              <a:spcBef>
                <a:spcPts val="0"/>
              </a:spcBef>
              <a:spcAft>
                <a:spcPts val="0"/>
              </a:spcAft>
              <a:buClr>
                <a:srgbClr val="CFCBBF"/>
              </a:buClr>
              <a:buSzPts val="1900"/>
              <a:buFont typeface="Prata"/>
              <a:buNone/>
            </a:pPr>
            <a:r>
              <a:rPr lang="en-US" sz="1900" b="0" i="0" u="none" strike="noStrike" cap="none">
                <a:solidFill>
                  <a:srgbClr val="CFCBBF"/>
                </a:solidFill>
                <a:latin typeface="Prata"/>
                <a:ea typeface="Prata"/>
                <a:cs typeface="Prata"/>
                <a:sym typeface="Prata"/>
              </a:rPr>
              <a:t>الأمم المتحدة</a:t>
            </a:r>
            <a:endParaRPr sz="1900" b="0" i="0" u="none" strike="noStrike" cap="none"/>
          </a:p>
        </p:txBody>
      </p:sp>
      <p:sp>
        <p:nvSpPr>
          <p:cNvPr id="185" name="Google Shape;185;p6"/>
          <p:cNvSpPr/>
          <p:nvPr/>
        </p:nvSpPr>
        <p:spPr>
          <a:xfrm>
            <a:off x="686753" y="3172063"/>
            <a:ext cx="3738086" cy="1255395"/>
          </a:xfrm>
          <a:prstGeom prst="rect">
            <a:avLst/>
          </a:prstGeom>
          <a:noFill/>
          <a:ln>
            <a:noFill/>
          </a:ln>
        </p:spPr>
        <p:txBody>
          <a:bodyPr spcFirstLastPara="1" wrap="square" lIns="0" tIns="0" rIns="0" bIns="0" anchor="t" anchorCtr="0">
            <a:noAutofit/>
          </a:bodyPr>
          <a:lstStyle/>
          <a:p>
            <a:pPr marL="0" marR="0" lvl="0" indent="0" algn="l" rtl="0">
              <a:lnSpc>
                <a:spcPct val="163333"/>
              </a:lnSpc>
              <a:spcBef>
                <a:spcPts val="0"/>
              </a:spcBef>
              <a:spcAft>
                <a:spcPts val="0"/>
              </a:spcAft>
              <a:buClr>
                <a:srgbClr val="CFCBBF"/>
              </a:buClr>
              <a:buSzPts val="1500"/>
              <a:buFont typeface="Raleway"/>
              <a:buNone/>
            </a:pPr>
            <a:r>
              <a:rPr lang="en-US" sz="1500" b="0" i="0" u="none" strike="noStrike" cap="none">
                <a:solidFill>
                  <a:srgbClr val="CFCBBF"/>
                </a:solidFill>
                <a:latin typeface="Raleway"/>
                <a:ea typeface="Raleway"/>
                <a:cs typeface="Raleway"/>
                <a:sym typeface="Raleway"/>
              </a:rPr>
              <a:t>تُلعب الأمم المتحدة دورًا رائدًا في تعزيز وإنفاذ سياسة عالمية بشأن الأسلحة النارية، وذلك من خلال وضع الاتفاقيات الدولية وتنظيم المؤتمرات الدولية لمعالجة هذه القضية.</a:t>
            </a:r>
            <a:endParaRPr sz="1500" b="0" i="0" u="none" strike="noStrike" cap="none"/>
          </a:p>
        </p:txBody>
      </p:sp>
      <p:pic>
        <p:nvPicPr>
          <p:cNvPr id="186" name="Google Shape;186;p6" descr="preencoded.png"/>
          <p:cNvPicPr preferRelativeResize="0"/>
          <p:nvPr/>
        </p:nvPicPr>
        <p:blipFill rotWithShape="1">
          <a:blip r:embed="rId5">
            <a:alphaModFix/>
          </a:blip>
          <a:srcRect/>
          <a:stretch/>
        </p:blipFill>
        <p:spPr>
          <a:xfrm>
            <a:off x="4719161" y="2061091"/>
            <a:ext cx="490538" cy="490538"/>
          </a:xfrm>
          <a:prstGeom prst="rect">
            <a:avLst/>
          </a:prstGeom>
          <a:noFill/>
          <a:ln>
            <a:noFill/>
          </a:ln>
        </p:spPr>
      </p:pic>
      <p:sp>
        <p:nvSpPr>
          <p:cNvPr id="187" name="Google Shape;187;p6"/>
          <p:cNvSpPr/>
          <p:nvPr/>
        </p:nvSpPr>
        <p:spPr>
          <a:xfrm>
            <a:off x="4719161" y="2747843"/>
            <a:ext cx="3738086" cy="613172"/>
          </a:xfrm>
          <a:prstGeom prst="rect">
            <a:avLst/>
          </a:prstGeom>
          <a:noFill/>
          <a:ln>
            <a:noFill/>
          </a:ln>
        </p:spPr>
        <p:txBody>
          <a:bodyPr spcFirstLastPara="1" wrap="square" lIns="0" tIns="0" rIns="0" bIns="0" anchor="t" anchorCtr="0">
            <a:noAutofit/>
          </a:bodyPr>
          <a:lstStyle/>
          <a:p>
            <a:pPr marL="0" marR="0" lvl="0" indent="0" algn="l" rtl="0">
              <a:lnSpc>
                <a:spcPct val="126315"/>
              </a:lnSpc>
              <a:spcBef>
                <a:spcPts val="0"/>
              </a:spcBef>
              <a:spcAft>
                <a:spcPts val="0"/>
              </a:spcAft>
              <a:buClr>
                <a:srgbClr val="CFCBBF"/>
              </a:buClr>
              <a:buSzPts val="1900"/>
              <a:buFont typeface="Prata"/>
              <a:buNone/>
            </a:pPr>
            <a:r>
              <a:rPr lang="en-US" sz="1900" b="0" i="0" u="none" strike="noStrike" cap="none">
                <a:solidFill>
                  <a:srgbClr val="CFCBBF"/>
                </a:solidFill>
                <a:latin typeface="Prata"/>
                <a:ea typeface="Prata"/>
                <a:cs typeface="Prata"/>
                <a:sym typeface="Prata"/>
              </a:rPr>
              <a:t>منظمة الشرطة الجنائية الدولية (الإنتربول)</a:t>
            </a:r>
            <a:endParaRPr sz="1900" b="0" i="0" u="none" strike="noStrike" cap="none"/>
          </a:p>
        </p:txBody>
      </p:sp>
      <p:sp>
        <p:nvSpPr>
          <p:cNvPr id="188" name="Google Shape;188;p6"/>
          <p:cNvSpPr/>
          <p:nvPr/>
        </p:nvSpPr>
        <p:spPr>
          <a:xfrm>
            <a:off x="4719161" y="3478649"/>
            <a:ext cx="3738086" cy="1255395"/>
          </a:xfrm>
          <a:prstGeom prst="rect">
            <a:avLst/>
          </a:prstGeom>
          <a:noFill/>
          <a:ln>
            <a:noFill/>
          </a:ln>
        </p:spPr>
        <p:txBody>
          <a:bodyPr spcFirstLastPara="1" wrap="square" lIns="0" tIns="0" rIns="0" bIns="0" anchor="t" anchorCtr="0">
            <a:noAutofit/>
          </a:bodyPr>
          <a:lstStyle/>
          <a:p>
            <a:pPr marL="0" marR="0" lvl="0" indent="0" algn="l" rtl="0">
              <a:lnSpc>
                <a:spcPct val="163333"/>
              </a:lnSpc>
              <a:spcBef>
                <a:spcPts val="0"/>
              </a:spcBef>
              <a:spcAft>
                <a:spcPts val="0"/>
              </a:spcAft>
              <a:buClr>
                <a:srgbClr val="CFCBBF"/>
              </a:buClr>
              <a:buSzPts val="1500"/>
              <a:buFont typeface="Raleway"/>
              <a:buNone/>
            </a:pPr>
            <a:r>
              <a:rPr lang="en-US" sz="1500" b="0" i="0" u="none" strike="noStrike" cap="none">
                <a:solidFill>
                  <a:srgbClr val="CFCBBF"/>
                </a:solidFill>
                <a:latin typeface="Raleway"/>
                <a:ea typeface="Raleway"/>
                <a:cs typeface="Raleway"/>
                <a:sym typeface="Raleway"/>
              </a:rPr>
              <a:t>تُساهم الإنتربول في مكافحة الجريمة المنظمة، وتُقدم الدعم للدول في مجال مكافحة الاتجار غير المشروع بالأسلحة النارية، وتُساعد في تعزيز التعاون الدولي في مجال مكافحة الجريمة.</a:t>
            </a:r>
            <a:endParaRPr sz="1500" b="0" i="0" u="none" strike="noStrike" cap="none"/>
          </a:p>
        </p:txBody>
      </p:sp>
      <p:pic>
        <p:nvPicPr>
          <p:cNvPr id="189" name="Google Shape;189;p6" descr="preencoded.png"/>
          <p:cNvPicPr preferRelativeResize="0"/>
          <p:nvPr/>
        </p:nvPicPr>
        <p:blipFill rotWithShape="1">
          <a:blip r:embed="rId6">
            <a:alphaModFix/>
          </a:blip>
          <a:srcRect/>
          <a:stretch/>
        </p:blipFill>
        <p:spPr>
          <a:xfrm>
            <a:off x="686753" y="5322689"/>
            <a:ext cx="490538" cy="490538"/>
          </a:xfrm>
          <a:prstGeom prst="rect">
            <a:avLst/>
          </a:prstGeom>
          <a:noFill/>
          <a:ln>
            <a:noFill/>
          </a:ln>
        </p:spPr>
      </p:pic>
      <p:sp>
        <p:nvSpPr>
          <p:cNvPr id="190" name="Google Shape;190;p6"/>
          <p:cNvSpPr/>
          <p:nvPr/>
        </p:nvSpPr>
        <p:spPr>
          <a:xfrm>
            <a:off x="686753" y="6009442"/>
            <a:ext cx="2452688" cy="306586"/>
          </a:xfrm>
          <a:prstGeom prst="rect">
            <a:avLst/>
          </a:prstGeom>
          <a:noFill/>
          <a:ln>
            <a:noFill/>
          </a:ln>
        </p:spPr>
        <p:txBody>
          <a:bodyPr spcFirstLastPara="1" wrap="square" lIns="0" tIns="0" rIns="0" bIns="0" anchor="t" anchorCtr="0">
            <a:noAutofit/>
          </a:bodyPr>
          <a:lstStyle/>
          <a:p>
            <a:pPr marL="0" marR="0" lvl="0" indent="0" algn="l" rtl="0">
              <a:lnSpc>
                <a:spcPct val="126315"/>
              </a:lnSpc>
              <a:spcBef>
                <a:spcPts val="0"/>
              </a:spcBef>
              <a:spcAft>
                <a:spcPts val="0"/>
              </a:spcAft>
              <a:buClr>
                <a:srgbClr val="CFCBBF"/>
              </a:buClr>
              <a:buSzPts val="1900"/>
              <a:buFont typeface="Prata"/>
              <a:buNone/>
            </a:pPr>
            <a:r>
              <a:rPr lang="en-US" sz="1900" b="0" i="0" u="none" strike="noStrike" cap="none">
                <a:solidFill>
                  <a:srgbClr val="CFCBBF"/>
                </a:solidFill>
                <a:latin typeface="Prata"/>
                <a:ea typeface="Prata"/>
                <a:cs typeface="Prata"/>
                <a:sym typeface="Prata"/>
              </a:rPr>
              <a:t>الحكومات الوطنية</a:t>
            </a:r>
            <a:endParaRPr sz="1900" b="0" i="0" u="none" strike="noStrike" cap="none"/>
          </a:p>
        </p:txBody>
      </p:sp>
      <p:sp>
        <p:nvSpPr>
          <p:cNvPr id="191" name="Google Shape;191;p6"/>
          <p:cNvSpPr/>
          <p:nvPr/>
        </p:nvSpPr>
        <p:spPr>
          <a:xfrm>
            <a:off x="686753" y="6433661"/>
            <a:ext cx="3738086" cy="1255395"/>
          </a:xfrm>
          <a:prstGeom prst="rect">
            <a:avLst/>
          </a:prstGeom>
          <a:noFill/>
          <a:ln>
            <a:noFill/>
          </a:ln>
        </p:spPr>
        <p:txBody>
          <a:bodyPr spcFirstLastPara="1" wrap="square" lIns="0" tIns="0" rIns="0" bIns="0" anchor="t" anchorCtr="0">
            <a:noAutofit/>
          </a:bodyPr>
          <a:lstStyle/>
          <a:p>
            <a:pPr marL="0" marR="0" lvl="0" indent="0" algn="l" rtl="0">
              <a:lnSpc>
                <a:spcPct val="163333"/>
              </a:lnSpc>
              <a:spcBef>
                <a:spcPts val="0"/>
              </a:spcBef>
              <a:spcAft>
                <a:spcPts val="0"/>
              </a:spcAft>
              <a:buClr>
                <a:srgbClr val="CFCBBF"/>
              </a:buClr>
              <a:buSzPts val="1500"/>
              <a:buFont typeface="Raleway"/>
              <a:buNone/>
            </a:pPr>
            <a:r>
              <a:rPr lang="en-US" sz="1500" b="0" i="0" u="none" strike="noStrike" cap="none">
                <a:solidFill>
                  <a:srgbClr val="CFCBBF"/>
                </a:solidFill>
                <a:latin typeface="Raleway"/>
                <a:ea typeface="Raleway"/>
                <a:cs typeface="Raleway"/>
                <a:sym typeface="Raleway"/>
              </a:rPr>
              <a:t>تُساهم بعض الحكومات الوطنية في تطبيق قوانين صارمة على انتشار الأسلحة النارية، وتُنفذ برامج لتوعية المجتمع حول مخاطرها، وتُساعد في تقليل العنف.</a:t>
            </a:r>
            <a:endParaRPr sz="1500" b="0" i="0" u="none" strike="noStrike" cap="none"/>
          </a:p>
        </p:txBody>
      </p:sp>
      <p:pic>
        <p:nvPicPr>
          <p:cNvPr id="192" name="Google Shape;192;p6" descr="preencoded.png"/>
          <p:cNvPicPr preferRelativeResize="0"/>
          <p:nvPr/>
        </p:nvPicPr>
        <p:blipFill rotWithShape="1">
          <a:blip r:embed="rId7">
            <a:alphaModFix/>
          </a:blip>
          <a:srcRect/>
          <a:stretch/>
        </p:blipFill>
        <p:spPr>
          <a:xfrm>
            <a:off x="4719161" y="5322689"/>
            <a:ext cx="490538" cy="490538"/>
          </a:xfrm>
          <a:prstGeom prst="rect">
            <a:avLst/>
          </a:prstGeom>
          <a:noFill/>
          <a:ln>
            <a:noFill/>
          </a:ln>
        </p:spPr>
      </p:pic>
      <p:sp>
        <p:nvSpPr>
          <p:cNvPr id="193" name="Google Shape;193;p6"/>
          <p:cNvSpPr/>
          <p:nvPr/>
        </p:nvSpPr>
        <p:spPr>
          <a:xfrm>
            <a:off x="4719161" y="6009442"/>
            <a:ext cx="2452688" cy="306586"/>
          </a:xfrm>
          <a:prstGeom prst="rect">
            <a:avLst/>
          </a:prstGeom>
          <a:noFill/>
          <a:ln>
            <a:noFill/>
          </a:ln>
        </p:spPr>
        <p:txBody>
          <a:bodyPr spcFirstLastPara="1" wrap="square" lIns="0" tIns="0" rIns="0" bIns="0" anchor="t" anchorCtr="0">
            <a:noAutofit/>
          </a:bodyPr>
          <a:lstStyle/>
          <a:p>
            <a:pPr marL="0" marR="0" lvl="0" indent="0" algn="l" rtl="0">
              <a:lnSpc>
                <a:spcPct val="126315"/>
              </a:lnSpc>
              <a:spcBef>
                <a:spcPts val="0"/>
              </a:spcBef>
              <a:spcAft>
                <a:spcPts val="0"/>
              </a:spcAft>
              <a:buClr>
                <a:srgbClr val="CFCBBF"/>
              </a:buClr>
              <a:buSzPts val="1900"/>
              <a:buFont typeface="Prata"/>
              <a:buNone/>
            </a:pPr>
            <a:r>
              <a:rPr lang="en-US" sz="1900" b="0" i="0" u="none" strike="noStrike" cap="none">
                <a:solidFill>
                  <a:srgbClr val="CFCBBF"/>
                </a:solidFill>
                <a:latin typeface="Prata"/>
                <a:ea typeface="Prata"/>
                <a:cs typeface="Prata"/>
                <a:sym typeface="Prata"/>
              </a:rPr>
              <a:t>منظمات المجتمع المدني</a:t>
            </a:r>
            <a:endParaRPr sz="1900" b="0" i="0" u="none" strike="noStrike" cap="none"/>
          </a:p>
        </p:txBody>
      </p:sp>
      <p:sp>
        <p:nvSpPr>
          <p:cNvPr id="194" name="Google Shape;194;p6"/>
          <p:cNvSpPr/>
          <p:nvPr/>
        </p:nvSpPr>
        <p:spPr>
          <a:xfrm>
            <a:off x="4719161" y="6433661"/>
            <a:ext cx="3738086" cy="1255395"/>
          </a:xfrm>
          <a:prstGeom prst="rect">
            <a:avLst/>
          </a:prstGeom>
          <a:noFill/>
          <a:ln>
            <a:noFill/>
          </a:ln>
        </p:spPr>
        <p:txBody>
          <a:bodyPr spcFirstLastPara="1" wrap="square" lIns="0" tIns="0" rIns="0" bIns="0" anchor="t" anchorCtr="0">
            <a:noAutofit/>
          </a:bodyPr>
          <a:lstStyle/>
          <a:p>
            <a:pPr marL="0" marR="0" lvl="0" indent="0" algn="l" rtl="0">
              <a:lnSpc>
                <a:spcPct val="163333"/>
              </a:lnSpc>
              <a:spcBef>
                <a:spcPts val="0"/>
              </a:spcBef>
              <a:spcAft>
                <a:spcPts val="0"/>
              </a:spcAft>
              <a:buClr>
                <a:srgbClr val="CFCBBF"/>
              </a:buClr>
              <a:buSzPts val="1500"/>
              <a:buFont typeface="Raleway"/>
              <a:buNone/>
            </a:pPr>
            <a:r>
              <a:rPr lang="en-US" sz="1500" b="0" i="0" u="none" strike="noStrike" cap="none">
                <a:solidFill>
                  <a:srgbClr val="CFCBBF"/>
                </a:solidFill>
                <a:latin typeface="Raleway"/>
                <a:ea typeface="Raleway"/>
                <a:cs typeface="Raleway"/>
                <a:sym typeface="Raleway"/>
              </a:rPr>
              <a:t>تُساهم منظمات المجتمع المدني في نشر الوعي حول مخاطر الأسلحة النارية، وتُقدم الدعم للضحايا، وتُساعد في تقليل العنف، وتُلعب دورًا مهمًا في تغيير سلوكيات المجتمع.</a:t>
            </a:r>
            <a:endParaRPr sz="1500" b="0" i="0" u="none" strike="noStrike" cap="non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7"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201" name="Google Shape;201;p7"/>
          <p:cNvSpPr/>
          <p:nvPr/>
        </p:nvSpPr>
        <p:spPr>
          <a:xfrm>
            <a:off x="793790" y="657463"/>
            <a:ext cx="7556421" cy="1417558"/>
          </a:xfrm>
          <a:prstGeom prst="rect">
            <a:avLst/>
          </a:prstGeom>
          <a:noFill/>
          <a:ln>
            <a:noFill/>
          </a:ln>
        </p:spPr>
        <p:txBody>
          <a:bodyPr spcFirstLastPara="1" wrap="square" lIns="0" tIns="0" rIns="0" bIns="0" anchor="t" anchorCtr="0">
            <a:noAutofit/>
          </a:bodyPr>
          <a:lstStyle/>
          <a:p>
            <a:pPr marL="0" marR="0" lvl="0" indent="0" algn="l" rtl="0">
              <a:lnSpc>
                <a:spcPct val="124719"/>
              </a:lnSpc>
              <a:spcBef>
                <a:spcPts val="0"/>
              </a:spcBef>
              <a:spcAft>
                <a:spcPts val="0"/>
              </a:spcAft>
              <a:buClr>
                <a:srgbClr val="F2E782"/>
              </a:buClr>
              <a:buSzPts val="4450"/>
              <a:buFont typeface="Prata"/>
              <a:buNone/>
            </a:pPr>
            <a:r>
              <a:rPr lang="en-US" sz="4450" b="0" i="0" u="none" strike="noStrike" cap="none">
                <a:solidFill>
                  <a:srgbClr val="F2E782"/>
                </a:solidFill>
                <a:latin typeface="Prata"/>
                <a:ea typeface="Prata"/>
                <a:cs typeface="Prata"/>
                <a:sym typeface="Prata"/>
              </a:rPr>
              <a:t>الحلول الممكنة للتغلب على القضية</a:t>
            </a:r>
            <a:endParaRPr sz="4450" b="0" i="0" u="none" strike="noStrike" cap="none"/>
          </a:p>
        </p:txBody>
      </p:sp>
      <p:sp>
        <p:nvSpPr>
          <p:cNvPr id="202" name="Google Shape;202;p7"/>
          <p:cNvSpPr/>
          <p:nvPr/>
        </p:nvSpPr>
        <p:spPr>
          <a:xfrm>
            <a:off x="793790" y="2415183"/>
            <a:ext cx="7556421" cy="5156835"/>
          </a:xfrm>
          <a:prstGeom prst="roundRect">
            <a:avLst>
              <a:gd name="adj" fmla="val 660"/>
            </a:avLst>
          </a:prstGeom>
          <a:noFill/>
          <a:ln w="9525" cap="flat" cmpd="sng">
            <a:solidFill>
              <a:srgbClr val="FFFFFF">
                <a:alpha val="23921"/>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801410" y="2422803"/>
            <a:ext cx="7541181" cy="650319"/>
          </a:xfrm>
          <a:prstGeom prst="rect">
            <a:avLst/>
          </a:prstGeom>
          <a:solidFill>
            <a:srgbClr val="FFFFFF">
              <a:alpha val="392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028224" y="2566511"/>
            <a:ext cx="3313152"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التدابير</a:t>
            </a:r>
            <a:endParaRPr sz="1750" b="0" i="0" u="none" strike="noStrike" cap="none"/>
          </a:p>
        </p:txBody>
      </p:sp>
      <p:sp>
        <p:nvSpPr>
          <p:cNvPr id="205" name="Google Shape;205;p7"/>
          <p:cNvSpPr/>
          <p:nvPr/>
        </p:nvSpPr>
        <p:spPr>
          <a:xfrm>
            <a:off x="4802624" y="2566511"/>
            <a:ext cx="3313152"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الوصف</a:t>
            </a:r>
            <a:endParaRPr sz="1750" b="0" i="0" u="none" strike="noStrike" cap="none"/>
          </a:p>
        </p:txBody>
      </p:sp>
      <p:sp>
        <p:nvSpPr>
          <p:cNvPr id="206" name="Google Shape;206;p7"/>
          <p:cNvSpPr/>
          <p:nvPr/>
        </p:nvSpPr>
        <p:spPr>
          <a:xfrm>
            <a:off x="801410" y="3073122"/>
            <a:ext cx="7541181" cy="1376124"/>
          </a:xfrm>
          <a:prstGeom prst="rect">
            <a:avLst/>
          </a:prstGeom>
          <a:solidFill>
            <a:srgbClr val="000000">
              <a:alpha val="392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1028224" y="3216831"/>
            <a:ext cx="3313152"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ضوابط صارمة على بيع الأسلحة النارية</a:t>
            </a:r>
            <a:endParaRPr sz="1750" b="0" i="0" u="none" strike="noStrike" cap="none"/>
          </a:p>
        </p:txBody>
      </p:sp>
      <p:sp>
        <p:nvSpPr>
          <p:cNvPr id="208" name="Google Shape;208;p7"/>
          <p:cNvSpPr/>
          <p:nvPr/>
        </p:nvSpPr>
        <p:spPr>
          <a:xfrm>
            <a:off x="4802624" y="3216831"/>
            <a:ext cx="3313152" cy="1088708"/>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تُركز على تنظيم عملية بيع الأسلحة النارية، وتشمل فحص المشترين، وتحديد العمر، وتقييد نوعية الأسلحة.</a:t>
            </a:r>
            <a:endParaRPr sz="1750" b="0" i="0" u="none" strike="noStrike" cap="none"/>
          </a:p>
        </p:txBody>
      </p:sp>
      <p:sp>
        <p:nvSpPr>
          <p:cNvPr id="209" name="Google Shape;209;p7"/>
          <p:cNvSpPr/>
          <p:nvPr/>
        </p:nvSpPr>
        <p:spPr>
          <a:xfrm>
            <a:off x="801410" y="4449247"/>
            <a:ext cx="7541181" cy="1739027"/>
          </a:xfrm>
          <a:prstGeom prst="rect">
            <a:avLst/>
          </a:prstGeom>
          <a:solidFill>
            <a:srgbClr val="FFFFFF">
              <a:alpha val="392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1028224" y="4592955"/>
            <a:ext cx="3313152"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برامج للتوعية</a:t>
            </a:r>
            <a:endParaRPr sz="1750" b="0" i="0" u="none" strike="noStrike" cap="none"/>
          </a:p>
        </p:txBody>
      </p:sp>
      <p:sp>
        <p:nvSpPr>
          <p:cNvPr id="211" name="Google Shape;211;p7"/>
          <p:cNvSpPr/>
          <p:nvPr/>
        </p:nvSpPr>
        <p:spPr>
          <a:xfrm>
            <a:off x="4802624" y="4592955"/>
            <a:ext cx="3313152" cy="145161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تُهدف إلى نشر الوعي حول مخاطر الأسلحة النارية، وتشمل برامج للتعليم في المدارس وللأسر حول كيفية التعامل مع الأسلحة.</a:t>
            </a:r>
            <a:endParaRPr sz="1750" b="0" i="0" u="none" strike="noStrike" cap="none"/>
          </a:p>
        </p:txBody>
      </p:sp>
      <p:sp>
        <p:nvSpPr>
          <p:cNvPr id="212" name="Google Shape;212;p7"/>
          <p:cNvSpPr/>
          <p:nvPr/>
        </p:nvSpPr>
        <p:spPr>
          <a:xfrm>
            <a:off x="801410" y="6188273"/>
            <a:ext cx="7541181" cy="1376124"/>
          </a:xfrm>
          <a:prstGeom prst="rect">
            <a:avLst/>
          </a:prstGeom>
          <a:solidFill>
            <a:srgbClr val="000000">
              <a:alpha val="392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1028224" y="6331982"/>
            <a:ext cx="3313152"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برامج لمكافحة العنف</a:t>
            </a:r>
            <a:endParaRPr sz="1750" b="0" i="0" u="none" strike="noStrike" cap="none"/>
          </a:p>
        </p:txBody>
      </p:sp>
      <p:sp>
        <p:nvSpPr>
          <p:cNvPr id="214" name="Google Shape;214;p7"/>
          <p:cNvSpPr/>
          <p:nvPr/>
        </p:nvSpPr>
        <p:spPr>
          <a:xfrm>
            <a:off x="4802624" y="6331982"/>
            <a:ext cx="3313152" cy="1088708"/>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CFCBBF"/>
              </a:buClr>
              <a:buSzPts val="1750"/>
              <a:buFont typeface="Raleway"/>
              <a:buNone/>
            </a:pPr>
            <a:r>
              <a:rPr lang="en-US" sz="1750" b="0" i="0" u="none" strike="noStrike" cap="none">
                <a:solidFill>
                  <a:srgbClr val="CFCBBF"/>
                </a:solidFill>
                <a:latin typeface="Raleway"/>
                <a:ea typeface="Raleway"/>
                <a:cs typeface="Raleway"/>
                <a:sym typeface="Raleway"/>
              </a:rPr>
              <a:t>تُساهم في منع العنف من خلال توفير فرص للمجتمعات المحلية للحد من العنف وتقديم الدعم للضحايا.</a:t>
            </a:r>
            <a:endParaRPr sz="1750" b="0" i="0" u="none" strike="noStrike" cap="none"/>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000102"/>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مخصص</PresentationFormat>
  <Slides>12</Slides>
  <Notes>12</Notes>
  <HiddenSlides>0</HiddenSlide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PptxGenJS</dc:creator>
  <cp:lastModifiedBy>محسن ال عماني</cp:lastModifiedBy>
  <cp:revision>1</cp:revision>
  <dcterms:created xsi:type="dcterms:W3CDTF">2024-10-03T16:03:48Z</dcterms:created>
  <dcterms:modified xsi:type="dcterms:W3CDTF">2024-10-10T05:07:10Z</dcterms:modified>
</cp:coreProperties>
</file>