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7"/>
  </p:notesMasterIdLst>
  <p:sldIdLst>
    <p:sldId id="256" r:id="rId2"/>
    <p:sldId id="257" r:id="rId3"/>
    <p:sldId id="258" r:id="rId4"/>
    <p:sldId id="259" r:id="rId5"/>
    <p:sldId id="260" r:id="rId6"/>
    <p:sldId id="261" r:id="rId7"/>
    <p:sldId id="262" r:id="rId8"/>
    <p:sldId id="269" r:id="rId9"/>
    <p:sldId id="270" r:id="rId10"/>
    <p:sldId id="263" r:id="rId11"/>
    <p:sldId id="264" r:id="rId12"/>
    <p:sldId id="265" r:id="rId13"/>
    <p:sldId id="266" r:id="rId14"/>
    <p:sldId id="267" r:id="rId15"/>
    <p:sldId id="268" r:id="rId16"/>
  </p:sldIdLst>
  <p:sldSz cx="14630400" cy="8229600"/>
  <p:notesSz cx="8229600" cy="14630400"/>
  <p:embeddedFontLst>
    <p:embeddedFont>
      <p:font typeface="Lemonada" pitchFamily="2" charset="-78"/>
      <p:regular r:id="rId18"/>
      <p:bold r:id="rId19"/>
    </p:embeddedFont>
    <p:embeddedFont>
      <p:font typeface="Lemonada Medium" pitchFamily="2" charset="-78"/>
      <p:regular r:id="rId20"/>
      <p:bold r:id="rId21"/>
    </p:embeddedFont>
    <p:embeddedFont>
      <p:font typeface="Lemonada SemiBold" pitchFamily="2" charset="-78"/>
      <p:regular r:id="rId22"/>
      <p:bold r:id="rId23"/>
    </p:embeddedFont>
    <p:embeddedFont>
      <p:font typeface="Poppins" pitchFamily="2" charset="77"/>
      <p:regular r:id="rId24"/>
      <p:bold r:id="rId25"/>
      <p:italic r:id="rId26"/>
      <p:boldItalic r:id="rId27"/>
    </p:embeddedFont>
    <p:embeddedFont>
      <p:font typeface="Poppins Light" panose="020B0604020202020204" pitchFamily="34" charset="0"/>
      <p:regular r:id="rId28"/>
      <p:bold r:id="rId29"/>
      <p:italic r:id="rId30"/>
      <p:boldItalic r:id="rId31"/>
    </p:embeddedFont>
    <p:embeddedFont>
      <p:font typeface="Roboto" panose="02000000000000000000" pitchFamily="2" charset="0"/>
      <p:regular r:id="rId32"/>
      <p:bold r:id="rId33"/>
      <p:italic r:id="rId34"/>
      <p:boldItalic r:id="rId35"/>
    </p:embeddedFont>
    <p:embeddedFont>
      <p:font typeface="Roboto Light" panose="02000000000000000000" pitchFamily="2" charset="0"/>
      <p:regular r:id="rId36"/>
      <p:bold r:id="rId37"/>
      <p:italic r:id="rId38"/>
      <p:boldItalic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0" roundtripDataSignature="AMtx7mgfgSDLzS+uKEHHWFajusm7AJwN7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94"/>
  </p:normalViewPr>
  <p:slideViewPr>
    <p:cSldViewPr snapToGrid="0">
      <p:cViewPr varScale="1">
        <p:scale>
          <a:sx n="101" d="100"/>
          <a:sy n="101" d="100"/>
        </p:scale>
        <p:origin x="776"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9" Type="http://schemas.openxmlformats.org/officeDocument/2006/relationships/font" Target="fonts/font22.fntdata"/><Relationship Id="rId21" Type="http://schemas.openxmlformats.org/officeDocument/2006/relationships/font" Target="fonts/font4.fntdata"/><Relationship Id="rId34" Type="http://schemas.openxmlformats.org/officeDocument/2006/relationships/font" Target="fonts/font17.fntdata"/><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font" Target="fonts/font12.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font" Target="fonts/font15.fntdata"/><Relationship Id="rId37" Type="http://schemas.openxmlformats.org/officeDocument/2006/relationships/font" Target="fonts/font20.fntdata"/><Relationship Id="rId40"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font" Target="fonts/font11.fntdata"/><Relationship Id="rId36" Type="http://schemas.openxmlformats.org/officeDocument/2006/relationships/font" Target="fonts/font19.fntdata"/><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font" Target="fonts/font14.fntdata"/><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font" Target="fonts/font13.fntdata"/><Relationship Id="rId35" Type="http://schemas.openxmlformats.org/officeDocument/2006/relationships/font" Target="fonts/font18.fntdata"/><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font" Target="fonts/font16.fntdata"/><Relationship Id="rId38" Type="http://schemas.openxmlformats.org/officeDocument/2006/relationships/font" Target="fonts/font2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t>‹#›</a:t>
            </a:fld>
            <a:endParaRPr sz="1200" b="0" i="0" u="none" strike="noStrike" cap="none"/>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g3081866a58b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 name="Google Shape;53;g3081866a58b_0_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 name="Google Shape;54;g3081866a58b_0_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9" name="Google Shape;229;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0" name="Google Shape;230;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5" name="Google Shape;245;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6" name="Google Shape;246;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5" name="Google Shape;265;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6" name="Google Shape;266;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3081866a58b_0_1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0" name="Google Shape;280;g3081866a58b_0_12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1" name="Google Shape;281;g3081866a58b_0_12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 name="Google Shape;6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6" name="Google Shape;66;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3081866a58b_0_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g3081866a58b_0_3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6" name="Google Shape;96;g3081866a58b_0_3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 name="Google Shape;105;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6" name="Google Shape;106;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3081866a58b_0_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8" name="Google Shape;138;g3081866a58b_0_5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9" name="Google Shape;139;g3081866a58b_0_5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7" name="Google Shape;167;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8" name="Google Shape;168;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6" name="Google Shape;186;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7" name="Google Shape;187;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0" name="Google Shape;210;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1" name="Google Shape;211;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lide 1 master">
  <p:cSld name="Slide 1 master">
    <p:spTree>
      <p:nvGrpSpPr>
        <p:cNvPr id="1" name="Shape 10"/>
        <p:cNvGrpSpPr/>
        <p:nvPr/>
      </p:nvGrpSpPr>
      <p:grpSpPr>
        <a:xfrm>
          <a:off x="0" y="0"/>
          <a:ext cx="0" cy="0"/>
          <a:chOff x="0" y="0"/>
          <a:chExt cx="0" cy="0"/>
        </a:xfrm>
      </p:grpSpPr>
      <p:sp>
        <p:nvSpPr>
          <p:cNvPr id="11" name="Google Shape;11;p12"/>
          <p:cNvSpPr/>
          <p:nvPr/>
        </p:nvSpPr>
        <p:spPr>
          <a:xfrm>
            <a:off x="0" y="0"/>
            <a:ext cx="14630400" cy="8229600"/>
          </a:xfrm>
          <a:prstGeom prst="rect">
            <a:avLst/>
          </a:prstGeom>
          <a:solidFill>
            <a:srgbClr val="1919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12"/>
          <p:cNvSpPr/>
          <p:nvPr/>
        </p:nvSpPr>
        <p:spPr>
          <a:xfrm>
            <a:off x="0" y="0"/>
            <a:ext cx="14630400" cy="8229600"/>
          </a:xfrm>
          <a:prstGeom prst="rect">
            <a:avLst/>
          </a:prstGeom>
          <a:solidFill>
            <a:srgbClr val="0505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 name="Google Shape;13;p12" descr="preencoded.png">
            <a:hlinkClick r:id="rId2"/>
          </p:cNvPr>
          <p:cNvPicPr preferRelativeResize="0"/>
          <p:nvPr/>
        </p:nvPicPr>
        <p:blipFill rotWithShape="1">
          <a:blip r:embed="rId3">
            <a:alphaModFix/>
          </a:blip>
          <a:srcRect/>
          <a:stretch/>
        </p:blipFill>
        <p:spPr>
          <a:xfrm>
            <a:off x="12839215" y="7749540"/>
            <a:ext cx="1722605" cy="41148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lide 10 master">
  <p:cSld name="Slide 10 master">
    <p:spTree>
      <p:nvGrpSpPr>
        <p:cNvPr id="1" name="Shape 46"/>
        <p:cNvGrpSpPr/>
        <p:nvPr/>
      </p:nvGrpSpPr>
      <p:grpSpPr>
        <a:xfrm>
          <a:off x="0" y="0"/>
          <a:ext cx="0" cy="0"/>
          <a:chOff x="0" y="0"/>
          <a:chExt cx="0" cy="0"/>
        </a:xfrm>
      </p:grpSpPr>
      <p:sp>
        <p:nvSpPr>
          <p:cNvPr id="47" name="Google Shape;47;p21"/>
          <p:cNvSpPr/>
          <p:nvPr/>
        </p:nvSpPr>
        <p:spPr>
          <a:xfrm>
            <a:off x="0" y="0"/>
            <a:ext cx="14630400" cy="8229600"/>
          </a:xfrm>
          <a:prstGeom prst="rect">
            <a:avLst/>
          </a:prstGeom>
          <a:solidFill>
            <a:srgbClr val="1919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1"/>
          <p:cNvSpPr/>
          <p:nvPr/>
        </p:nvSpPr>
        <p:spPr>
          <a:xfrm>
            <a:off x="0" y="0"/>
            <a:ext cx="14630400" cy="8229600"/>
          </a:xfrm>
          <a:prstGeom prst="rect">
            <a:avLst/>
          </a:prstGeom>
          <a:solidFill>
            <a:srgbClr val="0505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9" name="Google Shape;49;p21" descr="preencoded.png">
            <a:hlinkClick r:id="rId2"/>
          </p:cNvPr>
          <p:cNvPicPr preferRelativeResize="0"/>
          <p:nvPr/>
        </p:nvPicPr>
        <p:blipFill rotWithShape="1">
          <a:blip r:embed="rId3">
            <a:alphaModFix/>
          </a:blip>
          <a:srcRect/>
          <a:stretch/>
        </p:blipFill>
        <p:spPr>
          <a:xfrm>
            <a:off x="12839215" y="7749540"/>
            <a:ext cx="1722605" cy="41148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DEFAULT">
  <p:cSld name="DEFAULT">
    <p:bg>
      <p:bgPr>
        <a:solidFill>
          <a:schemeClr val="lt1"/>
        </a:solidFill>
        <a:effectLst/>
      </p:bgPr>
    </p:bg>
    <p:spTree>
      <p:nvGrpSpPr>
        <p:cNvPr id="1" name="Shape 50"/>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lide 2 master">
  <p:cSld name="Slide 2 master">
    <p:spTree>
      <p:nvGrpSpPr>
        <p:cNvPr id="1" name="Shape 14"/>
        <p:cNvGrpSpPr/>
        <p:nvPr/>
      </p:nvGrpSpPr>
      <p:grpSpPr>
        <a:xfrm>
          <a:off x="0" y="0"/>
          <a:ext cx="0" cy="0"/>
          <a:chOff x="0" y="0"/>
          <a:chExt cx="0" cy="0"/>
        </a:xfrm>
      </p:grpSpPr>
      <p:sp>
        <p:nvSpPr>
          <p:cNvPr id="15" name="Google Shape;15;p13"/>
          <p:cNvSpPr/>
          <p:nvPr/>
        </p:nvSpPr>
        <p:spPr>
          <a:xfrm>
            <a:off x="0" y="0"/>
            <a:ext cx="14630400" cy="8229600"/>
          </a:xfrm>
          <a:prstGeom prst="rect">
            <a:avLst/>
          </a:prstGeom>
          <a:solidFill>
            <a:srgbClr val="1919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13"/>
          <p:cNvSpPr/>
          <p:nvPr/>
        </p:nvSpPr>
        <p:spPr>
          <a:xfrm>
            <a:off x="0" y="0"/>
            <a:ext cx="14630400" cy="8229600"/>
          </a:xfrm>
          <a:prstGeom prst="rect">
            <a:avLst/>
          </a:prstGeom>
          <a:solidFill>
            <a:srgbClr val="0505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7" name="Google Shape;17;p13" descr="preencoded.png">
            <a:hlinkClick r:id="rId2"/>
          </p:cNvPr>
          <p:cNvPicPr preferRelativeResize="0"/>
          <p:nvPr/>
        </p:nvPicPr>
        <p:blipFill rotWithShape="1">
          <a:blip r:embed="rId3">
            <a:alphaModFix/>
          </a:blip>
          <a:srcRect/>
          <a:stretch/>
        </p:blipFill>
        <p:spPr>
          <a:xfrm>
            <a:off x="12839215" y="7749540"/>
            <a:ext cx="1722605" cy="41148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lide 3 master">
  <p:cSld name="Slide 3 master">
    <p:spTree>
      <p:nvGrpSpPr>
        <p:cNvPr id="1" name="Shape 18"/>
        <p:cNvGrpSpPr/>
        <p:nvPr/>
      </p:nvGrpSpPr>
      <p:grpSpPr>
        <a:xfrm>
          <a:off x="0" y="0"/>
          <a:ext cx="0" cy="0"/>
          <a:chOff x="0" y="0"/>
          <a:chExt cx="0" cy="0"/>
        </a:xfrm>
      </p:grpSpPr>
      <p:sp>
        <p:nvSpPr>
          <p:cNvPr id="19" name="Google Shape;19;p14"/>
          <p:cNvSpPr/>
          <p:nvPr/>
        </p:nvSpPr>
        <p:spPr>
          <a:xfrm>
            <a:off x="0" y="0"/>
            <a:ext cx="14630400" cy="8229600"/>
          </a:xfrm>
          <a:prstGeom prst="rect">
            <a:avLst/>
          </a:prstGeom>
          <a:solidFill>
            <a:srgbClr val="1919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14"/>
          <p:cNvSpPr/>
          <p:nvPr/>
        </p:nvSpPr>
        <p:spPr>
          <a:xfrm>
            <a:off x="0" y="0"/>
            <a:ext cx="14630400" cy="8229600"/>
          </a:xfrm>
          <a:prstGeom prst="rect">
            <a:avLst/>
          </a:prstGeom>
          <a:solidFill>
            <a:srgbClr val="0505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1" name="Google Shape;21;p14" descr="preencoded.png">
            <a:hlinkClick r:id="rId2"/>
          </p:cNvPr>
          <p:cNvPicPr preferRelativeResize="0"/>
          <p:nvPr/>
        </p:nvPicPr>
        <p:blipFill rotWithShape="1">
          <a:blip r:embed="rId3">
            <a:alphaModFix/>
          </a:blip>
          <a:srcRect/>
          <a:stretch/>
        </p:blipFill>
        <p:spPr>
          <a:xfrm>
            <a:off x="12839215" y="7749540"/>
            <a:ext cx="1722605" cy="41148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lide 4 master">
  <p:cSld name="Slide 4 master">
    <p:spTree>
      <p:nvGrpSpPr>
        <p:cNvPr id="1" name="Shape 22"/>
        <p:cNvGrpSpPr/>
        <p:nvPr/>
      </p:nvGrpSpPr>
      <p:grpSpPr>
        <a:xfrm>
          <a:off x="0" y="0"/>
          <a:ext cx="0" cy="0"/>
          <a:chOff x="0" y="0"/>
          <a:chExt cx="0" cy="0"/>
        </a:xfrm>
      </p:grpSpPr>
      <p:sp>
        <p:nvSpPr>
          <p:cNvPr id="23" name="Google Shape;23;p15"/>
          <p:cNvSpPr/>
          <p:nvPr/>
        </p:nvSpPr>
        <p:spPr>
          <a:xfrm>
            <a:off x="0" y="0"/>
            <a:ext cx="14630400" cy="8229600"/>
          </a:xfrm>
          <a:prstGeom prst="rect">
            <a:avLst/>
          </a:prstGeom>
          <a:solidFill>
            <a:srgbClr val="1919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15"/>
          <p:cNvSpPr/>
          <p:nvPr/>
        </p:nvSpPr>
        <p:spPr>
          <a:xfrm>
            <a:off x="0" y="0"/>
            <a:ext cx="14630400" cy="8229600"/>
          </a:xfrm>
          <a:prstGeom prst="rect">
            <a:avLst/>
          </a:prstGeom>
          <a:solidFill>
            <a:srgbClr val="0505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5" name="Google Shape;25;p15" descr="preencoded.png">
            <a:hlinkClick r:id="rId2"/>
          </p:cNvPr>
          <p:cNvPicPr preferRelativeResize="0"/>
          <p:nvPr/>
        </p:nvPicPr>
        <p:blipFill rotWithShape="1">
          <a:blip r:embed="rId3">
            <a:alphaModFix/>
          </a:blip>
          <a:srcRect/>
          <a:stretch/>
        </p:blipFill>
        <p:spPr>
          <a:xfrm>
            <a:off x="12839215" y="7749540"/>
            <a:ext cx="1722605" cy="41148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lide 5 master">
  <p:cSld name="Slide 5 master">
    <p:spTree>
      <p:nvGrpSpPr>
        <p:cNvPr id="1" name="Shape 26"/>
        <p:cNvGrpSpPr/>
        <p:nvPr/>
      </p:nvGrpSpPr>
      <p:grpSpPr>
        <a:xfrm>
          <a:off x="0" y="0"/>
          <a:ext cx="0" cy="0"/>
          <a:chOff x="0" y="0"/>
          <a:chExt cx="0" cy="0"/>
        </a:xfrm>
      </p:grpSpPr>
      <p:sp>
        <p:nvSpPr>
          <p:cNvPr id="27" name="Google Shape;27;p16"/>
          <p:cNvSpPr/>
          <p:nvPr/>
        </p:nvSpPr>
        <p:spPr>
          <a:xfrm>
            <a:off x="0" y="0"/>
            <a:ext cx="14630400" cy="8229600"/>
          </a:xfrm>
          <a:prstGeom prst="rect">
            <a:avLst/>
          </a:prstGeom>
          <a:solidFill>
            <a:srgbClr val="1919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16"/>
          <p:cNvSpPr/>
          <p:nvPr/>
        </p:nvSpPr>
        <p:spPr>
          <a:xfrm>
            <a:off x="0" y="0"/>
            <a:ext cx="14630400" cy="8229600"/>
          </a:xfrm>
          <a:prstGeom prst="rect">
            <a:avLst/>
          </a:prstGeom>
          <a:solidFill>
            <a:srgbClr val="0505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9" name="Google Shape;29;p16" descr="preencoded.png">
            <a:hlinkClick r:id="rId2"/>
          </p:cNvPr>
          <p:cNvPicPr preferRelativeResize="0"/>
          <p:nvPr/>
        </p:nvPicPr>
        <p:blipFill rotWithShape="1">
          <a:blip r:embed="rId3">
            <a:alphaModFix/>
          </a:blip>
          <a:srcRect/>
          <a:stretch/>
        </p:blipFill>
        <p:spPr>
          <a:xfrm>
            <a:off x="12839215" y="7749540"/>
            <a:ext cx="1722605" cy="41148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lide 6 master">
  <p:cSld name="Slide 6 master">
    <p:spTree>
      <p:nvGrpSpPr>
        <p:cNvPr id="1" name="Shape 30"/>
        <p:cNvGrpSpPr/>
        <p:nvPr/>
      </p:nvGrpSpPr>
      <p:grpSpPr>
        <a:xfrm>
          <a:off x="0" y="0"/>
          <a:ext cx="0" cy="0"/>
          <a:chOff x="0" y="0"/>
          <a:chExt cx="0" cy="0"/>
        </a:xfrm>
      </p:grpSpPr>
      <p:sp>
        <p:nvSpPr>
          <p:cNvPr id="31" name="Google Shape;31;p17"/>
          <p:cNvSpPr/>
          <p:nvPr/>
        </p:nvSpPr>
        <p:spPr>
          <a:xfrm>
            <a:off x="0" y="0"/>
            <a:ext cx="14630400" cy="8229600"/>
          </a:xfrm>
          <a:prstGeom prst="rect">
            <a:avLst/>
          </a:prstGeom>
          <a:solidFill>
            <a:srgbClr val="1919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17"/>
          <p:cNvSpPr/>
          <p:nvPr/>
        </p:nvSpPr>
        <p:spPr>
          <a:xfrm>
            <a:off x="0" y="0"/>
            <a:ext cx="14630400" cy="8229600"/>
          </a:xfrm>
          <a:prstGeom prst="rect">
            <a:avLst/>
          </a:prstGeom>
          <a:solidFill>
            <a:srgbClr val="0505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3" name="Google Shape;33;p17" descr="preencoded.png">
            <a:hlinkClick r:id="rId2"/>
          </p:cNvPr>
          <p:cNvPicPr preferRelativeResize="0"/>
          <p:nvPr/>
        </p:nvPicPr>
        <p:blipFill rotWithShape="1">
          <a:blip r:embed="rId3">
            <a:alphaModFix/>
          </a:blip>
          <a:srcRect/>
          <a:stretch/>
        </p:blipFill>
        <p:spPr>
          <a:xfrm>
            <a:off x="12839215" y="7749540"/>
            <a:ext cx="1722605" cy="41148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lide 7 master">
  <p:cSld name="Slide 7 master">
    <p:spTree>
      <p:nvGrpSpPr>
        <p:cNvPr id="1" name="Shape 34"/>
        <p:cNvGrpSpPr/>
        <p:nvPr/>
      </p:nvGrpSpPr>
      <p:grpSpPr>
        <a:xfrm>
          <a:off x="0" y="0"/>
          <a:ext cx="0" cy="0"/>
          <a:chOff x="0" y="0"/>
          <a:chExt cx="0" cy="0"/>
        </a:xfrm>
      </p:grpSpPr>
      <p:sp>
        <p:nvSpPr>
          <p:cNvPr id="35" name="Google Shape;35;p18"/>
          <p:cNvSpPr/>
          <p:nvPr/>
        </p:nvSpPr>
        <p:spPr>
          <a:xfrm>
            <a:off x="0" y="0"/>
            <a:ext cx="14630400" cy="8229600"/>
          </a:xfrm>
          <a:prstGeom prst="rect">
            <a:avLst/>
          </a:prstGeom>
          <a:solidFill>
            <a:srgbClr val="1919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18"/>
          <p:cNvSpPr/>
          <p:nvPr/>
        </p:nvSpPr>
        <p:spPr>
          <a:xfrm>
            <a:off x="0" y="0"/>
            <a:ext cx="14630400" cy="8229600"/>
          </a:xfrm>
          <a:prstGeom prst="rect">
            <a:avLst/>
          </a:prstGeom>
          <a:solidFill>
            <a:srgbClr val="0505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7" name="Google Shape;37;p18" descr="preencoded.png">
            <a:hlinkClick r:id="rId2"/>
          </p:cNvPr>
          <p:cNvPicPr preferRelativeResize="0"/>
          <p:nvPr/>
        </p:nvPicPr>
        <p:blipFill rotWithShape="1">
          <a:blip r:embed="rId3">
            <a:alphaModFix/>
          </a:blip>
          <a:srcRect/>
          <a:stretch/>
        </p:blipFill>
        <p:spPr>
          <a:xfrm>
            <a:off x="12839215" y="7749540"/>
            <a:ext cx="1722605" cy="41148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lide 8 master">
  <p:cSld name="Slide 8 master">
    <p:spTree>
      <p:nvGrpSpPr>
        <p:cNvPr id="1" name="Shape 38"/>
        <p:cNvGrpSpPr/>
        <p:nvPr/>
      </p:nvGrpSpPr>
      <p:grpSpPr>
        <a:xfrm>
          <a:off x="0" y="0"/>
          <a:ext cx="0" cy="0"/>
          <a:chOff x="0" y="0"/>
          <a:chExt cx="0" cy="0"/>
        </a:xfrm>
      </p:grpSpPr>
      <p:sp>
        <p:nvSpPr>
          <p:cNvPr id="39" name="Google Shape;39;p19"/>
          <p:cNvSpPr/>
          <p:nvPr/>
        </p:nvSpPr>
        <p:spPr>
          <a:xfrm>
            <a:off x="0" y="0"/>
            <a:ext cx="14630400" cy="8229600"/>
          </a:xfrm>
          <a:prstGeom prst="rect">
            <a:avLst/>
          </a:prstGeom>
          <a:solidFill>
            <a:srgbClr val="1919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19"/>
          <p:cNvSpPr/>
          <p:nvPr/>
        </p:nvSpPr>
        <p:spPr>
          <a:xfrm>
            <a:off x="0" y="0"/>
            <a:ext cx="14630400" cy="8229600"/>
          </a:xfrm>
          <a:prstGeom prst="rect">
            <a:avLst/>
          </a:prstGeom>
          <a:solidFill>
            <a:srgbClr val="0505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1" name="Google Shape;41;p19" descr="preencoded.png">
            <a:hlinkClick r:id="rId2"/>
          </p:cNvPr>
          <p:cNvPicPr preferRelativeResize="0"/>
          <p:nvPr/>
        </p:nvPicPr>
        <p:blipFill rotWithShape="1">
          <a:blip r:embed="rId3">
            <a:alphaModFix/>
          </a:blip>
          <a:srcRect/>
          <a:stretch/>
        </p:blipFill>
        <p:spPr>
          <a:xfrm>
            <a:off x="12839215" y="7749540"/>
            <a:ext cx="1722605" cy="41148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lide 9 master">
  <p:cSld name="Slide 9 master">
    <p:spTree>
      <p:nvGrpSpPr>
        <p:cNvPr id="1" name="Shape 42"/>
        <p:cNvGrpSpPr/>
        <p:nvPr/>
      </p:nvGrpSpPr>
      <p:grpSpPr>
        <a:xfrm>
          <a:off x="0" y="0"/>
          <a:ext cx="0" cy="0"/>
          <a:chOff x="0" y="0"/>
          <a:chExt cx="0" cy="0"/>
        </a:xfrm>
      </p:grpSpPr>
      <p:sp>
        <p:nvSpPr>
          <p:cNvPr id="43" name="Google Shape;43;p20"/>
          <p:cNvSpPr/>
          <p:nvPr/>
        </p:nvSpPr>
        <p:spPr>
          <a:xfrm>
            <a:off x="0" y="0"/>
            <a:ext cx="14630400" cy="8229600"/>
          </a:xfrm>
          <a:prstGeom prst="rect">
            <a:avLst/>
          </a:prstGeom>
          <a:solidFill>
            <a:srgbClr val="1919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0"/>
          <p:cNvSpPr/>
          <p:nvPr/>
        </p:nvSpPr>
        <p:spPr>
          <a:xfrm>
            <a:off x="0" y="0"/>
            <a:ext cx="14630400" cy="8229600"/>
          </a:xfrm>
          <a:prstGeom prst="rect">
            <a:avLst/>
          </a:prstGeom>
          <a:solidFill>
            <a:srgbClr val="0505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5" name="Google Shape;45;p20" descr="preencoded.png">
            <a:hlinkClick r:id="rId2"/>
          </p:cNvPr>
          <p:cNvPicPr preferRelativeResize="0"/>
          <p:nvPr/>
        </p:nvPicPr>
        <p:blipFill rotWithShape="1">
          <a:blip r:embed="rId3">
            <a:alphaModFix/>
          </a:blip>
          <a:srcRect/>
          <a:stretch/>
        </p:blipFill>
        <p:spPr>
          <a:xfrm>
            <a:off x="12839215" y="7749540"/>
            <a:ext cx="1722605" cy="41148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4.jp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hyperlink" Target="https://www.legal-sy.org/security-council-resolutions/" TargetMode="External"/><Relationship Id="rId2" Type="http://schemas.openxmlformats.org/officeDocument/2006/relationships/notesSlide" Target="../notesSlides/notesSlide13.xml"/><Relationship Id="rId1" Type="http://schemas.openxmlformats.org/officeDocument/2006/relationships/slideLayout" Target="../slideLayouts/slideLayout10.xml"/><Relationship Id="rId6" Type="http://schemas.openxmlformats.org/officeDocument/2006/relationships/hyperlink" Target="https://www.unicef.org/ar/%D8%A7%D9%84%D8%A3%D8%B2%D9%85%D8%A9-%D8%A7%D9%84%D8%B3%D9%88%D8%B1%D9%8A%D8%A9" TargetMode="External"/><Relationship Id="rId5" Type="http://schemas.openxmlformats.org/officeDocument/2006/relationships/hyperlink" Target="https://ar.wikipedia.org/wiki/%D8%A7%D9%84%D8%AD%D8%B1%D8%A8_%D8%A7%D9%84%D8%A3%D9%87%D9%84%D9%8A%D8%A9_%D8%A7%D9%84%D8%B3%D9%88%D8%B1%D9%8A%D8%A9" TargetMode="External"/><Relationship Id="rId4" Type="http://schemas.openxmlformats.org/officeDocument/2006/relationships/hyperlink" Target="https://www.un.org/sustainabledevelopment/ar/sustainable-development-goal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hyperlink" Target="http://www.youtube.com/watch?v=AXtKqmy7LAk"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hyperlink" Target="http://www.youtube.com/watch?v=LSUq_mwcA2U"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Google Shape;56;g3081866a58b_0_1"/>
          <p:cNvSpPr/>
          <p:nvPr/>
        </p:nvSpPr>
        <p:spPr>
          <a:xfrm>
            <a:off x="775930" y="610791"/>
            <a:ext cx="7592100" cy="1385400"/>
          </a:xfrm>
          <a:prstGeom prst="rect">
            <a:avLst/>
          </a:prstGeom>
          <a:noFill/>
          <a:ln>
            <a:noFill/>
          </a:ln>
        </p:spPr>
        <p:txBody>
          <a:bodyPr spcFirstLastPara="1" wrap="square" lIns="0" tIns="0" rIns="0" bIns="0" anchor="t" anchorCtr="0">
            <a:noAutofit/>
          </a:bodyPr>
          <a:lstStyle/>
          <a:p>
            <a:pPr marL="0" marR="0" lvl="0" indent="0" algn="ctr" rtl="1">
              <a:lnSpc>
                <a:spcPct val="125287"/>
              </a:lnSpc>
              <a:spcBef>
                <a:spcPts val="0"/>
              </a:spcBef>
              <a:spcAft>
                <a:spcPts val="0"/>
              </a:spcAft>
              <a:buClr>
                <a:srgbClr val="F2F2F3"/>
              </a:buClr>
              <a:buSzPts val="4350"/>
              <a:buFont typeface="Poppins Light"/>
              <a:buNone/>
            </a:pPr>
            <a:r>
              <a:rPr lang="en-US" sz="4350">
                <a:solidFill>
                  <a:srgbClr val="F2F2F3"/>
                </a:solidFill>
                <a:latin typeface="Lemonada SemiBold"/>
                <a:ea typeface="Lemonada SemiBold"/>
                <a:cs typeface="Lemonada SemiBold"/>
                <a:sym typeface="Lemonada SemiBold"/>
              </a:rPr>
              <a:t>القضية السورية</a:t>
            </a:r>
            <a:endParaRPr sz="4350" i="0" u="none" strike="noStrike" cap="none">
              <a:latin typeface="Lemonada SemiBold"/>
              <a:ea typeface="Lemonada SemiBold"/>
              <a:cs typeface="Lemonada SemiBold"/>
              <a:sym typeface="Lemonada SemiBold"/>
            </a:endParaRPr>
          </a:p>
        </p:txBody>
      </p:sp>
      <p:sp>
        <p:nvSpPr>
          <p:cNvPr id="57" name="Google Shape;57;g3081866a58b_0_1"/>
          <p:cNvSpPr/>
          <p:nvPr/>
        </p:nvSpPr>
        <p:spPr>
          <a:xfrm>
            <a:off x="4302475" y="7388401"/>
            <a:ext cx="5345100" cy="612600"/>
          </a:xfrm>
          <a:prstGeom prst="roundRect">
            <a:avLst>
              <a:gd name="adj" fmla="val 30220"/>
            </a:avLst>
          </a:prstGeom>
          <a:solidFill>
            <a:srgbClr val="3D3D42"/>
          </a:solidFill>
          <a:ln w="9525" cap="flat" cmpd="sng">
            <a:solidFill>
              <a:srgbClr val="56565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g3081866a58b_0_1"/>
          <p:cNvSpPr/>
          <p:nvPr/>
        </p:nvSpPr>
        <p:spPr>
          <a:xfrm>
            <a:off x="4463575" y="7456500"/>
            <a:ext cx="5022900" cy="544500"/>
          </a:xfrm>
          <a:prstGeom prst="rect">
            <a:avLst/>
          </a:prstGeom>
          <a:noFill/>
          <a:ln>
            <a:noFill/>
          </a:ln>
        </p:spPr>
        <p:txBody>
          <a:bodyPr spcFirstLastPara="1" wrap="square" lIns="0" tIns="0" rIns="0" bIns="0" anchor="t" anchorCtr="0">
            <a:noAutofit/>
          </a:bodyPr>
          <a:lstStyle/>
          <a:p>
            <a:pPr marL="0" marR="0" lvl="0" indent="0" algn="ctr" rtl="1">
              <a:lnSpc>
                <a:spcPct val="125581"/>
              </a:lnSpc>
              <a:spcBef>
                <a:spcPts val="0"/>
              </a:spcBef>
              <a:spcAft>
                <a:spcPts val="0"/>
              </a:spcAft>
              <a:buClr>
                <a:srgbClr val="E5E0DF"/>
              </a:buClr>
              <a:buSzPts val="2150"/>
              <a:buFont typeface="Poppins Light"/>
              <a:buNone/>
            </a:pPr>
            <a:r>
              <a:rPr lang="en-US" sz="2250">
                <a:solidFill>
                  <a:srgbClr val="E5E0DF"/>
                </a:solidFill>
                <a:latin typeface="Lemonada"/>
                <a:ea typeface="Lemonada"/>
                <a:cs typeface="Lemonada"/>
                <a:sym typeface="Lemonada"/>
              </a:rPr>
              <a:t>رئيس اللجنة : بشار علي البعداني</a:t>
            </a:r>
            <a:endParaRPr sz="2250" i="0" u="none" strike="noStrike" cap="none">
              <a:latin typeface="Lemonada"/>
              <a:ea typeface="Lemonada"/>
              <a:cs typeface="Lemonada"/>
              <a:sym typeface="Lemonada"/>
            </a:endParaRPr>
          </a:p>
        </p:txBody>
      </p:sp>
      <p:pic>
        <p:nvPicPr>
          <p:cNvPr id="59" name="Google Shape;59;g3081866a58b_0_1"/>
          <p:cNvPicPr preferRelativeResize="0"/>
          <p:nvPr/>
        </p:nvPicPr>
        <p:blipFill>
          <a:blip r:embed="rId3">
            <a:alphaModFix/>
          </a:blip>
          <a:stretch>
            <a:fillRect/>
          </a:stretch>
        </p:blipFill>
        <p:spPr>
          <a:xfrm>
            <a:off x="85025" y="2131600"/>
            <a:ext cx="6987300" cy="3668325"/>
          </a:xfrm>
          <a:prstGeom prst="rect">
            <a:avLst/>
          </a:prstGeom>
          <a:noFill/>
          <a:ln>
            <a:noFill/>
          </a:ln>
        </p:spPr>
      </p:pic>
      <p:sp>
        <p:nvSpPr>
          <p:cNvPr id="60" name="Google Shape;60;g3081866a58b_0_1"/>
          <p:cNvSpPr/>
          <p:nvPr/>
        </p:nvSpPr>
        <p:spPr>
          <a:xfrm>
            <a:off x="12810300" y="7481100"/>
            <a:ext cx="1820100" cy="748500"/>
          </a:xfrm>
          <a:prstGeom prst="rect">
            <a:avLst/>
          </a:prstGeom>
          <a:solidFill>
            <a:srgbClr val="05050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61" name="Google Shape;61;g3081866a58b_0_1"/>
          <p:cNvPicPr preferRelativeResize="0"/>
          <p:nvPr/>
        </p:nvPicPr>
        <p:blipFill>
          <a:blip r:embed="rId4">
            <a:alphaModFix/>
          </a:blip>
          <a:stretch>
            <a:fillRect/>
          </a:stretch>
        </p:blipFill>
        <p:spPr>
          <a:xfrm>
            <a:off x="7536238" y="974975"/>
            <a:ext cx="5334001" cy="3002085"/>
          </a:xfrm>
          <a:prstGeom prst="rect">
            <a:avLst/>
          </a:prstGeom>
          <a:noFill/>
          <a:ln>
            <a:noFill/>
          </a:ln>
        </p:spPr>
      </p:pic>
      <p:pic>
        <p:nvPicPr>
          <p:cNvPr id="62" name="Google Shape;62;g3081866a58b_0_1"/>
          <p:cNvPicPr preferRelativeResize="0"/>
          <p:nvPr/>
        </p:nvPicPr>
        <p:blipFill>
          <a:blip r:embed="rId5">
            <a:alphaModFix/>
          </a:blip>
          <a:stretch>
            <a:fillRect/>
          </a:stretch>
        </p:blipFill>
        <p:spPr>
          <a:xfrm>
            <a:off x="7596187" y="4216252"/>
            <a:ext cx="5214124" cy="293296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pic>
        <p:nvPicPr>
          <p:cNvPr id="189" name="Google Shape;189;p5" descr="preencoded.png"/>
          <p:cNvPicPr preferRelativeResize="0"/>
          <p:nvPr/>
        </p:nvPicPr>
        <p:blipFill rotWithShape="1">
          <a:blip r:embed="rId3">
            <a:alphaModFix/>
          </a:blip>
          <a:srcRect/>
          <a:stretch/>
        </p:blipFill>
        <p:spPr>
          <a:xfrm>
            <a:off x="0" y="0"/>
            <a:ext cx="14630400" cy="2455664"/>
          </a:xfrm>
          <a:prstGeom prst="rect">
            <a:avLst/>
          </a:prstGeom>
          <a:noFill/>
          <a:ln>
            <a:noFill/>
          </a:ln>
        </p:spPr>
      </p:pic>
      <p:sp>
        <p:nvSpPr>
          <p:cNvPr id="190" name="Google Shape;190;p5"/>
          <p:cNvSpPr/>
          <p:nvPr/>
        </p:nvSpPr>
        <p:spPr>
          <a:xfrm>
            <a:off x="687586" y="2995970"/>
            <a:ext cx="10858262" cy="613886"/>
          </a:xfrm>
          <a:prstGeom prst="rect">
            <a:avLst/>
          </a:prstGeom>
          <a:noFill/>
          <a:ln>
            <a:noFill/>
          </a:ln>
        </p:spPr>
        <p:txBody>
          <a:bodyPr spcFirstLastPara="1" wrap="square" lIns="0" tIns="0" rIns="0" bIns="0" anchor="t" anchorCtr="0">
            <a:noAutofit/>
          </a:bodyPr>
          <a:lstStyle/>
          <a:p>
            <a:pPr marL="0" marR="0" lvl="0" indent="0" algn="ctr" rtl="0">
              <a:lnSpc>
                <a:spcPct val="124675"/>
              </a:lnSpc>
              <a:spcBef>
                <a:spcPts val="0"/>
              </a:spcBef>
              <a:spcAft>
                <a:spcPts val="0"/>
              </a:spcAft>
              <a:buClr>
                <a:srgbClr val="F2F2F3"/>
              </a:buClr>
              <a:buSzPts val="3850"/>
              <a:buFont typeface="Poppins Light"/>
              <a:buNone/>
            </a:pPr>
            <a:r>
              <a:rPr lang="en-US" sz="3850" b="0" i="0" u="none" strike="noStrike" cap="none">
                <a:solidFill>
                  <a:srgbClr val="F2F2F3"/>
                </a:solidFill>
                <a:latin typeface="Poppins Light"/>
                <a:ea typeface="Poppins Light"/>
                <a:cs typeface="Poppins Light"/>
                <a:sym typeface="Poppins Light"/>
              </a:rPr>
              <a:t>المنظمات والحكومات التي تؤثر إيجابا</a:t>
            </a:r>
            <a:endParaRPr sz="3850" b="0" i="0" u="none" strike="noStrike" cap="none"/>
          </a:p>
        </p:txBody>
      </p:sp>
      <p:sp>
        <p:nvSpPr>
          <p:cNvPr id="191" name="Google Shape;191;p5"/>
          <p:cNvSpPr/>
          <p:nvPr/>
        </p:nvSpPr>
        <p:spPr>
          <a:xfrm>
            <a:off x="164350" y="3739025"/>
            <a:ext cx="14466000" cy="4015500"/>
          </a:xfrm>
          <a:prstGeom prst="roundRect">
            <a:avLst>
              <a:gd name="adj" fmla="val 2180"/>
            </a:avLst>
          </a:prstGeom>
          <a:noFill/>
          <a:ln w="9525" cap="flat" cmpd="sng">
            <a:solidFill>
              <a:srgbClr val="FFFFFF">
                <a:alpha val="23921"/>
              </a:srgb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1">
              <a:spcBef>
                <a:spcPts val="0"/>
              </a:spcBef>
              <a:spcAft>
                <a:spcPts val="0"/>
              </a:spcAft>
              <a:buNone/>
            </a:pPr>
            <a:endParaRPr sz="2100"/>
          </a:p>
        </p:txBody>
      </p:sp>
      <p:sp>
        <p:nvSpPr>
          <p:cNvPr id="192" name="Google Shape;192;p5"/>
          <p:cNvSpPr/>
          <p:nvPr/>
        </p:nvSpPr>
        <p:spPr>
          <a:xfrm>
            <a:off x="172666" y="3747109"/>
            <a:ext cx="14449200" cy="599700"/>
          </a:xfrm>
          <a:prstGeom prst="rect">
            <a:avLst/>
          </a:prstGeom>
          <a:solidFill>
            <a:srgbClr val="FFFFFF">
              <a:alpha val="3921"/>
            </a:srgbClr>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sz="2100"/>
          </a:p>
        </p:txBody>
      </p:sp>
      <p:sp>
        <p:nvSpPr>
          <p:cNvPr id="193" name="Google Shape;193;p5"/>
          <p:cNvSpPr/>
          <p:nvPr/>
        </p:nvSpPr>
        <p:spPr>
          <a:xfrm>
            <a:off x="387063" y="3880246"/>
            <a:ext cx="6791700" cy="333600"/>
          </a:xfrm>
          <a:prstGeom prst="rect">
            <a:avLst/>
          </a:prstGeom>
          <a:noFill/>
          <a:ln>
            <a:noFill/>
          </a:ln>
        </p:spPr>
        <p:txBody>
          <a:bodyPr spcFirstLastPara="1" wrap="square" lIns="0" tIns="0" rIns="0" bIns="0" anchor="t" anchorCtr="0">
            <a:noAutofit/>
          </a:bodyPr>
          <a:lstStyle/>
          <a:p>
            <a:pPr marL="0" marR="0" lvl="0" indent="0" algn="ctr" rtl="1">
              <a:lnSpc>
                <a:spcPct val="163333"/>
              </a:lnSpc>
              <a:spcBef>
                <a:spcPts val="0"/>
              </a:spcBef>
              <a:spcAft>
                <a:spcPts val="0"/>
              </a:spcAft>
              <a:buClr>
                <a:srgbClr val="E5E0DF"/>
              </a:buClr>
              <a:buSzPts val="1500"/>
              <a:buFont typeface="Roboto Light"/>
              <a:buNone/>
            </a:pPr>
            <a:r>
              <a:rPr lang="en-US" sz="2200" b="0" i="0" u="none" strike="noStrike" cap="none">
                <a:solidFill>
                  <a:srgbClr val="E5E0DF"/>
                </a:solidFill>
                <a:latin typeface="Roboto Light"/>
                <a:ea typeface="Roboto Light"/>
                <a:cs typeface="Roboto Light"/>
                <a:sym typeface="Roboto Light"/>
              </a:rPr>
              <a:t>المنظمة</a:t>
            </a:r>
            <a:endParaRPr sz="2200" b="0" i="0" u="none" strike="noStrike" cap="none"/>
          </a:p>
        </p:txBody>
      </p:sp>
      <p:sp>
        <p:nvSpPr>
          <p:cNvPr id="194" name="Google Shape;194;p5"/>
          <p:cNvSpPr/>
          <p:nvPr/>
        </p:nvSpPr>
        <p:spPr>
          <a:xfrm>
            <a:off x="7615878" y="3880246"/>
            <a:ext cx="6791700" cy="333600"/>
          </a:xfrm>
          <a:prstGeom prst="rect">
            <a:avLst/>
          </a:prstGeom>
          <a:noFill/>
          <a:ln>
            <a:noFill/>
          </a:ln>
        </p:spPr>
        <p:txBody>
          <a:bodyPr spcFirstLastPara="1" wrap="square" lIns="0" tIns="0" rIns="0" bIns="0" anchor="t" anchorCtr="0">
            <a:noAutofit/>
          </a:bodyPr>
          <a:lstStyle/>
          <a:p>
            <a:pPr marL="0" marR="0" lvl="0" indent="0" algn="ctr" rtl="1">
              <a:lnSpc>
                <a:spcPct val="163333"/>
              </a:lnSpc>
              <a:spcBef>
                <a:spcPts val="0"/>
              </a:spcBef>
              <a:spcAft>
                <a:spcPts val="0"/>
              </a:spcAft>
              <a:buClr>
                <a:srgbClr val="E5E0DF"/>
              </a:buClr>
              <a:buSzPts val="1500"/>
              <a:buFont typeface="Roboto Light"/>
              <a:buNone/>
            </a:pPr>
            <a:r>
              <a:rPr lang="en-US" sz="2200" b="0" i="0" u="none" strike="noStrike" cap="none">
                <a:solidFill>
                  <a:srgbClr val="E5E0DF"/>
                </a:solidFill>
                <a:latin typeface="Roboto Light"/>
                <a:ea typeface="Roboto Light"/>
                <a:cs typeface="Roboto Light"/>
                <a:sym typeface="Roboto Light"/>
              </a:rPr>
              <a:t>الدور</a:t>
            </a:r>
            <a:endParaRPr sz="2200" b="0" i="0" u="none" strike="noStrike" cap="none"/>
          </a:p>
        </p:txBody>
      </p:sp>
      <p:sp>
        <p:nvSpPr>
          <p:cNvPr id="195" name="Google Shape;195;p5"/>
          <p:cNvSpPr/>
          <p:nvPr/>
        </p:nvSpPr>
        <p:spPr>
          <a:xfrm>
            <a:off x="172666" y="4346855"/>
            <a:ext cx="14449200" cy="933000"/>
          </a:xfrm>
          <a:prstGeom prst="rect">
            <a:avLst/>
          </a:prstGeom>
          <a:solidFill>
            <a:srgbClr val="000000">
              <a:alpha val="3921"/>
            </a:srgbClr>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sz="2100"/>
          </a:p>
        </p:txBody>
      </p:sp>
      <p:sp>
        <p:nvSpPr>
          <p:cNvPr id="196" name="Google Shape;196;p5"/>
          <p:cNvSpPr/>
          <p:nvPr/>
        </p:nvSpPr>
        <p:spPr>
          <a:xfrm>
            <a:off x="387063" y="4479992"/>
            <a:ext cx="6791700" cy="333600"/>
          </a:xfrm>
          <a:prstGeom prst="rect">
            <a:avLst/>
          </a:prstGeom>
          <a:noFill/>
          <a:ln>
            <a:noFill/>
          </a:ln>
        </p:spPr>
        <p:txBody>
          <a:bodyPr spcFirstLastPara="1" wrap="square" lIns="0" tIns="0" rIns="0" bIns="0" anchor="t" anchorCtr="0">
            <a:noAutofit/>
          </a:bodyPr>
          <a:lstStyle/>
          <a:p>
            <a:pPr marL="0" marR="0" lvl="0" indent="0" algn="ctr" rtl="1">
              <a:lnSpc>
                <a:spcPct val="163333"/>
              </a:lnSpc>
              <a:spcBef>
                <a:spcPts val="0"/>
              </a:spcBef>
              <a:spcAft>
                <a:spcPts val="0"/>
              </a:spcAft>
              <a:buClr>
                <a:srgbClr val="E5E0DF"/>
              </a:buClr>
              <a:buSzPts val="1500"/>
              <a:buFont typeface="Roboto Light"/>
              <a:buNone/>
            </a:pPr>
            <a:r>
              <a:rPr lang="en-US" sz="2200" b="0" i="0" u="none" strike="noStrike" cap="none">
                <a:solidFill>
                  <a:srgbClr val="E5E0DF"/>
                </a:solidFill>
                <a:latin typeface="Roboto Light"/>
                <a:ea typeface="Roboto Light"/>
                <a:cs typeface="Roboto Light"/>
                <a:sym typeface="Roboto Light"/>
              </a:rPr>
              <a:t>الأمم المتحدة</a:t>
            </a:r>
            <a:endParaRPr sz="2200" b="0" i="0" u="none" strike="noStrike" cap="none"/>
          </a:p>
        </p:txBody>
      </p:sp>
      <p:sp>
        <p:nvSpPr>
          <p:cNvPr id="197" name="Google Shape;197;p5"/>
          <p:cNvSpPr/>
          <p:nvPr/>
        </p:nvSpPr>
        <p:spPr>
          <a:xfrm>
            <a:off x="7615875" y="4396289"/>
            <a:ext cx="6791700" cy="834300"/>
          </a:xfrm>
          <a:prstGeom prst="rect">
            <a:avLst/>
          </a:prstGeom>
          <a:noFill/>
          <a:ln>
            <a:noFill/>
          </a:ln>
        </p:spPr>
        <p:txBody>
          <a:bodyPr spcFirstLastPara="1" wrap="square" lIns="0" tIns="0" rIns="0" bIns="0" anchor="t" anchorCtr="0">
            <a:noAutofit/>
          </a:bodyPr>
          <a:lstStyle/>
          <a:p>
            <a:pPr marL="0" marR="0" lvl="0" indent="0" algn="ctr" rtl="1">
              <a:lnSpc>
                <a:spcPct val="163333"/>
              </a:lnSpc>
              <a:spcBef>
                <a:spcPts val="0"/>
              </a:spcBef>
              <a:spcAft>
                <a:spcPts val="0"/>
              </a:spcAft>
              <a:buClr>
                <a:srgbClr val="E5E0DF"/>
              </a:buClr>
              <a:buSzPts val="1500"/>
              <a:buFont typeface="Roboto Light"/>
              <a:buNone/>
            </a:pPr>
            <a:r>
              <a:rPr lang="en-US" sz="2200" b="0" i="0" u="none" strike="noStrike" cap="none">
                <a:solidFill>
                  <a:srgbClr val="E5E0DF"/>
                </a:solidFill>
                <a:latin typeface="Roboto Light"/>
                <a:ea typeface="Roboto Light"/>
                <a:cs typeface="Roboto Light"/>
                <a:sym typeface="Roboto Light"/>
              </a:rPr>
              <a:t>تقديم</a:t>
            </a:r>
            <a:r>
              <a:rPr lang="en-US" sz="2200">
                <a:solidFill>
                  <a:srgbClr val="E5E0DF"/>
                </a:solidFill>
                <a:latin typeface="Roboto Light"/>
                <a:ea typeface="Roboto Light"/>
                <a:cs typeface="Roboto Light"/>
                <a:sym typeface="Roboto Light"/>
              </a:rPr>
              <a:t>ُ </a:t>
            </a:r>
            <a:r>
              <a:rPr lang="en-US" sz="2200" b="0" i="0" u="none" strike="noStrike" cap="none">
                <a:solidFill>
                  <a:srgbClr val="E5E0DF"/>
                </a:solidFill>
                <a:latin typeface="Roboto Light"/>
                <a:ea typeface="Roboto Light"/>
                <a:cs typeface="Roboto Light"/>
                <a:sym typeface="Roboto Light"/>
              </a:rPr>
              <a:t>المساعدات الإنسانية،  توفيرُ منصة للحوارِ بين الأطرافِ المختلفة في الصراعِ السوري.</a:t>
            </a:r>
            <a:endParaRPr sz="2200" b="0" i="0" u="none" strike="noStrike" cap="none"/>
          </a:p>
        </p:txBody>
      </p:sp>
      <p:sp>
        <p:nvSpPr>
          <p:cNvPr id="198" name="Google Shape;198;p5"/>
          <p:cNvSpPr/>
          <p:nvPr/>
        </p:nvSpPr>
        <p:spPr>
          <a:xfrm>
            <a:off x="172675" y="5280075"/>
            <a:ext cx="14449200" cy="1036200"/>
          </a:xfrm>
          <a:prstGeom prst="rect">
            <a:avLst/>
          </a:prstGeom>
          <a:solidFill>
            <a:srgbClr val="FFFFFF">
              <a:alpha val="3921"/>
            </a:srgbClr>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sz="2100"/>
          </a:p>
        </p:txBody>
      </p:sp>
      <p:sp>
        <p:nvSpPr>
          <p:cNvPr id="199" name="Google Shape;199;p5"/>
          <p:cNvSpPr/>
          <p:nvPr/>
        </p:nvSpPr>
        <p:spPr>
          <a:xfrm>
            <a:off x="387063" y="5413213"/>
            <a:ext cx="6791700" cy="333600"/>
          </a:xfrm>
          <a:prstGeom prst="rect">
            <a:avLst/>
          </a:prstGeom>
          <a:noFill/>
          <a:ln>
            <a:noFill/>
          </a:ln>
        </p:spPr>
        <p:txBody>
          <a:bodyPr spcFirstLastPara="1" wrap="square" lIns="0" tIns="0" rIns="0" bIns="0" anchor="t" anchorCtr="0">
            <a:noAutofit/>
          </a:bodyPr>
          <a:lstStyle/>
          <a:p>
            <a:pPr marL="0" marR="0" lvl="0" indent="0" algn="ctr" rtl="1">
              <a:lnSpc>
                <a:spcPct val="163333"/>
              </a:lnSpc>
              <a:spcBef>
                <a:spcPts val="0"/>
              </a:spcBef>
              <a:spcAft>
                <a:spcPts val="0"/>
              </a:spcAft>
              <a:buClr>
                <a:srgbClr val="E5E0DF"/>
              </a:buClr>
              <a:buSzPts val="1500"/>
              <a:buFont typeface="Roboto Light"/>
              <a:buNone/>
            </a:pPr>
            <a:r>
              <a:rPr lang="en-US" sz="2200" b="0" i="0" u="none" strike="noStrike" cap="none">
                <a:solidFill>
                  <a:srgbClr val="E5E0DF"/>
                </a:solidFill>
                <a:latin typeface="Roboto Light"/>
                <a:ea typeface="Roboto Light"/>
                <a:cs typeface="Roboto Light"/>
                <a:sym typeface="Roboto Light"/>
              </a:rPr>
              <a:t>اللجنة الدولية للصليب الأحمر</a:t>
            </a:r>
            <a:endParaRPr sz="2200" b="0" i="0" u="none" strike="noStrike" cap="none"/>
          </a:p>
        </p:txBody>
      </p:sp>
      <p:sp>
        <p:nvSpPr>
          <p:cNvPr id="200" name="Google Shape;200;p5"/>
          <p:cNvSpPr/>
          <p:nvPr/>
        </p:nvSpPr>
        <p:spPr>
          <a:xfrm>
            <a:off x="7615878" y="5413213"/>
            <a:ext cx="6791700" cy="666900"/>
          </a:xfrm>
          <a:prstGeom prst="rect">
            <a:avLst/>
          </a:prstGeom>
          <a:noFill/>
          <a:ln>
            <a:noFill/>
          </a:ln>
        </p:spPr>
        <p:txBody>
          <a:bodyPr spcFirstLastPara="1" wrap="square" lIns="0" tIns="0" rIns="0" bIns="0" anchor="t" anchorCtr="0">
            <a:noAutofit/>
          </a:bodyPr>
          <a:lstStyle/>
          <a:p>
            <a:pPr marL="0" marR="0" lvl="0" indent="0" algn="ctr" rtl="1">
              <a:lnSpc>
                <a:spcPct val="163333"/>
              </a:lnSpc>
              <a:spcBef>
                <a:spcPts val="0"/>
              </a:spcBef>
              <a:spcAft>
                <a:spcPts val="0"/>
              </a:spcAft>
              <a:buClr>
                <a:srgbClr val="E5E0DF"/>
              </a:buClr>
              <a:buSzPts val="1500"/>
              <a:buFont typeface="Roboto Light"/>
              <a:buNone/>
            </a:pPr>
            <a:r>
              <a:rPr lang="en-US" sz="2200" b="0" i="0" u="none" strike="noStrike" cap="none">
                <a:solidFill>
                  <a:srgbClr val="E5E0DF"/>
                </a:solidFill>
                <a:latin typeface="Roboto Light"/>
                <a:ea typeface="Roboto Light"/>
                <a:cs typeface="Roboto Light"/>
                <a:sym typeface="Roboto Light"/>
              </a:rPr>
              <a:t>توفيرُ المساعدات الإنسانية للنازحين واللاجئين ، و تقديم الدعم للأشخاص المتأثرين بالصراع.</a:t>
            </a:r>
            <a:endParaRPr sz="2200" b="0" i="0" u="none" strike="noStrike" cap="none"/>
          </a:p>
        </p:txBody>
      </p:sp>
      <p:sp>
        <p:nvSpPr>
          <p:cNvPr id="201" name="Google Shape;201;p5"/>
          <p:cNvSpPr/>
          <p:nvPr/>
        </p:nvSpPr>
        <p:spPr>
          <a:xfrm>
            <a:off x="172675" y="6213300"/>
            <a:ext cx="14449200" cy="666900"/>
          </a:xfrm>
          <a:prstGeom prst="rect">
            <a:avLst/>
          </a:prstGeom>
          <a:solidFill>
            <a:srgbClr val="000000">
              <a:alpha val="3921"/>
            </a:srgbClr>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sz="2100"/>
          </a:p>
        </p:txBody>
      </p:sp>
      <p:sp>
        <p:nvSpPr>
          <p:cNvPr id="202" name="Google Shape;202;p5"/>
          <p:cNvSpPr/>
          <p:nvPr/>
        </p:nvSpPr>
        <p:spPr>
          <a:xfrm>
            <a:off x="387063" y="6346433"/>
            <a:ext cx="6791700" cy="333600"/>
          </a:xfrm>
          <a:prstGeom prst="rect">
            <a:avLst/>
          </a:prstGeom>
          <a:noFill/>
          <a:ln>
            <a:noFill/>
          </a:ln>
        </p:spPr>
        <p:txBody>
          <a:bodyPr spcFirstLastPara="1" wrap="square" lIns="0" tIns="0" rIns="0" bIns="0" anchor="t" anchorCtr="0">
            <a:noAutofit/>
          </a:bodyPr>
          <a:lstStyle/>
          <a:p>
            <a:pPr marL="0" marR="0" lvl="0" indent="0" algn="ctr" rtl="1">
              <a:lnSpc>
                <a:spcPct val="163333"/>
              </a:lnSpc>
              <a:spcBef>
                <a:spcPts val="0"/>
              </a:spcBef>
              <a:spcAft>
                <a:spcPts val="0"/>
              </a:spcAft>
              <a:buClr>
                <a:srgbClr val="E5E0DF"/>
              </a:buClr>
              <a:buSzPts val="1500"/>
              <a:buFont typeface="Roboto Light"/>
              <a:buNone/>
            </a:pPr>
            <a:r>
              <a:rPr lang="en-US" sz="2200" b="0" i="0" u="none" strike="noStrike" cap="none">
                <a:solidFill>
                  <a:srgbClr val="E5E0DF"/>
                </a:solidFill>
                <a:latin typeface="Roboto Light"/>
                <a:ea typeface="Roboto Light"/>
                <a:cs typeface="Roboto Light"/>
                <a:sym typeface="Roboto Light"/>
              </a:rPr>
              <a:t>منظمة الصحة العالمية</a:t>
            </a:r>
            <a:endParaRPr sz="2200" b="0" i="0" u="none" strike="noStrike" cap="none"/>
          </a:p>
        </p:txBody>
      </p:sp>
      <p:sp>
        <p:nvSpPr>
          <p:cNvPr id="203" name="Google Shape;203;p5"/>
          <p:cNvSpPr/>
          <p:nvPr/>
        </p:nvSpPr>
        <p:spPr>
          <a:xfrm>
            <a:off x="7615878" y="6346433"/>
            <a:ext cx="6791700" cy="333600"/>
          </a:xfrm>
          <a:prstGeom prst="rect">
            <a:avLst/>
          </a:prstGeom>
          <a:noFill/>
          <a:ln>
            <a:noFill/>
          </a:ln>
        </p:spPr>
        <p:txBody>
          <a:bodyPr spcFirstLastPara="1" wrap="square" lIns="0" tIns="0" rIns="0" bIns="0" anchor="t" anchorCtr="0">
            <a:noAutofit/>
          </a:bodyPr>
          <a:lstStyle/>
          <a:p>
            <a:pPr marL="0" marR="0" lvl="0" indent="0" algn="ctr" rtl="1">
              <a:lnSpc>
                <a:spcPct val="163333"/>
              </a:lnSpc>
              <a:spcBef>
                <a:spcPts val="0"/>
              </a:spcBef>
              <a:spcAft>
                <a:spcPts val="0"/>
              </a:spcAft>
              <a:buClr>
                <a:srgbClr val="E5E0DF"/>
              </a:buClr>
              <a:buSzPts val="1500"/>
              <a:buFont typeface="Roboto Light"/>
              <a:buNone/>
            </a:pPr>
            <a:r>
              <a:rPr lang="en-US" sz="2200" b="0" i="0" u="none" strike="noStrike" cap="none">
                <a:solidFill>
                  <a:srgbClr val="E5E0DF"/>
                </a:solidFill>
                <a:latin typeface="Roboto Light"/>
                <a:ea typeface="Roboto Light"/>
                <a:cs typeface="Roboto Light"/>
                <a:sym typeface="Roboto Light"/>
              </a:rPr>
              <a:t>توفير الدعم الصحي للأشخاص المتأثرين و التصدي للأوبئة والأمراض.</a:t>
            </a:r>
            <a:endParaRPr sz="2200" b="0" i="0" u="none" strike="noStrike" cap="none"/>
          </a:p>
        </p:txBody>
      </p:sp>
      <p:sp>
        <p:nvSpPr>
          <p:cNvPr id="204" name="Google Shape;204;p5"/>
          <p:cNvSpPr/>
          <p:nvPr/>
        </p:nvSpPr>
        <p:spPr>
          <a:xfrm>
            <a:off x="172666" y="6813043"/>
            <a:ext cx="14449200" cy="933000"/>
          </a:xfrm>
          <a:prstGeom prst="rect">
            <a:avLst/>
          </a:prstGeom>
          <a:solidFill>
            <a:srgbClr val="FFFFFF">
              <a:alpha val="3921"/>
            </a:srgbClr>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sz="2100"/>
          </a:p>
        </p:txBody>
      </p:sp>
      <p:sp>
        <p:nvSpPr>
          <p:cNvPr id="205" name="Google Shape;205;p5"/>
          <p:cNvSpPr/>
          <p:nvPr/>
        </p:nvSpPr>
        <p:spPr>
          <a:xfrm>
            <a:off x="387063" y="6946180"/>
            <a:ext cx="6791700" cy="333600"/>
          </a:xfrm>
          <a:prstGeom prst="rect">
            <a:avLst/>
          </a:prstGeom>
          <a:noFill/>
          <a:ln>
            <a:noFill/>
          </a:ln>
        </p:spPr>
        <p:txBody>
          <a:bodyPr spcFirstLastPara="1" wrap="square" lIns="0" tIns="0" rIns="0" bIns="0" anchor="t" anchorCtr="0">
            <a:noAutofit/>
          </a:bodyPr>
          <a:lstStyle/>
          <a:p>
            <a:pPr marL="0" marR="0" lvl="0" indent="0" algn="ctr" rtl="1">
              <a:lnSpc>
                <a:spcPct val="163333"/>
              </a:lnSpc>
              <a:spcBef>
                <a:spcPts val="0"/>
              </a:spcBef>
              <a:spcAft>
                <a:spcPts val="0"/>
              </a:spcAft>
              <a:buClr>
                <a:srgbClr val="E5E0DF"/>
              </a:buClr>
              <a:buSzPts val="1500"/>
              <a:buFont typeface="Roboto Light"/>
              <a:buNone/>
            </a:pPr>
            <a:r>
              <a:rPr lang="en-US" sz="2200" b="0" i="0" u="none" strike="noStrike" cap="none">
                <a:solidFill>
                  <a:srgbClr val="E5E0DF"/>
                </a:solidFill>
                <a:latin typeface="Roboto Light"/>
                <a:ea typeface="Roboto Light"/>
                <a:cs typeface="Roboto Light"/>
                <a:sym typeface="Roboto Light"/>
              </a:rPr>
              <a:t>الاتحاد الأوروبي</a:t>
            </a:r>
            <a:endParaRPr sz="2200" b="0" i="0" u="none" strike="noStrike" cap="none"/>
          </a:p>
        </p:txBody>
      </p:sp>
      <p:sp>
        <p:nvSpPr>
          <p:cNvPr id="206" name="Google Shape;206;p5"/>
          <p:cNvSpPr/>
          <p:nvPr/>
        </p:nvSpPr>
        <p:spPr>
          <a:xfrm>
            <a:off x="7178775" y="7146338"/>
            <a:ext cx="7381800" cy="666900"/>
          </a:xfrm>
          <a:prstGeom prst="rect">
            <a:avLst/>
          </a:prstGeom>
          <a:noFill/>
          <a:ln>
            <a:noFill/>
          </a:ln>
        </p:spPr>
        <p:txBody>
          <a:bodyPr spcFirstLastPara="1" wrap="square" lIns="0" tIns="0" rIns="0" bIns="0" anchor="t" anchorCtr="0">
            <a:noAutofit/>
          </a:bodyPr>
          <a:lstStyle/>
          <a:p>
            <a:pPr marL="0" marR="0" lvl="0" indent="0" algn="ctr" rtl="1">
              <a:lnSpc>
                <a:spcPct val="163333"/>
              </a:lnSpc>
              <a:spcBef>
                <a:spcPts val="0"/>
              </a:spcBef>
              <a:spcAft>
                <a:spcPts val="0"/>
              </a:spcAft>
              <a:buClr>
                <a:srgbClr val="E5E0DF"/>
              </a:buClr>
              <a:buSzPts val="1500"/>
              <a:buFont typeface="Roboto Light"/>
              <a:buNone/>
            </a:pPr>
            <a:r>
              <a:rPr lang="en-US" sz="2200" b="0" i="0" u="none" strike="noStrike" cap="none">
                <a:solidFill>
                  <a:srgbClr val="E5E0DF"/>
                </a:solidFill>
                <a:latin typeface="Roboto Light"/>
                <a:ea typeface="Roboto Light"/>
                <a:cs typeface="Roboto Light"/>
                <a:sym typeface="Roboto Light"/>
              </a:rPr>
              <a:t>تقديم</a:t>
            </a:r>
            <a:r>
              <a:rPr lang="en-US" sz="2200">
                <a:solidFill>
                  <a:srgbClr val="E5E0DF"/>
                </a:solidFill>
                <a:latin typeface="Roboto Light"/>
                <a:ea typeface="Roboto Light"/>
                <a:cs typeface="Roboto Light"/>
                <a:sym typeface="Roboto Light"/>
              </a:rPr>
              <a:t>ُ</a:t>
            </a:r>
            <a:r>
              <a:rPr lang="en-US" sz="2200" b="0" i="0" u="none" strike="noStrike" cap="none">
                <a:solidFill>
                  <a:srgbClr val="E5E0DF"/>
                </a:solidFill>
                <a:latin typeface="Roboto Light"/>
                <a:ea typeface="Roboto Light"/>
                <a:cs typeface="Roboto Light"/>
                <a:sym typeface="Roboto Light"/>
              </a:rPr>
              <a:t> المساعداتِ </a:t>
            </a:r>
            <a:r>
              <a:rPr lang="en-US" sz="2200">
                <a:solidFill>
                  <a:srgbClr val="E5E0DF"/>
                </a:solidFill>
                <a:latin typeface="Roboto Light"/>
                <a:ea typeface="Roboto Light"/>
                <a:cs typeface="Roboto Light"/>
                <a:sym typeface="Roboto Light"/>
              </a:rPr>
              <a:t>والدول</a:t>
            </a:r>
            <a:r>
              <a:rPr lang="en-US" sz="2200" b="0" i="0" u="none" strike="noStrike" cap="none">
                <a:solidFill>
                  <a:srgbClr val="E5E0DF"/>
                </a:solidFill>
                <a:latin typeface="Roboto Light"/>
                <a:ea typeface="Roboto Light"/>
                <a:cs typeface="Roboto Light"/>
                <a:sym typeface="Roboto Light"/>
              </a:rPr>
              <a:t> المستضيفة للاجئين، </a:t>
            </a:r>
            <a:r>
              <a:rPr lang="en-US" sz="2200">
                <a:solidFill>
                  <a:srgbClr val="E5E0DF"/>
                </a:solidFill>
                <a:latin typeface="Roboto Light"/>
                <a:ea typeface="Roboto Light"/>
                <a:cs typeface="Roboto Light"/>
                <a:sym typeface="Roboto Light"/>
              </a:rPr>
              <a:t>وتقديمُ</a:t>
            </a:r>
            <a:r>
              <a:rPr lang="en-US" sz="2200" b="0" i="0" u="none" strike="noStrike" cap="none">
                <a:solidFill>
                  <a:srgbClr val="E5E0DF"/>
                </a:solidFill>
                <a:latin typeface="Roboto Light"/>
                <a:ea typeface="Roboto Light"/>
                <a:cs typeface="Roboto Light"/>
                <a:sym typeface="Roboto Light"/>
              </a:rPr>
              <a:t> الدعمِ للبنية التحتية.</a:t>
            </a:r>
            <a:endParaRPr sz="2200" b="0" i="0" u="none" strike="noStrike" cap="none"/>
          </a:p>
        </p:txBody>
      </p:sp>
      <p:sp>
        <p:nvSpPr>
          <p:cNvPr id="207" name="Google Shape;207;p5"/>
          <p:cNvSpPr/>
          <p:nvPr/>
        </p:nvSpPr>
        <p:spPr>
          <a:xfrm>
            <a:off x="12487100" y="7813250"/>
            <a:ext cx="2143200" cy="416100"/>
          </a:xfrm>
          <a:prstGeom prst="rect">
            <a:avLst/>
          </a:prstGeom>
          <a:solidFill>
            <a:srgbClr val="050505"/>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sz="1500" b="1"/>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6"/>
          <p:cNvSpPr/>
          <p:nvPr/>
        </p:nvSpPr>
        <p:spPr>
          <a:xfrm>
            <a:off x="1945954" y="338700"/>
            <a:ext cx="10738500" cy="708900"/>
          </a:xfrm>
          <a:prstGeom prst="rect">
            <a:avLst/>
          </a:prstGeom>
          <a:noFill/>
          <a:ln>
            <a:noFill/>
          </a:ln>
        </p:spPr>
        <p:txBody>
          <a:bodyPr spcFirstLastPara="1" wrap="square" lIns="0" tIns="0" rIns="0" bIns="0" anchor="t" anchorCtr="0">
            <a:noAutofit/>
          </a:bodyPr>
          <a:lstStyle/>
          <a:p>
            <a:pPr marL="0" marR="0" lvl="0" indent="0" algn="ctr" rtl="0">
              <a:lnSpc>
                <a:spcPct val="124719"/>
              </a:lnSpc>
              <a:spcBef>
                <a:spcPts val="0"/>
              </a:spcBef>
              <a:spcAft>
                <a:spcPts val="0"/>
              </a:spcAft>
              <a:buClr>
                <a:srgbClr val="F2F2F3"/>
              </a:buClr>
              <a:buSzPts val="4450"/>
              <a:buFont typeface="Poppins Light"/>
              <a:buNone/>
            </a:pPr>
            <a:r>
              <a:rPr lang="en-US" sz="4450" b="0" i="0" u="none" strike="noStrike" cap="none">
                <a:solidFill>
                  <a:srgbClr val="F2F2F3"/>
                </a:solidFill>
                <a:latin typeface="Poppins Light"/>
                <a:ea typeface="Poppins Light"/>
                <a:cs typeface="Poppins Light"/>
                <a:sym typeface="Poppins Light"/>
              </a:rPr>
              <a:t>الحلول الممكنة للتغلب على القضية</a:t>
            </a:r>
            <a:endParaRPr sz="4450" b="0" i="0" u="none" strike="noStrike" cap="none"/>
          </a:p>
        </p:txBody>
      </p:sp>
      <p:pic>
        <p:nvPicPr>
          <p:cNvPr id="214" name="Google Shape;214;p6" descr="preencoded.png"/>
          <p:cNvPicPr preferRelativeResize="0"/>
          <p:nvPr/>
        </p:nvPicPr>
        <p:blipFill rotWithShape="1">
          <a:blip r:embed="rId3">
            <a:alphaModFix/>
          </a:blip>
          <a:srcRect/>
          <a:stretch/>
        </p:blipFill>
        <p:spPr>
          <a:xfrm>
            <a:off x="1541615" y="1392946"/>
            <a:ext cx="566976" cy="566976"/>
          </a:xfrm>
          <a:prstGeom prst="rect">
            <a:avLst/>
          </a:prstGeom>
          <a:noFill/>
          <a:ln>
            <a:noFill/>
          </a:ln>
        </p:spPr>
      </p:pic>
      <p:sp>
        <p:nvSpPr>
          <p:cNvPr id="215" name="Google Shape;215;p6"/>
          <p:cNvSpPr/>
          <p:nvPr/>
        </p:nvSpPr>
        <p:spPr>
          <a:xfrm>
            <a:off x="172850" y="2305275"/>
            <a:ext cx="3117300" cy="678600"/>
          </a:xfrm>
          <a:prstGeom prst="rect">
            <a:avLst/>
          </a:prstGeom>
          <a:noFill/>
          <a:ln>
            <a:noFill/>
          </a:ln>
        </p:spPr>
        <p:txBody>
          <a:bodyPr spcFirstLastPara="1" wrap="square" lIns="0" tIns="0" rIns="0" bIns="0" anchor="t" anchorCtr="0">
            <a:noAutofit/>
          </a:bodyPr>
          <a:lstStyle/>
          <a:p>
            <a:pPr marL="0" marR="0" lvl="0" indent="0" algn="ctr" rtl="0">
              <a:lnSpc>
                <a:spcPct val="125000"/>
              </a:lnSpc>
              <a:spcBef>
                <a:spcPts val="0"/>
              </a:spcBef>
              <a:spcAft>
                <a:spcPts val="0"/>
              </a:spcAft>
              <a:buClr>
                <a:srgbClr val="E5E0DF"/>
              </a:buClr>
              <a:buSzPts val="2200"/>
              <a:buFont typeface="Poppins Light"/>
              <a:buNone/>
            </a:pPr>
            <a:r>
              <a:rPr lang="en-US" sz="3000" b="0" i="0" u="none" strike="noStrike" cap="none">
                <a:solidFill>
                  <a:srgbClr val="E5E0DF"/>
                </a:solidFill>
                <a:latin typeface="Poppins Light"/>
                <a:ea typeface="Poppins Light"/>
                <a:cs typeface="Poppins Light"/>
                <a:sym typeface="Poppins Light"/>
              </a:rPr>
              <a:t>حل سياسي</a:t>
            </a:r>
            <a:endParaRPr sz="3000" b="0" i="0" u="none" strike="noStrike" cap="none"/>
          </a:p>
        </p:txBody>
      </p:sp>
      <p:sp>
        <p:nvSpPr>
          <p:cNvPr id="216" name="Google Shape;216;p6"/>
          <p:cNvSpPr/>
          <p:nvPr/>
        </p:nvSpPr>
        <p:spPr>
          <a:xfrm>
            <a:off x="172850" y="3244633"/>
            <a:ext cx="3304500" cy="4170600"/>
          </a:xfrm>
          <a:prstGeom prst="rect">
            <a:avLst/>
          </a:prstGeom>
          <a:noFill/>
          <a:ln>
            <a:noFill/>
          </a:ln>
        </p:spPr>
        <p:txBody>
          <a:bodyPr spcFirstLastPara="1" wrap="square" lIns="0" tIns="0" rIns="0" bIns="0" anchor="t" anchorCtr="0">
            <a:noAutofit/>
          </a:bodyPr>
          <a:lstStyle/>
          <a:p>
            <a:pPr marL="0" marR="0" lvl="0" indent="0" algn="ctr" rtl="1">
              <a:lnSpc>
                <a:spcPct val="162857"/>
              </a:lnSpc>
              <a:spcBef>
                <a:spcPts val="0"/>
              </a:spcBef>
              <a:spcAft>
                <a:spcPts val="0"/>
              </a:spcAft>
              <a:buClr>
                <a:srgbClr val="E5E0DF"/>
              </a:buClr>
              <a:buSzPts val="1750"/>
              <a:buFont typeface="Roboto Light"/>
              <a:buNone/>
            </a:pPr>
            <a:r>
              <a:rPr lang="en-US" sz="2550" b="0" i="0" u="none" strike="noStrike" cap="none">
                <a:solidFill>
                  <a:srgbClr val="E5E0DF"/>
                </a:solidFill>
                <a:latin typeface="Roboto Light"/>
                <a:ea typeface="Roboto Light"/>
                <a:cs typeface="Roboto Light"/>
                <a:sym typeface="Roboto Light"/>
              </a:rPr>
              <a:t>يعد الحل السياسي الذي يشمل حوارًا بين الأطراف المختلفة في الصراع السوري ، و تقديم تنازلات متبادلة ، و</a:t>
            </a:r>
            <a:r>
              <a:rPr lang="en-US" sz="2550">
                <a:solidFill>
                  <a:srgbClr val="E5E0DF"/>
                </a:solidFill>
                <a:latin typeface="Roboto Light"/>
                <a:ea typeface="Roboto Light"/>
                <a:cs typeface="Roboto Light"/>
                <a:sym typeface="Roboto Light"/>
              </a:rPr>
              <a:t>إ</a:t>
            </a:r>
            <a:r>
              <a:rPr lang="en-US" sz="2550" b="0" i="0" u="none" strike="noStrike" cap="none">
                <a:solidFill>
                  <a:srgbClr val="E5E0DF"/>
                </a:solidFill>
                <a:latin typeface="Roboto Light"/>
                <a:ea typeface="Roboto Light"/>
                <a:cs typeface="Roboto Light"/>
                <a:sym typeface="Roboto Light"/>
              </a:rPr>
              <a:t>جراء انتخابات حرة ونزيهة ، هو الطريقة الأفضل لإنهاء الصراع.</a:t>
            </a:r>
            <a:endParaRPr sz="2550" b="0" i="0" u="none" strike="noStrike" cap="none"/>
          </a:p>
        </p:txBody>
      </p:sp>
      <p:pic>
        <p:nvPicPr>
          <p:cNvPr id="217" name="Google Shape;217;p6" descr="preencoded.png"/>
          <p:cNvPicPr preferRelativeResize="0"/>
          <p:nvPr/>
        </p:nvPicPr>
        <p:blipFill rotWithShape="1">
          <a:blip r:embed="rId4">
            <a:alphaModFix/>
          </a:blip>
          <a:srcRect/>
          <a:stretch/>
        </p:blipFill>
        <p:spPr>
          <a:xfrm>
            <a:off x="5126484" y="1392946"/>
            <a:ext cx="566976" cy="566976"/>
          </a:xfrm>
          <a:prstGeom prst="rect">
            <a:avLst/>
          </a:prstGeom>
          <a:noFill/>
          <a:ln>
            <a:noFill/>
          </a:ln>
        </p:spPr>
      </p:pic>
      <p:sp>
        <p:nvSpPr>
          <p:cNvPr id="218" name="Google Shape;218;p6"/>
          <p:cNvSpPr/>
          <p:nvPr/>
        </p:nvSpPr>
        <p:spPr>
          <a:xfrm>
            <a:off x="3851330" y="2305275"/>
            <a:ext cx="3117300" cy="678600"/>
          </a:xfrm>
          <a:prstGeom prst="rect">
            <a:avLst/>
          </a:prstGeom>
          <a:noFill/>
          <a:ln>
            <a:noFill/>
          </a:ln>
        </p:spPr>
        <p:txBody>
          <a:bodyPr spcFirstLastPara="1" wrap="square" lIns="0" tIns="0" rIns="0" bIns="0" anchor="t" anchorCtr="0">
            <a:noAutofit/>
          </a:bodyPr>
          <a:lstStyle/>
          <a:p>
            <a:pPr marL="0" marR="0" lvl="0" indent="0" algn="ctr" rtl="0">
              <a:lnSpc>
                <a:spcPct val="125000"/>
              </a:lnSpc>
              <a:spcBef>
                <a:spcPts val="0"/>
              </a:spcBef>
              <a:spcAft>
                <a:spcPts val="0"/>
              </a:spcAft>
              <a:buClr>
                <a:srgbClr val="E5E0DF"/>
              </a:buClr>
              <a:buSzPts val="2200"/>
              <a:buFont typeface="Poppins Light"/>
              <a:buNone/>
            </a:pPr>
            <a:r>
              <a:rPr lang="en-US" sz="3000" b="0" i="0" u="none" strike="noStrike" cap="none">
                <a:solidFill>
                  <a:srgbClr val="E5E0DF"/>
                </a:solidFill>
                <a:latin typeface="Poppins Light"/>
                <a:ea typeface="Poppins Light"/>
                <a:cs typeface="Poppins Light"/>
                <a:sym typeface="Poppins Light"/>
              </a:rPr>
              <a:t>المساعدات الإنسانية</a:t>
            </a:r>
            <a:endParaRPr sz="3000" b="0" i="0" u="none" strike="noStrike" cap="none"/>
          </a:p>
        </p:txBody>
      </p:sp>
      <p:sp>
        <p:nvSpPr>
          <p:cNvPr id="219" name="Google Shape;219;p6"/>
          <p:cNvSpPr/>
          <p:nvPr/>
        </p:nvSpPr>
        <p:spPr>
          <a:xfrm>
            <a:off x="3851330" y="3244633"/>
            <a:ext cx="3304800" cy="3475200"/>
          </a:xfrm>
          <a:prstGeom prst="rect">
            <a:avLst/>
          </a:prstGeom>
          <a:noFill/>
          <a:ln>
            <a:noFill/>
          </a:ln>
        </p:spPr>
        <p:txBody>
          <a:bodyPr spcFirstLastPara="1" wrap="square" lIns="0" tIns="0" rIns="0" bIns="0" anchor="t" anchorCtr="0">
            <a:noAutofit/>
          </a:bodyPr>
          <a:lstStyle/>
          <a:p>
            <a:pPr marL="0" marR="0" lvl="0" indent="0" algn="ctr" rtl="1">
              <a:lnSpc>
                <a:spcPct val="162857"/>
              </a:lnSpc>
              <a:spcBef>
                <a:spcPts val="0"/>
              </a:spcBef>
              <a:spcAft>
                <a:spcPts val="0"/>
              </a:spcAft>
              <a:buClr>
                <a:srgbClr val="E5E0DF"/>
              </a:buClr>
              <a:buSzPts val="1750"/>
              <a:buFont typeface="Roboto Light"/>
              <a:buNone/>
            </a:pPr>
            <a:r>
              <a:rPr lang="en-US" sz="2550" b="0" i="0" u="none" strike="noStrike" cap="none">
                <a:solidFill>
                  <a:srgbClr val="E5E0DF"/>
                </a:solidFill>
                <a:latin typeface="Roboto Light"/>
                <a:ea typeface="Roboto Light"/>
                <a:cs typeface="Roboto Light"/>
                <a:sym typeface="Roboto Light"/>
              </a:rPr>
              <a:t>يعد توفير المساعدات الإنسانية للنازحين واللاجئين ، وتقديم الدعم الصحي والغذائي ، و الاهتمام بالبنية التحتية ، أمرًا ضروريًا للحد من معاناة الشعب السوري.</a:t>
            </a:r>
            <a:endParaRPr sz="2550" b="0" i="0" u="none" strike="noStrike" cap="none"/>
          </a:p>
        </p:txBody>
      </p:sp>
      <p:pic>
        <p:nvPicPr>
          <p:cNvPr id="220" name="Google Shape;220;p6" descr="preencoded.png"/>
          <p:cNvPicPr preferRelativeResize="0"/>
          <p:nvPr/>
        </p:nvPicPr>
        <p:blipFill rotWithShape="1">
          <a:blip r:embed="rId5">
            <a:alphaModFix/>
          </a:blip>
          <a:srcRect/>
          <a:stretch/>
        </p:blipFill>
        <p:spPr>
          <a:xfrm>
            <a:off x="8808859" y="1392958"/>
            <a:ext cx="566976" cy="566976"/>
          </a:xfrm>
          <a:prstGeom prst="rect">
            <a:avLst/>
          </a:prstGeom>
          <a:noFill/>
          <a:ln>
            <a:noFill/>
          </a:ln>
        </p:spPr>
      </p:pic>
      <p:sp>
        <p:nvSpPr>
          <p:cNvPr id="221" name="Google Shape;221;p6"/>
          <p:cNvSpPr/>
          <p:nvPr/>
        </p:nvSpPr>
        <p:spPr>
          <a:xfrm>
            <a:off x="7529940" y="2305275"/>
            <a:ext cx="3301200" cy="678600"/>
          </a:xfrm>
          <a:prstGeom prst="rect">
            <a:avLst/>
          </a:prstGeom>
          <a:noFill/>
          <a:ln>
            <a:noFill/>
          </a:ln>
        </p:spPr>
        <p:txBody>
          <a:bodyPr spcFirstLastPara="1" wrap="square" lIns="0" tIns="0" rIns="0" bIns="0" anchor="t" anchorCtr="0">
            <a:noAutofit/>
          </a:bodyPr>
          <a:lstStyle/>
          <a:p>
            <a:pPr marL="0" marR="0" lvl="0" indent="0" algn="ctr" rtl="0">
              <a:lnSpc>
                <a:spcPct val="125000"/>
              </a:lnSpc>
              <a:spcBef>
                <a:spcPts val="0"/>
              </a:spcBef>
              <a:spcAft>
                <a:spcPts val="0"/>
              </a:spcAft>
              <a:buClr>
                <a:srgbClr val="E5E0DF"/>
              </a:buClr>
              <a:buSzPts val="2200"/>
              <a:buFont typeface="Poppins Light"/>
              <a:buNone/>
            </a:pPr>
            <a:r>
              <a:rPr lang="en-US" sz="3000" b="0" i="0" u="none" strike="noStrike" cap="none">
                <a:solidFill>
                  <a:srgbClr val="E5E0DF"/>
                </a:solidFill>
                <a:latin typeface="Poppins Light"/>
                <a:ea typeface="Poppins Light"/>
                <a:cs typeface="Poppins Light"/>
                <a:sym typeface="Poppins Light"/>
              </a:rPr>
              <a:t>المصالحة والعدالة الانتقالية</a:t>
            </a:r>
            <a:endParaRPr sz="3000" b="0" i="0" u="none" strike="noStrike" cap="none"/>
          </a:p>
        </p:txBody>
      </p:sp>
      <p:sp>
        <p:nvSpPr>
          <p:cNvPr id="222" name="Google Shape;222;p6"/>
          <p:cNvSpPr/>
          <p:nvPr/>
        </p:nvSpPr>
        <p:spPr>
          <a:xfrm>
            <a:off x="7529928" y="3329233"/>
            <a:ext cx="3304800" cy="3475200"/>
          </a:xfrm>
          <a:prstGeom prst="rect">
            <a:avLst/>
          </a:prstGeom>
          <a:noFill/>
          <a:ln>
            <a:noFill/>
          </a:ln>
        </p:spPr>
        <p:txBody>
          <a:bodyPr spcFirstLastPara="1" wrap="square" lIns="0" tIns="0" rIns="0" bIns="0" anchor="t" anchorCtr="0">
            <a:noAutofit/>
          </a:bodyPr>
          <a:lstStyle/>
          <a:p>
            <a:pPr marL="0" marR="0" lvl="0" indent="0" algn="ctr" rtl="1">
              <a:lnSpc>
                <a:spcPct val="162857"/>
              </a:lnSpc>
              <a:spcBef>
                <a:spcPts val="0"/>
              </a:spcBef>
              <a:spcAft>
                <a:spcPts val="0"/>
              </a:spcAft>
              <a:buClr>
                <a:srgbClr val="E5E0DF"/>
              </a:buClr>
              <a:buSzPts val="1750"/>
              <a:buFont typeface="Roboto Light"/>
              <a:buNone/>
            </a:pPr>
            <a:r>
              <a:rPr lang="en-US" sz="2550" b="0" i="0" u="none" strike="noStrike" cap="none">
                <a:solidFill>
                  <a:srgbClr val="E5E0DF"/>
                </a:solidFill>
                <a:latin typeface="Roboto Light"/>
                <a:ea typeface="Roboto Light"/>
                <a:cs typeface="Roboto Light"/>
                <a:sym typeface="Roboto Light"/>
              </a:rPr>
              <a:t>يتطلب إنهاء الصراع السوري معالجة قضايا العدالة و المصالحة ، و ملاحقة الانتهاكات الجسيمة لقوانين حقوق الإنسان ، وتقديم العدالة لضحايا الصراع.</a:t>
            </a:r>
            <a:endParaRPr sz="2550" b="0" i="0" u="none" strike="noStrike" cap="none"/>
          </a:p>
        </p:txBody>
      </p:sp>
      <p:pic>
        <p:nvPicPr>
          <p:cNvPr id="223" name="Google Shape;223;p6" descr="preencoded.png"/>
          <p:cNvPicPr preferRelativeResize="0"/>
          <p:nvPr/>
        </p:nvPicPr>
        <p:blipFill rotWithShape="1">
          <a:blip r:embed="rId6">
            <a:alphaModFix/>
          </a:blip>
          <a:srcRect/>
          <a:stretch/>
        </p:blipFill>
        <p:spPr>
          <a:xfrm>
            <a:off x="12491235" y="1392958"/>
            <a:ext cx="566976" cy="566976"/>
          </a:xfrm>
          <a:prstGeom prst="rect">
            <a:avLst/>
          </a:prstGeom>
          <a:noFill/>
          <a:ln>
            <a:noFill/>
          </a:ln>
        </p:spPr>
      </p:pic>
      <p:sp>
        <p:nvSpPr>
          <p:cNvPr id="224" name="Google Shape;224;p6"/>
          <p:cNvSpPr/>
          <p:nvPr/>
        </p:nvSpPr>
        <p:spPr>
          <a:xfrm>
            <a:off x="11208552" y="2305275"/>
            <a:ext cx="3117300" cy="678600"/>
          </a:xfrm>
          <a:prstGeom prst="rect">
            <a:avLst/>
          </a:prstGeom>
          <a:noFill/>
          <a:ln>
            <a:noFill/>
          </a:ln>
        </p:spPr>
        <p:txBody>
          <a:bodyPr spcFirstLastPara="1" wrap="square" lIns="0" tIns="0" rIns="0" bIns="0" anchor="t" anchorCtr="0">
            <a:noAutofit/>
          </a:bodyPr>
          <a:lstStyle/>
          <a:p>
            <a:pPr marL="0" marR="0" lvl="0" indent="0" algn="ctr" rtl="0">
              <a:lnSpc>
                <a:spcPct val="125000"/>
              </a:lnSpc>
              <a:spcBef>
                <a:spcPts val="0"/>
              </a:spcBef>
              <a:spcAft>
                <a:spcPts val="0"/>
              </a:spcAft>
              <a:buClr>
                <a:srgbClr val="E5E0DF"/>
              </a:buClr>
              <a:buSzPts val="2200"/>
              <a:buFont typeface="Poppins Light"/>
              <a:buNone/>
            </a:pPr>
            <a:r>
              <a:rPr lang="en-US" sz="3000" b="0" i="0" u="none" strike="noStrike" cap="none">
                <a:solidFill>
                  <a:srgbClr val="E5E0DF"/>
                </a:solidFill>
                <a:latin typeface="Poppins Light"/>
                <a:ea typeface="Poppins Light"/>
                <a:cs typeface="Poppins Light"/>
                <a:sym typeface="Poppins Light"/>
              </a:rPr>
              <a:t>إعادة الإعمار</a:t>
            </a:r>
            <a:endParaRPr sz="3000" b="0" i="0" u="none" strike="noStrike" cap="none"/>
          </a:p>
        </p:txBody>
      </p:sp>
      <p:sp>
        <p:nvSpPr>
          <p:cNvPr id="225" name="Google Shape;225;p6"/>
          <p:cNvSpPr/>
          <p:nvPr/>
        </p:nvSpPr>
        <p:spPr>
          <a:xfrm>
            <a:off x="11208552" y="3244633"/>
            <a:ext cx="3304800" cy="3475200"/>
          </a:xfrm>
          <a:prstGeom prst="rect">
            <a:avLst/>
          </a:prstGeom>
          <a:noFill/>
          <a:ln>
            <a:noFill/>
          </a:ln>
        </p:spPr>
        <p:txBody>
          <a:bodyPr spcFirstLastPara="1" wrap="square" lIns="0" tIns="0" rIns="0" bIns="0" anchor="t" anchorCtr="0">
            <a:noAutofit/>
          </a:bodyPr>
          <a:lstStyle/>
          <a:p>
            <a:pPr marL="0" marR="0" lvl="0" indent="0" algn="ctr" rtl="1">
              <a:lnSpc>
                <a:spcPct val="162857"/>
              </a:lnSpc>
              <a:spcBef>
                <a:spcPts val="0"/>
              </a:spcBef>
              <a:spcAft>
                <a:spcPts val="0"/>
              </a:spcAft>
              <a:buClr>
                <a:srgbClr val="E5E0DF"/>
              </a:buClr>
              <a:buSzPts val="1750"/>
              <a:buFont typeface="Roboto Light"/>
              <a:buNone/>
            </a:pPr>
            <a:r>
              <a:rPr lang="en-US" sz="2550" b="0" i="0" u="none" strike="noStrike" cap="none">
                <a:solidFill>
                  <a:srgbClr val="E5E0DF"/>
                </a:solidFill>
                <a:latin typeface="Roboto Light"/>
                <a:ea typeface="Roboto Light"/>
                <a:cs typeface="Roboto Light"/>
                <a:sym typeface="Roboto Light"/>
              </a:rPr>
              <a:t>يعد إعادة إعمار البنية التحتية في سوريا ، وتقديم الدعم للقطاعات الاقتصادية ، وخلق فرص العمل ، أمرًا أساسيًا للتمكين من عودة اللاجئين و بدء عملية الشفاء.</a:t>
            </a:r>
            <a:endParaRPr sz="2550" b="0" i="0" u="none" strike="noStrike" cap="none"/>
          </a:p>
        </p:txBody>
      </p:sp>
      <p:sp>
        <p:nvSpPr>
          <p:cNvPr id="226" name="Google Shape;226;p6"/>
          <p:cNvSpPr/>
          <p:nvPr/>
        </p:nvSpPr>
        <p:spPr>
          <a:xfrm>
            <a:off x="12487100" y="7624353"/>
            <a:ext cx="2143200" cy="605100"/>
          </a:xfrm>
          <a:prstGeom prst="rect">
            <a:avLst/>
          </a:prstGeom>
          <a:solidFill>
            <a:srgbClr val="050505"/>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sz="1500" b="1"/>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pic>
        <p:nvPicPr>
          <p:cNvPr id="232" name="Google Shape;232;p7" descr="preencoded.png"/>
          <p:cNvPicPr preferRelativeResize="0"/>
          <p:nvPr/>
        </p:nvPicPr>
        <p:blipFill rotWithShape="1">
          <a:blip r:embed="rId3">
            <a:alphaModFix/>
          </a:blip>
          <a:srcRect/>
          <a:stretch/>
        </p:blipFill>
        <p:spPr>
          <a:xfrm>
            <a:off x="9144000" y="0"/>
            <a:ext cx="5486400" cy="8229600"/>
          </a:xfrm>
          <a:prstGeom prst="rect">
            <a:avLst/>
          </a:prstGeom>
          <a:noFill/>
          <a:ln>
            <a:noFill/>
          </a:ln>
        </p:spPr>
      </p:pic>
      <p:sp>
        <p:nvSpPr>
          <p:cNvPr id="233" name="Google Shape;233;p7"/>
          <p:cNvSpPr/>
          <p:nvPr/>
        </p:nvSpPr>
        <p:spPr>
          <a:xfrm>
            <a:off x="793790" y="650319"/>
            <a:ext cx="6853595" cy="708779"/>
          </a:xfrm>
          <a:prstGeom prst="rect">
            <a:avLst/>
          </a:prstGeom>
          <a:noFill/>
          <a:ln>
            <a:noFill/>
          </a:ln>
        </p:spPr>
        <p:txBody>
          <a:bodyPr spcFirstLastPara="1" wrap="square" lIns="0" tIns="0" rIns="0" bIns="0" anchor="t" anchorCtr="0">
            <a:noAutofit/>
          </a:bodyPr>
          <a:lstStyle/>
          <a:p>
            <a:pPr marL="0" marR="0" lvl="0" indent="0" algn="l" rtl="0">
              <a:lnSpc>
                <a:spcPct val="124719"/>
              </a:lnSpc>
              <a:spcBef>
                <a:spcPts val="0"/>
              </a:spcBef>
              <a:spcAft>
                <a:spcPts val="0"/>
              </a:spcAft>
              <a:buClr>
                <a:srgbClr val="F2F2F3"/>
              </a:buClr>
              <a:buSzPts val="4450"/>
              <a:buFont typeface="Poppins Light"/>
              <a:buNone/>
            </a:pPr>
            <a:r>
              <a:rPr lang="en-US" sz="4450" b="0" i="0" u="none" strike="noStrike" cap="none">
                <a:solidFill>
                  <a:srgbClr val="F2F2F3"/>
                </a:solidFill>
                <a:latin typeface="Poppins Light"/>
                <a:ea typeface="Poppins Light"/>
                <a:cs typeface="Poppins Light"/>
                <a:sym typeface="Poppins Light"/>
              </a:rPr>
              <a:t>إشراك المجتمع المدني والخبراء</a:t>
            </a:r>
            <a:endParaRPr sz="4450" b="0" i="0" u="none" strike="noStrike" cap="none"/>
          </a:p>
        </p:txBody>
      </p:sp>
      <p:pic>
        <p:nvPicPr>
          <p:cNvPr id="234" name="Google Shape;234;p7" descr="preencoded.png"/>
          <p:cNvPicPr preferRelativeResize="0"/>
          <p:nvPr/>
        </p:nvPicPr>
        <p:blipFill rotWithShape="1">
          <a:blip r:embed="rId4">
            <a:alphaModFix/>
          </a:blip>
          <a:srcRect/>
          <a:stretch/>
        </p:blipFill>
        <p:spPr>
          <a:xfrm>
            <a:off x="7647365" y="1520372"/>
            <a:ext cx="1134070" cy="2032754"/>
          </a:xfrm>
          <a:prstGeom prst="rect">
            <a:avLst/>
          </a:prstGeom>
          <a:noFill/>
          <a:ln>
            <a:noFill/>
          </a:ln>
        </p:spPr>
      </p:pic>
      <p:sp>
        <p:nvSpPr>
          <p:cNvPr id="235" name="Google Shape;235;p7"/>
          <p:cNvSpPr/>
          <p:nvPr/>
        </p:nvSpPr>
        <p:spPr>
          <a:xfrm>
            <a:off x="4007200" y="1563100"/>
            <a:ext cx="3055500" cy="391800"/>
          </a:xfrm>
          <a:prstGeom prst="rect">
            <a:avLst/>
          </a:prstGeom>
          <a:noFill/>
          <a:ln>
            <a:noFill/>
          </a:ln>
        </p:spPr>
        <p:txBody>
          <a:bodyPr spcFirstLastPara="1" wrap="square" lIns="0" tIns="0" rIns="0" bIns="0" anchor="t" anchorCtr="0">
            <a:noAutofit/>
          </a:bodyPr>
          <a:lstStyle/>
          <a:p>
            <a:pPr marL="0" marR="0" lvl="0" indent="0" algn="r" rtl="1">
              <a:lnSpc>
                <a:spcPct val="125000"/>
              </a:lnSpc>
              <a:spcBef>
                <a:spcPts val="0"/>
              </a:spcBef>
              <a:spcAft>
                <a:spcPts val="0"/>
              </a:spcAft>
              <a:buClr>
                <a:srgbClr val="E5E0DF"/>
              </a:buClr>
              <a:buSzPts val="2200"/>
              <a:buFont typeface="Poppins Light"/>
              <a:buNone/>
            </a:pPr>
            <a:r>
              <a:rPr lang="en-US" sz="2700" b="1" i="0" u="none" strike="noStrike" cap="none">
                <a:solidFill>
                  <a:srgbClr val="E5E0DF"/>
                </a:solidFill>
                <a:latin typeface="Poppins"/>
                <a:ea typeface="Poppins"/>
                <a:cs typeface="Poppins"/>
                <a:sym typeface="Poppins"/>
              </a:rPr>
              <a:t>المجتمع المدني</a:t>
            </a:r>
            <a:endParaRPr sz="2700" b="1" i="0" u="none" strike="noStrike" cap="none"/>
          </a:p>
        </p:txBody>
      </p:sp>
      <p:sp>
        <p:nvSpPr>
          <p:cNvPr id="236" name="Google Shape;236;p7"/>
          <p:cNvSpPr/>
          <p:nvPr/>
        </p:nvSpPr>
        <p:spPr>
          <a:xfrm>
            <a:off x="508000" y="2069959"/>
            <a:ext cx="6554700" cy="1203600"/>
          </a:xfrm>
          <a:prstGeom prst="rect">
            <a:avLst/>
          </a:prstGeom>
          <a:noFill/>
          <a:ln>
            <a:noFill/>
          </a:ln>
        </p:spPr>
        <p:txBody>
          <a:bodyPr spcFirstLastPara="1" wrap="square" lIns="0" tIns="0" rIns="0" bIns="0" anchor="t" anchorCtr="0">
            <a:noAutofit/>
          </a:bodyPr>
          <a:lstStyle/>
          <a:p>
            <a:pPr marL="0" marR="0" lvl="0" indent="0" algn="r" rtl="1">
              <a:lnSpc>
                <a:spcPct val="162857"/>
              </a:lnSpc>
              <a:spcBef>
                <a:spcPts val="0"/>
              </a:spcBef>
              <a:spcAft>
                <a:spcPts val="0"/>
              </a:spcAft>
              <a:buClr>
                <a:srgbClr val="E5E0DF"/>
              </a:buClr>
              <a:buSzPts val="1750"/>
              <a:buFont typeface="Roboto Light"/>
              <a:buNone/>
            </a:pPr>
            <a:r>
              <a:rPr lang="en-US" sz="2250" b="0" i="0" u="none" strike="noStrike" cap="none">
                <a:solidFill>
                  <a:srgbClr val="E5E0DF"/>
                </a:solidFill>
                <a:latin typeface="Roboto Light"/>
                <a:ea typeface="Roboto Light"/>
                <a:cs typeface="Roboto Light"/>
                <a:sym typeface="Roboto Light"/>
              </a:rPr>
              <a:t>يعد إشراك المجتمع المدني في التدخلات الإنسانية وعمليات بناء السلام أمرًا مهمًا ، فهو يتمتع بفهم عميق للحاجات و التحديات المواجهة للشعب السوري.</a:t>
            </a:r>
            <a:endParaRPr sz="2250" b="0" i="0" u="none" strike="noStrike" cap="none"/>
          </a:p>
        </p:txBody>
      </p:sp>
      <p:pic>
        <p:nvPicPr>
          <p:cNvPr id="237" name="Google Shape;237;p7" descr="preencoded.png"/>
          <p:cNvPicPr preferRelativeResize="0"/>
          <p:nvPr/>
        </p:nvPicPr>
        <p:blipFill rotWithShape="1">
          <a:blip r:embed="rId5">
            <a:alphaModFix/>
          </a:blip>
          <a:srcRect/>
          <a:stretch/>
        </p:blipFill>
        <p:spPr>
          <a:xfrm>
            <a:off x="7647365" y="3714389"/>
            <a:ext cx="1134070" cy="2032754"/>
          </a:xfrm>
          <a:prstGeom prst="rect">
            <a:avLst/>
          </a:prstGeom>
          <a:noFill/>
          <a:ln>
            <a:noFill/>
          </a:ln>
        </p:spPr>
      </p:pic>
      <p:sp>
        <p:nvSpPr>
          <p:cNvPr id="238" name="Google Shape;238;p7"/>
          <p:cNvSpPr/>
          <p:nvPr/>
        </p:nvSpPr>
        <p:spPr>
          <a:xfrm>
            <a:off x="4007200" y="3757283"/>
            <a:ext cx="3055500" cy="391800"/>
          </a:xfrm>
          <a:prstGeom prst="rect">
            <a:avLst/>
          </a:prstGeom>
          <a:noFill/>
          <a:ln>
            <a:noFill/>
          </a:ln>
        </p:spPr>
        <p:txBody>
          <a:bodyPr spcFirstLastPara="1" wrap="square" lIns="0" tIns="0" rIns="0" bIns="0" anchor="t" anchorCtr="0">
            <a:noAutofit/>
          </a:bodyPr>
          <a:lstStyle/>
          <a:p>
            <a:pPr marL="0" marR="0" lvl="0" indent="0" algn="r" rtl="1">
              <a:lnSpc>
                <a:spcPct val="125000"/>
              </a:lnSpc>
              <a:spcBef>
                <a:spcPts val="0"/>
              </a:spcBef>
              <a:spcAft>
                <a:spcPts val="0"/>
              </a:spcAft>
              <a:buClr>
                <a:srgbClr val="E5E0DF"/>
              </a:buClr>
              <a:buSzPts val="2200"/>
              <a:buFont typeface="Poppins Light"/>
              <a:buNone/>
            </a:pPr>
            <a:r>
              <a:rPr lang="en-US" sz="2700" b="1" i="0" u="none" strike="noStrike" cap="none">
                <a:solidFill>
                  <a:srgbClr val="E5E0DF"/>
                </a:solidFill>
                <a:latin typeface="Poppins"/>
                <a:ea typeface="Poppins"/>
                <a:cs typeface="Poppins"/>
                <a:sym typeface="Poppins"/>
              </a:rPr>
              <a:t>الخبراء</a:t>
            </a:r>
            <a:endParaRPr sz="2700" b="1" i="0" u="none" strike="noStrike" cap="none"/>
          </a:p>
        </p:txBody>
      </p:sp>
      <p:sp>
        <p:nvSpPr>
          <p:cNvPr id="239" name="Google Shape;239;p7"/>
          <p:cNvSpPr/>
          <p:nvPr/>
        </p:nvSpPr>
        <p:spPr>
          <a:xfrm>
            <a:off x="508000" y="4317067"/>
            <a:ext cx="6554700" cy="1203600"/>
          </a:xfrm>
          <a:prstGeom prst="rect">
            <a:avLst/>
          </a:prstGeom>
          <a:noFill/>
          <a:ln>
            <a:noFill/>
          </a:ln>
        </p:spPr>
        <p:txBody>
          <a:bodyPr spcFirstLastPara="1" wrap="square" lIns="0" tIns="0" rIns="0" bIns="0" anchor="t" anchorCtr="0">
            <a:noAutofit/>
          </a:bodyPr>
          <a:lstStyle/>
          <a:p>
            <a:pPr marL="0" marR="0" lvl="0" indent="0" algn="r" rtl="1">
              <a:lnSpc>
                <a:spcPct val="162857"/>
              </a:lnSpc>
              <a:spcBef>
                <a:spcPts val="0"/>
              </a:spcBef>
              <a:spcAft>
                <a:spcPts val="0"/>
              </a:spcAft>
              <a:buClr>
                <a:srgbClr val="E5E0DF"/>
              </a:buClr>
              <a:buSzPts val="1750"/>
              <a:buFont typeface="Roboto Light"/>
              <a:buNone/>
            </a:pPr>
            <a:r>
              <a:rPr lang="en-US" sz="2250" b="0" i="0" u="none" strike="noStrike" cap="none">
                <a:solidFill>
                  <a:srgbClr val="E5E0DF"/>
                </a:solidFill>
                <a:latin typeface="Roboto Light"/>
                <a:ea typeface="Roboto Light"/>
                <a:cs typeface="Roboto Light"/>
                <a:sym typeface="Roboto Light"/>
              </a:rPr>
              <a:t>يعد إشراك الخبراء في مجالات السياسة و الاقتصاد و القانون و حقوق الإنسان في حل القضية السورية أمرًا مهمًا ، فهم يستطيعون تقديم المشورة والدعم للجهود التي تهدف إلى إنهاء الصراع.</a:t>
            </a:r>
            <a:endParaRPr sz="2250" b="0" i="0" u="none" strike="noStrike" cap="none"/>
          </a:p>
        </p:txBody>
      </p:sp>
      <p:pic>
        <p:nvPicPr>
          <p:cNvPr id="240" name="Google Shape;240;p7" descr="preencoded.png"/>
          <p:cNvPicPr preferRelativeResize="0"/>
          <p:nvPr/>
        </p:nvPicPr>
        <p:blipFill rotWithShape="1">
          <a:blip r:embed="rId6">
            <a:alphaModFix/>
          </a:blip>
          <a:srcRect/>
          <a:stretch/>
        </p:blipFill>
        <p:spPr>
          <a:xfrm>
            <a:off x="7647365" y="6095168"/>
            <a:ext cx="1134070" cy="1814513"/>
          </a:xfrm>
          <a:prstGeom prst="rect">
            <a:avLst/>
          </a:prstGeom>
          <a:noFill/>
          <a:ln>
            <a:noFill/>
          </a:ln>
        </p:spPr>
      </p:pic>
      <p:sp>
        <p:nvSpPr>
          <p:cNvPr id="241" name="Google Shape;241;p7"/>
          <p:cNvSpPr/>
          <p:nvPr/>
        </p:nvSpPr>
        <p:spPr>
          <a:xfrm>
            <a:off x="4007200" y="6447141"/>
            <a:ext cx="3055500" cy="391800"/>
          </a:xfrm>
          <a:prstGeom prst="rect">
            <a:avLst/>
          </a:prstGeom>
          <a:noFill/>
          <a:ln>
            <a:noFill/>
          </a:ln>
        </p:spPr>
        <p:txBody>
          <a:bodyPr spcFirstLastPara="1" wrap="square" lIns="0" tIns="0" rIns="0" bIns="0" anchor="t" anchorCtr="0">
            <a:noAutofit/>
          </a:bodyPr>
          <a:lstStyle/>
          <a:p>
            <a:pPr marL="0" marR="0" lvl="0" indent="0" algn="r" rtl="1">
              <a:lnSpc>
                <a:spcPct val="125000"/>
              </a:lnSpc>
              <a:spcBef>
                <a:spcPts val="0"/>
              </a:spcBef>
              <a:spcAft>
                <a:spcPts val="0"/>
              </a:spcAft>
              <a:buClr>
                <a:srgbClr val="E5E0DF"/>
              </a:buClr>
              <a:buSzPts val="2200"/>
              <a:buFont typeface="Poppins Light"/>
              <a:buNone/>
            </a:pPr>
            <a:r>
              <a:rPr lang="en-US" sz="2700" b="1" i="0" u="none" strike="noStrike" cap="none">
                <a:solidFill>
                  <a:srgbClr val="E5E0DF"/>
                </a:solidFill>
                <a:latin typeface="Poppins"/>
                <a:ea typeface="Poppins"/>
                <a:cs typeface="Poppins"/>
                <a:sym typeface="Poppins"/>
              </a:rPr>
              <a:t>مشاركة الجميع</a:t>
            </a:r>
            <a:endParaRPr sz="2700" b="1" i="0" u="none" strike="noStrike" cap="none"/>
          </a:p>
        </p:txBody>
      </p:sp>
      <p:sp>
        <p:nvSpPr>
          <p:cNvPr id="242" name="Google Shape;242;p7"/>
          <p:cNvSpPr/>
          <p:nvPr/>
        </p:nvSpPr>
        <p:spPr>
          <a:xfrm>
            <a:off x="508000" y="7003800"/>
            <a:ext cx="6554700" cy="802200"/>
          </a:xfrm>
          <a:prstGeom prst="rect">
            <a:avLst/>
          </a:prstGeom>
          <a:noFill/>
          <a:ln>
            <a:noFill/>
          </a:ln>
        </p:spPr>
        <p:txBody>
          <a:bodyPr spcFirstLastPara="1" wrap="square" lIns="0" tIns="0" rIns="0" bIns="0" anchor="t" anchorCtr="0">
            <a:noAutofit/>
          </a:bodyPr>
          <a:lstStyle/>
          <a:p>
            <a:pPr marL="0" marR="0" lvl="0" indent="0" algn="r" rtl="1">
              <a:lnSpc>
                <a:spcPct val="162857"/>
              </a:lnSpc>
              <a:spcBef>
                <a:spcPts val="0"/>
              </a:spcBef>
              <a:spcAft>
                <a:spcPts val="0"/>
              </a:spcAft>
              <a:buClr>
                <a:srgbClr val="E5E0DF"/>
              </a:buClr>
              <a:buSzPts val="1750"/>
              <a:buFont typeface="Roboto Light"/>
              <a:buNone/>
            </a:pPr>
            <a:r>
              <a:rPr lang="en-US" sz="2250" b="0" i="0" u="none" strike="noStrike" cap="none">
                <a:solidFill>
                  <a:srgbClr val="E5E0DF"/>
                </a:solidFill>
                <a:latin typeface="Roboto Light"/>
                <a:ea typeface="Roboto Light"/>
                <a:cs typeface="Roboto Light"/>
                <a:sym typeface="Roboto Light"/>
              </a:rPr>
              <a:t>يجب أن تشمل جهود حل القضية السورية كل الأطراف ، </a:t>
            </a:r>
            <a:r>
              <a:rPr lang="en-US" sz="2250">
                <a:solidFill>
                  <a:srgbClr val="E5E0DF"/>
                </a:solidFill>
                <a:latin typeface="Roboto Light"/>
                <a:ea typeface="Roboto Light"/>
                <a:cs typeface="Roboto Light"/>
                <a:sym typeface="Roboto Light"/>
              </a:rPr>
              <a:t>وتوفير</a:t>
            </a:r>
            <a:r>
              <a:rPr lang="en-US" sz="2250" b="0" i="0" u="none" strike="noStrike" cap="none">
                <a:solidFill>
                  <a:srgbClr val="E5E0DF"/>
                </a:solidFill>
                <a:latin typeface="Roboto Light"/>
                <a:ea typeface="Roboto Light"/>
                <a:cs typeface="Roboto Light"/>
                <a:sym typeface="Roboto Light"/>
              </a:rPr>
              <a:t> فرصة للجميع للإسهام في بناء المستقبل لسوريا.</a:t>
            </a:r>
            <a:endParaRPr sz="2250" b="0" i="0" u="none" strike="noStrike" cap="none"/>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pic>
        <p:nvPicPr>
          <p:cNvPr id="248" name="Google Shape;248;p8" descr="preencoded.png"/>
          <p:cNvPicPr preferRelativeResize="0"/>
          <p:nvPr/>
        </p:nvPicPr>
        <p:blipFill rotWithShape="1">
          <a:blip r:embed="rId3">
            <a:alphaModFix/>
          </a:blip>
          <a:srcRect/>
          <a:stretch/>
        </p:blipFill>
        <p:spPr>
          <a:xfrm>
            <a:off x="0" y="0"/>
            <a:ext cx="5486400" cy="8229600"/>
          </a:xfrm>
          <a:prstGeom prst="rect">
            <a:avLst/>
          </a:prstGeom>
          <a:noFill/>
          <a:ln>
            <a:noFill/>
          </a:ln>
        </p:spPr>
      </p:pic>
      <p:sp>
        <p:nvSpPr>
          <p:cNvPr id="249" name="Google Shape;249;p8"/>
          <p:cNvSpPr/>
          <p:nvPr/>
        </p:nvSpPr>
        <p:spPr>
          <a:xfrm>
            <a:off x="6280201" y="743900"/>
            <a:ext cx="8050200" cy="1417500"/>
          </a:xfrm>
          <a:prstGeom prst="rect">
            <a:avLst/>
          </a:prstGeom>
          <a:noFill/>
          <a:ln>
            <a:noFill/>
          </a:ln>
        </p:spPr>
        <p:txBody>
          <a:bodyPr spcFirstLastPara="1" wrap="square" lIns="0" tIns="0" rIns="0" bIns="0" anchor="t" anchorCtr="0">
            <a:noAutofit/>
          </a:bodyPr>
          <a:lstStyle/>
          <a:p>
            <a:pPr marL="0" marR="0" lvl="0" indent="0" algn="l" rtl="0">
              <a:lnSpc>
                <a:spcPct val="124719"/>
              </a:lnSpc>
              <a:spcBef>
                <a:spcPts val="0"/>
              </a:spcBef>
              <a:spcAft>
                <a:spcPts val="0"/>
              </a:spcAft>
              <a:buClr>
                <a:srgbClr val="F2F2F3"/>
              </a:buClr>
              <a:buSzPts val="4450"/>
              <a:buFont typeface="Poppins Light"/>
              <a:buNone/>
            </a:pPr>
            <a:r>
              <a:rPr lang="en-US" sz="4450" b="0" i="0" u="none" strike="noStrike" cap="none">
                <a:solidFill>
                  <a:srgbClr val="F2F2F3"/>
                </a:solidFill>
                <a:latin typeface="Poppins Light"/>
                <a:ea typeface="Poppins Light"/>
                <a:cs typeface="Poppins Light"/>
                <a:sym typeface="Poppins Light"/>
              </a:rPr>
              <a:t>التحديات المستقبلية وسبل التغلب عليها</a:t>
            </a:r>
            <a:endParaRPr sz="4450" b="0" i="0" u="none" strike="noStrike" cap="none"/>
          </a:p>
        </p:txBody>
      </p:sp>
      <p:sp>
        <p:nvSpPr>
          <p:cNvPr id="250" name="Google Shape;250;p8"/>
          <p:cNvSpPr/>
          <p:nvPr/>
        </p:nvSpPr>
        <p:spPr>
          <a:xfrm>
            <a:off x="9852540" y="2678786"/>
            <a:ext cx="510300" cy="510300"/>
          </a:xfrm>
          <a:prstGeom prst="roundRect">
            <a:avLst>
              <a:gd name="adj" fmla="val 18669"/>
            </a:avLst>
          </a:prstGeom>
          <a:solidFill>
            <a:srgbClr val="3D3D42"/>
          </a:solidFill>
          <a:ln w="9525" cap="flat" cmpd="sng">
            <a:solidFill>
              <a:srgbClr val="56565B"/>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sz="1800"/>
          </a:p>
        </p:txBody>
      </p:sp>
      <p:sp>
        <p:nvSpPr>
          <p:cNvPr id="251" name="Google Shape;251;p8"/>
          <p:cNvSpPr/>
          <p:nvPr/>
        </p:nvSpPr>
        <p:spPr>
          <a:xfrm>
            <a:off x="10057923" y="2763797"/>
            <a:ext cx="99300" cy="340200"/>
          </a:xfrm>
          <a:prstGeom prst="rect">
            <a:avLst/>
          </a:prstGeom>
          <a:noFill/>
          <a:ln>
            <a:noFill/>
          </a:ln>
        </p:spPr>
        <p:txBody>
          <a:bodyPr spcFirstLastPara="1" wrap="square" lIns="0" tIns="0" rIns="0" bIns="0" anchor="t" anchorCtr="0">
            <a:noAutofit/>
          </a:bodyPr>
          <a:lstStyle/>
          <a:p>
            <a:pPr marL="0" marR="0" lvl="0" indent="0" algn="r" rtl="1">
              <a:lnSpc>
                <a:spcPct val="100000"/>
              </a:lnSpc>
              <a:spcBef>
                <a:spcPts val="0"/>
              </a:spcBef>
              <a:spcAft>
                <a:spcPts val="0"/>
              </a:spcAft>
              <a:buClr>
                <a:srgbClr val="E5E0DF"/>
              </a:buClr>
              <a:buSzPts val="2650"/>
              <a:buFont typeface="Poppins Light"/>
              <a:buNone/>
            </a:pPr>
            <a:r>
              <a:rPr lang="en-US" sz="3050">
                <a:solidFill>
                  <a:srgbClr val="FFFFFF"/>
                </a:solidFill>
              </a:rPr>
              <a:t>1  </a:t>
            </a:r>
            <a:endParaRPr sz="3050">
              <a:solidFill>
                <a:srgbClr val="FFFFFF"/>
              </a:solidFill>
            </a:endParaRPr>
          </a:p>
        </p:txBody>
      </p:sp>
      <p:sp>
        <p:nvSpPr>
          <p:cNvPr id="252" name="Google Shape;252;p8"/>
          <p:cNvSpPr/>
          <p:nvPr/>
        </p:nvSpPr>
        <p:spPr>
          <a:xfrm>
            <a:off x="6935381" y="2755398"/>
            <a:ext cx="2835300" cy="354300"/>
          </a:xfrm>
          <a:prstGeom prst="rect">
            <a:avLst/>
          </a:prstGeom>
          <a:noFill/>
          <a:ln>
            <a:noFill/>
          </a:ln>
        </p:spPr>
        <p:txBody>
          <a:bodyPr spcFirstLastPara="1" wrap="square" lIns="0" tIns="0" rIns="0" bIns="0" anchor="t" anchorCtr="0">
            <a:noAutofit/>
          </a:bodyPr>
          <a:lstStyle/>
          <a:p>
            <a:pPr marL="0" marR="0" lvl="0" indent="0" algn="r" rtl="1">
              <a:lnSpc>
                <a:spcPct val="125000"/>
              </a:lnSpc>
              <a:spcBef>
                <a:spcPts val="0"/>
              </a:spcBef>
              <a:spcAft>
                <a:spcPts val="0"/>
              </a:spcAft>
              <a:buClr>
                <a:srgbClr val="E5E0DF"/>
              </a:buClr>
              <a:buSzPts val="2200"/>
              <a:buFont typeface="Poppins Light"/>
              <a:buNone/>
            </a:pPr>
            <a:r>
              <a:rPr lang="en-US" sz="2600" b="1" i="0" u="none" strike="noStrike" cap="none">
                <a:solidFill>
                  <a:srgbClr val="E5E0DF"/>
                </a:solidFill>
                <a:latin typeface="Poppins"/>
                <a:ea typeface="Poppins"/>
                <a:cs typeface="Poppins"/>
                <a:sym typeface="Poppins"/>
              </a:rPr>
              <a:t>التحديات المستقبلية</a:t>
            </a:r>
            <a:endParaRPr sz="2600" b="1" i="0" u="none" strike="noStrike" cap="none"/>
          </a:p>
        </p:txBody>
      </p:sp>
      <p:sp>
        <p:nvSpPr>
          <p:cNvPr id="253" name="Google Shape;253;p8"/>
          <p:cNvSpPr/>
          <p:nvPr/>
        </p:nvSpPr>
        <p:spPr>
          <a:xfrm>
            <a:off x="5746749" y="3247203"/>
            <a:ext cx="4198200" cy="3376500"/>
          </a:xfrm>
          <a:prstGeom prst="rect">
            <a:avLst/>
          </a:prstGeom>
          <a:noFill/>
          <a:ln>
            <a:noFill/>
          </a:ln>
        </p:spPr>
        <p:txBody>
          <a:bodyPr spcFirstLastPara="1" wrap="square" lIns="0" tIns="0" rIns="0" bIns="0" anchor="t" anchorCtr="0">
            <a:noAutofit/>
          </a:bodyPr>
          <a:lstStyle/>
          <a:p>
            <a:pPr marL="0" marR="0" lvl="0" indent="0" algn="r" rtl="1">
              <a:lnSpc>
                <a:spcPct val="162857"/>
              </a:lnSpc>
              <a:spcBef>
                <a:spcPts val="0"/>
              </a:spcBef>
              <a:spcAft>
                <a:spcPts val="0"/>
              </a:spcAft>
              <a:buClr>
                <a:srgbClr val="E5E0DF"/>
              </a:buClr>
              <a:buSzPts val="1750"/>
              <a:buFont typeface="Roboto Light"/>
              <a:buNone/>
            </a:pPr>
            <a:r>
              <a:rPr lang="en-US" sz="2150" b="0" i="0" u="none" strike="noStrike" cap="none">
                <a:solidFill>
                  <a:srgbClr val="E5E0DF"/>
                </a:solidFill>
                <a:latin typeface="Roboto Light"/>
                <a:ea typeface="Roboto Light"/>
                <a:cs typeface="Roboto Light"/>
                <a:sym typeface="Roboto Light"/>
              </a:rPr>
              <a:t>ستواجه سوريا عدة تحديات في المستقبل ، من ضمنها إعادة إعمار البنية التحتية و الاقتصاد، و معالجة مشكلة النزوح و اللاجئين ، و مكافحة التطرف والعنف ، و بناء المؤسسات الديمقراطية </a:t>
            </a:r>
            <a:r>
              <a:rPr lang="en-US" sz="2150">
                <a:solidFill>
                  <a:srgbClr val="E5E0DF"/>
                </a:solidFill>
                <a:latin typeface="Roboto Light"/>
                <a:ea typeface="Roboto Light"/>
                <a:cs typeface="Roboto Light"/>
                <a:sym typeface="Roboto Light"/>
              </a:rPr>
              <a:t>وحماية</a:t>
            </a:r>
            <a:r>
              <a:rPr lang="en-US" sz="2150" b="0" i="0" u="none" strike="noStrike" cap="none">
                <a:solidFill>
                  <a:srgbClr val="E5E0DF"/>
                </a:solidFill>
                <a:latin typeface="Roboto Light"/>
                <a:ea typeface="Roboto Light"/>
                <a:cs typeface="Roboto Light"/>
                <a:sym typeface="Roboto Light"/>
              </a:rPr>
              <a:t> حقوق الإنسان.</a:t>
            </a:r>
            <a:endParaRPr sz="2150" b="0" i="0" u="none" strike="noStrike" cap="none"/>
          </a:p>
        </p:txBody>
      </p:sp>
      <p:sp>
        <p:nvSpPr>
          <p:cNvPr id="254" name="Google Shape;254;p8"/>
          <p:cNvSpPr/>
          <p:nvPr/>
        </p:nvSpPr>
        <p:spPr>
          <a:xfrm>
            <a:off x="13977817" y="2756773"/>
            <a:ext cx="510300" cy="510300"/>
          </a:xfrm>
          <a:prstGeom prst="roundRect">
            <a:avLst>
              <a:gd name="adj" fmla="val 18669"/>
            </a:avLst>
          </a:prstGeom>
          <a:solidFill>
            <a:srgbClr val="3D3D42"/>
          </a:solidFill>
          <a:ln w="9525" cap="flat" cmpd="sng">
            <a:solidFill>
              <a:srgbClr val="56565B"/>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sz="1800"/>
          </a:p>
        </p:txBody>
      </p:sp>
      <p:sp>
        <p:nvSpPr>
          <p:cNvPr id="255" name="Google Shape;255;p8"/>
          <p:cNvSpPr/>
          <p:nvPr/>
        </p:nvSpPr>
        <p:spPr>
          <a:xfrm>
            <a:off x="14135624" y="2841834"/>
            <a:ext cx="194700" cy="340200"/>
          </a:xfrm>
          <a:prstGeom prst="rect">
            <a:avLst/>
          </a:prstGeom>
          <a:noFill/>
          <a:ln>
            <a:noFill/>
          </a:ln>
        </p:spPr>
        <p:txBody>
          <a:bodyPr spcFirstLastPara="1" wrap="square" lIns="0" tIns="0" rIns="0" bIns="0" anchor="t" anchorCtr="0">
            <a:noAutofit/>
          </a:bodyPr>
          <a:lstStyle/>
          <a:p>
            <a:pPr marL="0" marR="0" lvl="0" indent="0" algn="r" rtl="1">
              <a:lnSpc>
                <a:spcPct val="100000"/>
              </a:lnSpc>
              <a:spcBef>
                <a:spcPts val="0"/>
              </a:spcBef>
              <a:spcAft>
                <a:spcPts val="0"/>
              </a:spcAft>
              <a:buClr>
                <a:srgbClr val="E5E0DF"/>
              </a:buClr>
              <a:buSzPts val="2650"/>
              <a:buFont typeface="Poppins Light"/>
              <a:buNone/>
            </a:pPr>
            <a:r>
              <a:rPr lang="en-US" sz="3050">
                <a:solidFill>
                  <a:srgbClr val="E5E0DF"/>
                </a:solidFill>
                <a:latin typeface="Poppins Light"/>
                <a:ea typeface="Poppins Light"/>
                <a:cs typeface="Poppins Light"/>
                <a:sym typeface="Poppins Light"/>
              </a:rPr>
              <a:t>2</a:t>
            </a:r>
            <a:endParaRPr sz="3050" b="0" i="0" u="none" strike="noStrike" cap="none"/>
          </a:p>
        </p:txBody>
      </p:sp>
      <p:sp>
        <p:nvSpPr>
          <p:cNvPr id="256" name="Google Shape;256;p8"/>
          <p:cNvSpPr/>
          <p:nvPr/>
        </p:nvSpPr>
        <p:spPr>
          <a:xfrm>
            <a:off x="10908983" y="2756773"/>
            <a:ext cx="2927747" cy="708660"/>
          </a:xfrm>
          <a:prstGeom prst="rect">
            <a:avLst/>
          </a:prstGeom>
          <a:noFill/>
          <a:ln>
            <a:noFill/>
          </a:ln>
        </p:spPr>
        <p:txBody>
          <a:bodyPr spcFirstLastPara="1" wrap="square" lIns="0" tIns="0" rIns="0" bIns="0" anchor="t" anchorCtr="0">
            <a:noAutofit/>
          </a:bodyPr>
          <a:lstStyle/>
          <a:p>
            <a:pPr marL="0" marR="0" lvl="0" indent="0" algn="r" rtl="1">
              <a:lnSpc>
                <a:spcPct val="125000"/>
              </a:lnSpc>
              <a:spcBef>
                <a:spcPts val="0"/>
              </a:spcBef>
              <a:spcAft>
                <a:spcPts val="0"/>
              </a:spcAft>
              <a:buClr>
                <a:srgbClr val="E5E0DF"/>
              </a:buClr>
              <a:buSzPts val="2200"/>
              <a:buFont typeface="Poppins Light"/>
              <a:buNone/>
            </a:pPr>
            <a:r>
              <a:rPr lang="en-US" sz="2600" b="1" i="0" u="none" strike="noStrike" cap="none">
                <a:solidFill>
                  <a:srgbClr val="E5E0DF"/>
                </a:solidFill>
                <a:latin typeface="Poppins"/>
                <a:ea typeface="Poppins"/>
                <a:cs typeface="Poppins"/>
                <a:sym typeface="Poppins"/>
              </a:rPr>
              <a:t>سبل التغلب على التحديات</a:t>
            </a:r>
            <a:endParaRPr sz="2600" b="1" i="0" u="none" strike="noStrike" cap="none"/>
          </a:p>
        </p:txBody>
      </p:sp>
      <p:sp>
        <p:nvSpPr>
          <p:cNvPr id="257" name="Google Shape;257;p8"/>
          <p:cNvSpPr/>
          <p:nvPr/>
        </p:nvSpPr>
        <p:spPr>
          <a:xfrm>
            <a:off x="10908983" y="3601522"/>
            <a:ext cx="2927747" cy="1814513"/>
          </a:xfrm>
          <a:prstGeom prst="rect">
            <a:avLst/>
          </a:prstGeom>
          <a:noFill/>
          <a:ln>
            <a:noFill/>
          </a:ln>
        </p:spPr>
        <p:txBody>
          <a:bodyPr spcFirstLastPara="1" wrap="square" lIns="0" tIns="0" rIns="0" bIns="0" anchor="t" anchorCtr="0">
            <a:noAutofit/>
          </a:bodyPr>
          <a:lstStyle/>
          <a:p>
            <a:pPr marL="0" marR="0" lvl="0" indent="0" algn="r" rtl="1">
              <a:lnSpc>
                <a:spcPct val="162857"/>
              </a:lnSpc>
              <a:spcBef>
                <a:spcPts val="0"/>
              </a:spcBef>
              <a:spcAft>
                <a:spcPts val="0"/>
              </a:spcAft>
              <a:buClr>
                <a:srgbClr val="E5E0DF"/>
              </a:buClr>
              <a:buSzPts val="1750"/>
              <a:buFont typeface="Roboto Light"/>
              <a:buNone/>
            </a:pPr>
            <a:r>
              <a:rPr lang="en-US" sz="2150" b="0" i="0" u="none" strike="noStrike" cap="none">
                <a:solidFill>
                  <a:srgbClr val="E5E0DF"/>
                </a:solidFill>
                <a:latin typeface="Roboto Light"/>
                <a:ea typeface="Roboto Light"/>
                <a:cs typeface="Roboto Light"/>
                <a:sym typeface="Roboto Light"/>
              </a:rPr>
              <a:t>تتطلب التغلب على هذه التحديات تعاونًا دوليًا ، ودعمًا من المجتمع الدولي ، و التزامًا من جميع الأطراف بالتعاون و بناء سلام مستدام في سوريا.</a:t>
            </a:r>
            <a:endParaRPr sz="2150" b="0" i="0" u="none" strike="noStrike" cap="none"/>
          </a:p>
        </p:txBody>
      </p:sp>
      <p:sp>
        <p:nvSpPr>
          <p:cNvPr id="258" name="Google Shape;258;p8"/>
          <p:cNvSpPr/>
          <p:nvPr/>
        </p:nvSpPr>
        <p:spPr>
          <a:xfrm>
            <a:off x="13977815" y="6337474"/>
            <a:ext cx="510300" cy="510300"/>
          </a:xfrm>
          <a:prstGeom prst="roundRect">
            <a:avLst>
              <a:gd name="adj" fmla="val 18669"/>
            </a:avLst>
          </a:prstGeom>
          <a:solidFill>
            <a:srgbClr val="3D3D42"/>
          </a:solidFill>
          <a:ln w="9525" cap="flat" cmpd="sng">
            <a:solidFill>
              <a:srgbClr val="56565B"/>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sz="1800"/>
          </a:p>
        </p:txBody>
      </p:sp>
      <p:sp>
        <p:nvSpPr>
          <p:cNvPr id="259" name="Google Shape;259;p8"/>
          <p:cNvSpPr/>
          <p:nvPr/>
        </p:nvSpPr>
        <p:spPr>
          <a:xfrm>
            <a:off x="14133429" y="6422485"/>
            <a:ext cx="199200" cy="340200"/>
          </a:xfrm>
          <a:prstGeom prst="rect">
            <a:avLst/>
          </a:prstGeom>
          <a:noFill/>
          <a:ln>
            <a:noFill/>
          </a:ln>
        </p:spPr>
        <p:txBody>
          <a:bodyPr spcFirstLastPara="1" wrap="square" lIns="0" tIns="0" rIns="0" bIns="0" anchor="t" anchorCtr="0">
            <a:noAutofit/>
          </a:bodyPr>
          <a:lstStyle/>
          <a:p>
            <a:pPr marL="0" marR="0" lvl="0" indent="0" algn="r" rtl="1">
              <a:lnSpc>
                <a:spcPct val="100000"/>
              </a:lnSpc>
              <a:spcBef>
                <a:spcPts val="0"/>
              </a:spcBef>
              <a:spcAft>
                <a:spcPts val="0"/>
              </a:spcAft>
              <a:buClr>
                <a:srgbClr val="E5E0DF"/>
              </a:buClr>
              <a:buSzPts val="2650"/>
              <a:buFont typeface="Poppins Light"/>
              <a:buNone/>
            </a:pPr>
            <a:r>
              <a:rPr lang="en-US" sz="3050" b="0" i="0" u="none" strike="noStrike" cap="none">
                <a:solidFill>
                  <a:srgbClr val="E5E0DF"/>
                </a:solidFill>
                <a:latin typeface="Poppins Light"/>
                <a:ea typeface="Poppins Light"/>
                <a:cs typeface="Poppins Light"/>
                <a:sym typeface="Poppins Light"/>
              </a:rPr>
              <a:t>3</a:t>
            </a:r>
            <a:endParaRPr sz="3050" b="0" i="0" u="none" strike="noStrike" cap="none"/>
          </a:p>
        </p:txBody>
      </p:sp>
      <p:sp>
        <p:nvSpPr>
          <p:cNvPr id="260" name="Google Shape;260;p8"/>
          <p:cNvSpPr/>
          <p:nvPr/>
        </p:nvSpPr>
        <p:spPr>
          <a:xfrm>
            <a:off x="10955206" y="6415424"/>
            <a:ext cx="2835300" cy="354300"/>
          </a:xfrm>
          <a:prstGeom prst="rect">
            <a:avLst/>
          </a:prstGeom>
          <a:noFill/>
          <a:ln>
            <a:noFill/>
          </a:ln>
        </p:spPr>
        <p:txBody>
          <a:bodyPr spcFirstLastPara="1" wrap="square" lIns="0" tIns="0" rIns="0" bIns="0" anchor="t" anchorCtr="0">
            <a:noAutofit/>
          </a:bodyPr>
          <a:lstStyle/>
          <a:p>
            <a:pPr marL="0" marR="0" lvl="0" indent="0" algn="r" rtl="1">
              <a:lnSpc>
                <a:spcPct val="125000"/>
              </a:lnSpc>
              <a:spcBef>
                <a:spcPts val="0"/>
              </a:spcBef>
              <a:spcAft>
                <a:spcPts val="0"/>
              </a:spcAft>
              <a:buClr>
                <a:srgbClr val="E5E0DF"/>
              </a:buClr>
              <a:buSzPts val="2200"/>
              <a:buFont typeface="Poppins Light"/>
              <a:buNone/>
            </a:pPr>
            <a:r>
              <a:rPr lang="en-US" sz="2600" b="1" i="0" u="none" strike="noStrike" cap="none">
                <a:solidFill>
                  <a:srgbClr val="E5E0DF"/>
                </a:solidFill>
                <a:latin typeface="Poppins"/>
                <a:ea typeface="Poppins"/>
                <a:cs typeface="Poppins"/>
                <a:sym typeface="Poppins"/>
              </a:rPr>
              <a:t>المسؤولية المشتركة</a:t>
            </a:r>
            <a:endParaRPr sz="2600" b="1" i="0" u="none" strike="noStrike" cap="none"/>
          </a:p>
        </p:txBody>
      </p:sp>
      <p:sp>
        <p:nvSpPr>
          <p:cNvPr id="261" name="Google Shape;261;p8"/>
          <p:cNvSpPr/>
          <p:nvPr/>
        </p:nvSpPr>
        <p:spPr>
          <a:xfrm>
            <a:off x="6698050" y="6761175"/>
            <a:ext cx="7138800" cy="725700"/>
          </a:xfrm>
          <a:prstGeom prst="rect">
            <a:avLst/>
          </a:prstGeom>
          <a:noFill/>
          <a:ln>
            <a:noFill/>
          </a:ln>
        </p:spPr>
        <p:txBody>
          <a:bodyPr spcFirstLastPara="1" wrap="square" lIns="0" tIns="0" rIns="0" bIns="0" anchor="t" anchorCtr="0">
            <a:noAutofit/>
          </a:bodyPr>
          <a:lstStyle/>
          <a:p>
            <a:pPr marL="0" marR="0" lvl="0" indent="0" algn="r" rtl="1">
              <a:lnSpc>
                <a:spcPct val="162857"/>
              </a:lnSpc>
              <a:spcBef>
                <a:spcPts val="0"/>
              </a:spcBef>
              <a:spcAft>
                <a:spcPts val="0"/>
              </a:spcAft>
              <a:buClr>
                <a:srgbClr val="E5E0DF"/>
              </a:buClr>
              <a:buSzPts val="1750"/>
              <a:buFont typeface="Roboto Light"/>
              <a:buNone/>
            </a:pPr>
            <a:r>
              <a:rPr lang="en-US" sz="2150" b="0" i="0" u="none" strike="noStrike" cap="none">
                <a:solidFill>
                  <a:srgbClr val="E5E0DF"/>
                </a:solidFill>
                <a:latin typeface="Roboto Light"/>
                <a:ea typeface="Roboto Light"/>
                <a:cs typeface="Roboto Light"/>
                <a:sym typeface="Roboto Light"/>
              </a:rPr>
              <a:t>يقعُ على عاتقِ جميعِ البلدان </a:t>
            </a:r>
            <a:r>
              <a:rPr lang="en-US" sz="2150">
                <a:solidFill>
                  <a:srgbClr val="E5E0DF"/>
                </a:solidFill>
                <a:latin typeface="Roboto Light"/>
                <a:ea typeface="Roboto Light"/>
                <a:cs typeface="Roboto Light"/>
                <a:sym typeface="Roboto Light"/>
              </a:rPr>
              <a:t>والمنظمات</a:t>
            </a:r>
            <a:r>
              <a:rPr lang="en-US" sz="2150" b="0" i="0" u="none" strike="noStrike" cap="none">
                <a:solidFill>
                  <a:srgbClr val="E5E0DF"/>
                </a:solidFill>
                <a:latin typeface="Roboto Light"/>
                <a:ea typeface="Roboto Light"/>
                <a:cs typeface="Roboto Light"/>
                <a:sym typeface="Roboto Light"/>
              </a:rPr>
              <a:t> الدولية مسؤولية مساعدة سوريا في التغلب على التحديات التي تواجهها ، و بناء مستقبل أفضل للشع</a:t>
            </a:r>
            <a:r>
              <a:rPr lang="en-US" sz="2150">
                <a:solidFill>
                  <a:srgbClr val="E5E0DF"/>
                </a:solidFill>
                <a:latin typeface="Roboto Light"/>
                <a:ea typeface="Roboto Light"/>
                <a:cs typeface="Roboto Light"/>
                <a:sym typeface="Roboto Light"/>
              </a:rPr>
              <a:t>ب</a:t>
            </a:r>
            <a:r>
              <a:rPr lang="en-US" sz="2150" b="0" i="0" u="none" strike="noStrike" cap="none">
                <a:solidFill>
                  <a:srgbClr val="E5E0DF"/>
                </a:solidFill>
                <a:latin typeface="Roboto Light"/>
                <a:ea typeface="Roboto Light"/>
                <a:cs typeface="Roboto Light"/>
                <a:sym typeface="Roboto Light"/>
              </a:rPr>
              <a:t>.</a:t>
            </a:r>
            <a:endParaRPr sz="2150" b="0" i="0" u="none" strike="noStrike" cap="none"/>
          </a:p>
        </p:txBody>
      </p:sp>
      <p:sp>
        <p:nvSpPr>
          <p:cNvPr id="262" name="Google Shape;262;p8"/>
          <p:cNvSpPr/>
          <p:nvPr/>
        </p:nvSpPr>
        <p:spPr>
          <a:xfrm>
            <a:off x="12487100" y="7624353"/>
            <a:ext cx="2143200" cy="605100"/>
          </a:xfrm>
          <a:prstGeom prst="rect">
            <a:avLst/>
          </a:prstGeom>
          <a:solidFill>
            <a:srgbClr val="050505"/>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sz="1500" b="1"/>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9"/>
          <p:cNvSpPr/>
          <p:nvPr/>
        </p:nvSpPr>
        <p:spPr>
          <a:xfrm>
            <a:off x="793790" y="161154"/>
            <a:ext cx="13042800" cy="1417500"/>
          </a:xfrm>
          <a:prstGeom prst="rect">
            <a:avLst/>
          </a:prstGeom>
          <a:noFill/>
          <a:ln>
            <a:noFill/>
          </a:ln>
        </p:spPr>
        <p:txBody>
          <a:bodyPr spcFirstLastPara="1" wrap="square" lIns="0" tIns="0" rIns="0" bIns="0" anchor="t" anchorCtr="0">
            <a:noAutofit/>
          </a:bodyPr>
          <a:lstStyle/>
          <a:p>
            <a:pPr marL="0" marR="0" lvl="0" indent="0" algn="ctr" rtl="0">
              <a:lnSpc>
                <a:spcPct val="124719"/>
              </a:lnSpc>
              <a:spcBef>
                <a:spcPts val="0"/>
              </a:spcBef>
              <a:spcAft>
                <a:spcPts val="0"/>
              </a:spcAft>
              <a:buClr>
                <a:srgbClr val="F2F2F3"/>
              </a:buClr>
              <a:buSzPts val="4450"/>
              <a:buFont typeface="Poppins Light"/>
              <a:buNone/>
            </a:pPr>
            <a:r>
              <a:rPr lang="en-US" sz="4450" b="0" i="0" u="none" strike="noStrike" cap="none">
                <a:solidFill>
                  <a:srgbClr val="F2F2F3"/>
                </a:solidFill>
                <a:latin typeface="Poppins Light"/>
                <a:ea typeface="Poppins Light"/>
                <a:cs typeface="Poppins Light"/>
                <a:sym typeface="Poppins Light"/>
              </a:rPr>
              <a:t>الخاتمة والتوصيات مع أسئلة إرشادية</a:t>
            </a:r>
            <a:endParaRPr sz="4450" b="0" i="0" u="none" strike="noStrike" cap="none"/>
          </a:p>
        </p:txBody>
      </p:sp>
      <p:sp>
        <p:nvSpPr>
          <p:cNvPr id="269" name="Google Shape;269;p9"/>
          <p:cNvSpPr/>
          <p:nvPr/>
        </p:nvSpPr>
        <p:spPr>
          <a:xfrm>
            <a:off x="-246025" y="813225"/>
            <a:ext cx="14608500" cy="1417500"/>
          </a:xfrm>
          <a:prstGeom prst="rect">
            <a:avLst/>
          </a:prstGeom>
          <a:noFill/>
          <a:ln>
            <a:noFill/>
          </a:ln>
        </p:spPr>
        <p:txBody>
          <a:bodyPr spcFirstLastPara="1" wrap="square" lIns="0" tIns="0" rIns="0" bIns="0" anchor="t" anchorCtr="0">
            <a:noAutofit/>
          </a:bodyPr>
          <a:lstStyle/>
          <a:p>
            <a:pPr marL="0" marR="0" lvl="0" indent="0" algn="r" rtl="1">
              <a:lnSpc>
                <a:spcPct val="162857"/>
              </a:lnSpc>
              <a:spcBef>
                <a:spcPts val="0"/>
              </a:spcBef>
              <a:spcAft>
                <a:spcPts val="0"/>
              </a:spcAft>
              <a:buClr>
                <a:srgbClr val="E5E0DF"/>
              </a:buClr>
              <a:buSzPts val="1750"/>
              <a:buFont typeface="Roboto Light"/>
              <a:buNone/>
            </a:pPr>
            <a:r>
              <a:rPr lang="en-US" sz="2750" b="0" i="0" u="none" strike="noStrike" cap="none">
                <a:solidFill>
                  <a:srgbClr val="E5E0DF"/>
                </a:solidFill>
                <a:latin typeface="Roboto Light"/>
                <a:ea typeface="Roboto Light"/>
                <a:cs typeface="Roboto Light"/>
                <a:sym typeface="Roboto Light"/>
              </a:rPr>
              <a:t>تعتبر القضية السورية من أكثر القضايا تعقيدًا في العالم، و تتطلب حلولًا شاملة و فعالة. يجب على المجتمع الدولي أن يلعب دورًا فاعلاً في إنهاء الصراع و بناء السلام في سوريا، مع التأكيد على حماية الشعب السوري و توفير المساعدات الإنسانية له.</a:t>
            </a:r>
            <a:endParaRPr sz="2750" b="0" i="0" u="none" strike="noStrike" cap="none"/>
          </a:p>
        </p:txBody>
      </p:sp>
      <p:sp>
        <p:nvSpPr>
          <p:cNvPr id="270" name="Google Shape;270;p9"/>
          <p:cNvSpPr/>
          <p:nvPr/>
        </p:nvSpPr>
        <p:spPr>
          <a:xfrm>
            <a:off x="990875" y="2557935"/>
            <a:ext cx="13371600" cy="465600"/>
          </a:xfrm>
          <a:prstGeom prst="rect">
            <a:avLst/>
          </a:prstGeom>
          <a:noFill/>
          <a:ln>
            <a:noFill/>
          </a:ln>
        </p:spPr>
        <p:txBody>
          <a:bodyPr spcFirstLastPara="1" wrap="square" lIns="0" tIns="0" rIns="0" bIns="0" anchor="t" anchorCtr="0">
            <a:noAutofit/>
          </a:bodyPr>
          <a:lstStyle/>
          <a:p>
            <a:pPr marL="0" marR="0" lvl="0" indent="0" algn="r" rtl="1">
              <a:lnSpc>
                <a:spcPct val="162857"/>
              </a:lnSpc>
              <a:spcBef>
                <a:spcPts val="0"/>
              </a:spcBef>
              <a:spcAft>
                <a:spcPts val="0"/>
              </a:spcAft>
              <a:buClr>
                <a:srgbClr val="E5E0DF"/>
              </a:buClr>
              <a:buSzPts val="1750"/>
              <a:buFont typeface="Roboto Light"/>
              <a:buNone/>
            </a:pPr>
            <a:r>
              <a:rPr lang="en-US" sz="2750" b="0" i="0" u="none" strike="noStrike" cap="none">
                <a:solidFill>
                  <a:srgbClr val="E5E0DF"/>
                </a:solidFill>
                <a:latin typeface="Roboto Light"/>
                <a:ea typeface="Roboto Light"/>
                <a:cs typeface="Roboto Light"/>
                <a:sym typeface="Roboto Light"/>
              </a:rPr>
              <a:t>من المهم أن نستمر في متابعة القضية السورية و التعرف على التطورات المستمرة ، و نطرح الأسئلة التالية:</a:t>
            </a:r>
            <a:endParaRPr sz="2750" b="0" i="0" u="none" strike="noStrike" cap="none"/>
          </a:p>
        </p:txBody>
      </p:sp>
      <p:sp>
        <p:nvSpPr>
          <p:cNvPr id="271" name="Google Shape;271;p9"/>
          <p:cNvSpPr/>
          <p:nvPr/>
        </p:nvSpPr>
        <p:spPr>
          <a:xfrm>
            <a:off x="1362927" y="3237917"/>
            <a:ext cx="12999600" cy="465600"/>
          </a:xfrm>
          <a:prstGeom prst="rect">
            <a:avLst/>
          </a:prstGeom>
          <a:noFill/>
          <a:ln>
            <a:noFill/>
          </a:ln>
        </p:spPr>
        <p:txBody>
          <a:bodyPr spcFirstLastPara="1" wrap="square" lIns="0" tIns="0" rIns="0" bIns="0" anchor="t" anchorCtr="0">
            <a:noAutofit/>
          </a:bodyPr>
          <a:lstStyle/>
          <a:p>
            <a:pPr marL="342900" marR="0" lvl="0" indent="-406400" algn="r" rtl="1">
              <a:lnSpc>
                <a:spcPct val="162857"/>
              </a:lnSpc>
              <a:spcBef>
                <a:spcPts val="0"/>
              </a:spcBef>
              <a:spcAft>
                <a:spcPts val="0"/>
              </a:spcAft>
              <a:buClr>
                <a:srgbClr val="E5E0DF"/>
              </a:buClr>
              <a:buSzPts val="2750"/>
              <a:buFont typeface="Calibri"/>
              <a:buAutoNum type="arabicPeriod"/>
            </a:pPr>
            <a:r>
              <a:rPr lang="en-US" sz="2750" b="0" i="0" u="none" strike="noStrike" cap="none">
                <a:solidFill>
                  <a:srgbClr val="E5E0DF"/>
                </a:solidFill>
                <a:latin typeface="Roboto Light"/>
                <a:ea typeface="Roboto Light"/>
                <a:cs typeface="Roboto Light"/>
                <a:sym typeface="Roboto Light"/>
              </a:rPr>
              <a:t>ما هي الخطواتُ الضرورية للحدِّ من مُعاناةِ الشعبِ السوري و توفيرِ المساعداتِ الإنسانية له؟</a:t>
            </a:r>
            <a:endParaRPr sz="2750" b="0" i="0" u="none" strike="noStrike" cap="none"/>
          </a:p>
        </p:txBody>
      </p:sp>
      <p:sp>
        <p:nvSpPr>
          <p:cNvPr id="272" name="Google Shape;272;p9"/>
          <p:cNvSpPr/>
          <p:nvPr/>
        </p:nvSpPr>
        <p:spPr>
          <a:xfrm>
            <a:off x="1362927" y="3917930"/>
            <a:ext cx="12999600" cy="465600"/>
          </a:xfrm>
          <a:prstGeom prst="rect">
            <a:avLst/>
          </a:prstGeom>
          <a:noFill/>
          <a:ln>
            <a:noFill/>
          </a:ln>
        </p:spPr>
        <p:txBody>
          <a:bodyPr spcFirstLastPara="1" wrap="square" lIns="0" tIns="0" rIns="0" bIns="0" anchor="t" anchorCtr="0">
            <a:noAutofit/>
          </a:bodyPr>
          <a:lstStyle/>
          <a:p>
            <a:pPr marL="342900" marR="0" lvl="0" indent="-406400" algn="r" rtl="1">
              <a:lnSpc>
                <a:spcPct val="162857"/>
              </a:lnSpc>
              <a:spcBef>
                <a:spcPts val="0"/>
              </a:spcBef>
              <a:spcAft>
                <a:spcPts val="0"/>
              </a:spcAft>
              <a:buClr>
                <a:srgbClr val="E5E0DF"/>
              </a:buClr>
              <a:buSzPts val="2750"/>
              <a:buFont typeface="Calibri"/>
              <a:buAutoNum type="arabicPeriod" startAt="2"/>
            </a:pPr>
            <a:r>
              <a:rPr lang="en-US" sz="2750" b="0" i="0" u="none" strike="noStrike" cap="none">
                <a:solidFill>
                  <a:srgbClr val="E5E0DF"/>
                </a:solidFill>
                <a:latin typeface="Roboto Light"/>
                <a:ea typeface="Roboto Light"/>
                <a:cs typeface="Roboto Light"/>
                <a:sym typeface="Roboto Light"/>
              </a:rPr>
              <a:t>ما هي الخطوات التي يجبُ اتخاذها لبناءِ سلامٍ مُستدامٍ في سوريا ؟</a:t>
            </a:r>
            <a:endParaRPr sz="2750" b="0" i="0" u="none" strike="noStrike" cap="none"/>
          </a:p>
        </p:txBody>
      </p:sp>
      <p:sp>
        <p:nvSpPr>
          <p:cNvPr id="273" name="Google Shape;273;p9"/>
          <p:cNvSpPr/>
          <p:nvPr/>
        </p:nvSpPr>
        <p:spPr>
          <a:xfrm>
            <a:off x="1362927" y="4485142"/>
            <a:ext cx="12999600" cy="465600"/>
          </a:xfrm>
          <a:prstGeom prst="rect">
            <a:avLst/>
          </a:prstGeom>
          <a:noFill/>
          <a:ln>
            <a:noFill/>
          </a:ln>
        </p:spPr>
        <p:txBody>
          <a:bodyPr spcFirstLastPara="1" wrap="square" lIns="0" tIns="0" rIns="0" bIns="0" anchor="t" anchorCtr="0">
            <a:noAutofit/>
          </a:bodyPr>
          <a:lstStyle/>
          <a:p>
            <a:pPr marL="342900" marR="0" lvl="0" indent="-406400" algn="r" rtl="1">
              <a:lnSpc>
                <a:spcPct val="162857"/>
              </a:lnSpc>
              <a:spcBef>
                <a:spcPts val="0"/>
              </a:spcBef>
              <a:spcAft>
                <a:spcPts val="0"/>
              </a:spcAft>
              <a:buClr>
                <a:srgbClr val="E5E0DF"/>
              </a:buClr>
              <a:buSzPts val="2750"/>
              <a:buFont typeface="Calibri"/>
              <a:buAutoNum type="arabicPeriod" startAt="3"/>
            </a:pPr>
            <a:r>
              <a:rPr lang="en-US" sz="2750" b="0" i="0" u="none" strike="noStrike" cap="none">
                <a:solidFill>
                  <a:srgbClr val="E5E0DF"/>
                </a:solidFill>
                <a:latin typeface="Roboto Light"/>
                <a:ea typeface="Roboto Light"/>
                <a:cs typeface="Roboto Light"/>
                <a:sym typeface="Roboto Light"/>
              </a:rPr>
              <a:t>ما هو دورُ المجتمع الدولي في دعمِ عملياتِ إعادةِ الإعمارِ </a:t>
            </a:r>
            <a:r>
              <a:rPr lang="en-US" sz="2750">
                <a:solidFill>
                  <a:srgbClr val="E5E0DF"/>
                </a:solidFill>
                <a:latin typeface="Roboto Light"/>
                <a:ea typeface="Roboto Light"/>
                <a:cs typeface="Roboto Light"/>
                <a:sym typeface="Roboto Light"/>
              </a:rPr>
              <a:t>والتنميةِ</a:t>
            </a:r>
            <a:r>
              <a:rPr lang="en-US" sz="2750" b="0" i="0" u="none" strike="noStrike" cap="none">
                <a:solidFill>
                  <a:srgbClr val="E5E0DF"/>
                </a:solidFill>
                <a:latin typeface="Roboto Light"/>
                <a:ea typeface="Roboto Light"/>
                <a:cs typeface="Roboto Light"/>
                <a:sym typeface="Roboto Light"/>
              </a:rPr>
              <a:t> في سوريا؟</a:t>
            </a:r>
            <a:endParaRPr sz="2750" b="0" i="0" u="none" strike="noStrike" cap="none"/>
          </a:p>
        </p:txBody>
      </p:sp>
      <p:sp>
        <p:nvSpPr>
          <p:cNvPr id="274" name="Google Shape;274;p9"/>
          <p:cNvSpPr/>
          <p:nvPr/>
        </p:nvSpPr>
        <p:spPr>
          <a:xfrm>
            <a:off x="1362925" y="5052345"/>
            <a:ext cx="12999600" cy="1131900"/>
          </a:xfrm>
          <a:prstGeom prst="rect">
            <a:avLst/>
          </a:prstGeom>
          <a:noFill/>
          <a:ln>
            <a:noFill/>
          </a:ln>
        </p:spPr>
        <p:txBody>
          <a:bodyPr spcFirstLastPara="1" wrap="square" lIns="0" tIns="0" rIns="0" bIns="0" anchor="t" anchorCtr="0">
            <a:noAutofit/>
          </a:bodyPr>
          <a:lstStyle/>
          <a:p>
            <a:pPr marL="342900" marR="0" lvl="0" indent="-406400" algn="r" rtl="1">
              <a:lnSpc>
                <a:spcPct val="162857"/>
              </a:lnSpc>
              <a:spcBef>
                <a:spcPts val="0"/>
              </a:spcBef>
              <a:spcAft>
                <a:spcPts val="0"/>
              </a:spcAft>
              <a:buClr>
                <a:srgbClr val="E5E0DF"/>
              </a:buClr>
              <a:buSzPts val="2750"/>
              <a:buFont typeface="Calibri"/>
              <a:buAutoNum type="arabicPeriod" startAt="4"/>
            </a:pPr>
            <a:r>
              <a:rPr lang="en-US" sz="2750" b="0" i="0" u="none" strike="noStrike" cap="none">
                <a:solidFill>
                  <a:srgbClr val="E5E0DF"/>
                </a:solidFill>
                <a:latin typeface="Roboto Light"/>
                <a:ea typeface="Roboto Light"/>
                <a:cs typeface="Roboto Light"/>
                <a:sym typeface="Roboto Light"/>
              </a:rPr>
              <a:t>ما هي الخطواتُ التي يمكن اتخاذها لمكافحةِ التطرفِ و العنفِ في سوريا ؟</a:t>
            </a:r>
            <a:endParaRPr sz="2750" b="0" i="0" u="none" strike="noStrike" cap="none">
              <a:solidFill>
                <a:srgbClr val="E5E0DF"/>
              </a:solidFill>
              <a:latin typeface="Roboto Light"/>
              <a:ea typeface="Roboto Light"/>
              <a:cs typeface="Roboto Light"/>
              <a:sym typeface="Roboto Light"/>
            </a:endParaRPr>
          </a:p>
          <a:p>
            <a:pPr marL="342900" marR="0" lvl="0" indent="-406400" algn="r" rtl="1">
              <a:lnSpc>
                <a:spcPct val="162857"/>
              </a:lnSpc>
              <a:spcBef>
                <a:spcPts val="0"/>
              </a:spcBef>
              <a:spcAft>
                <a:spcPts val="0"/>
              </a:spcAft>
              <a:buClr>
                <a:srgbClr val="E5E0DF"/>
              </a:buClr>
              <a:buSzPts val="2750"/>
              <a:buFont typeface="Roboto Light"/>
              <a:buAutoNum type="arabicPeriod" startAt="4"/>
            </a:pPr>
            <a:r>
              <a:rPr lang="en-US" sz="2750">
                <a:solidFill>
                  <a:srgbClr val="E5E0DF"/>
                </a:solidFill>
                <a:latin typeface="Roboto Light"/>
                <a:ea typeface="Roboto Light"/>
                <a:cs typeface="Roboto Light"/>
                <a:sym typeface="Roboto Light"/>
              </a:rPr>
              <a:t>كيف يمكنُ أن نُحافِظَ على البراءةِ من آثارِ الحرب؟</a:t>
            </a:r>
            <a:endParaRPr sz="2750">
              <a:solidFill>
                <a:srgbClr val="E5E0DF"/>
              </a:solidFill>
              <a:latin typeface="Roboto Light"/>
              <a:ea typeface="Roboto Light"/>
              <a:cs typeface="Roboto Light"/>
              <a:sym typeface="Roboto Light"/>
            </a:endParaRPr>
          </a:p>
        </p:txBody>
      </p:sp>
      <p:sp>
        <p:nvSpPr>
          <p:cNvPr id="275" name="Google Shape;275;p9"/>
          <p:cNvSpPr/>
          <p:nvPr/>
        </p:nvSpPr>
        <p:spPr>
          <a:xfrm>
            <a:off x="12487100" y="7624353"/>
            <a:ext cx="2143200" cy="605100"/>
          </a:xfrm>
          <a:prstGeom prst="rect">
            <a:avLst/>
          </a:prstGeom>
          <a:solidFill>
            <a:srgbClr val="050505"/>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sz="1500" b="1"/>
          </a:p>
        </p:txBody>
      </p:sp>
      <p:pic>
        <p:nvPicPr>
          <p:cNvPr id="276" name="Google Shape;276;p9"/>
          <p:cNvPicPr preferRelativeResize="0"/>
          <p:nvPr/>
        </p:nvPicPr>
        <p:blipFill>
          <a:blip r:embed="rId3">
            <a:alphaModFix/>
          </a:blip>
          <a:stretch>
            <a:fillRect/>
          </a:stretch>
        </p:blipFill>
        <p:spPr>
          <a:xfrm>
            <a:off x="152400" y="4383525"/>
            <a:ext cx="4221359" cy="3693675"/>
          </a:xfrm>
          <a:prstGeom prst="rect">
            <a:avLst/>
          </a:prstGeom>
          <a:noFill/>
          <a:ln w="28575" cap="flat" cmpd="sng">
            <a:solidFill>
              <a:schemeClr val="dk1"/>
            </a:solidFill>
            <a:prstDash val="solid"/>
            <a:round/>
            <a:headEnd type="none" w="sm" len="sm"/>
            <a:tailEnd type="none" w="sm" len="sm"/>
          </a:ln>
        </p:spPr>
      </p:pic>
      <p:sp>
        <p:nvSpPr>
          <p:cNvPr id="277" name="Google Shape;277;p9"/>
          <p:cNvSpPr txBox="1"/>
          <p:nvPr/>
        </p:nvSpPr>
        <p:spPr>
          <a:xfrm>
            <a:off x="6597325" y="7294200"/>
            <a:ext cx="5347500" cy="783000"/>
          </a:xfrm>
          <a:prstGeom prst="rect">
            <a:avLst/>
          </a:prstGeom>
          <a:noFill/>
          <a:ln>
            <a:noFill/>
          </a:ln>
        </p:spPr>
        <p:txBody>
          <a:bodyPr spcFirstLastPara="1" wrap="square" lIns="91425" tIns="91425" rIns="91425" bIns="91425" anchor="t" anchorCtr="0">
            <a:noAutofit/>
          </a:bodyPr>
          <a:lstStyle/>
          <a:p>
            <a:pPr marL="0" lvl="0" indent="0" algn="r" rtl="1">
              <a:spcBef>
                <a:spcPts val="0"/>
              </a:spcBef>
              <a:spcAft>
                <a:spcPts val="0"/>
              </a:spcAft>
              <a:buNone/>
            </a:pPr>
            <a:r>
              <a:rPr lang="en-US" sz="1700">
                <a:solidFill>
                  <a:srgbClr val="FFFFFF"/>
                </a:solidFill>
                <a:latin typeface="Lemonada SemiBold"/>
                <a:ea typeface="Lemonada SemiBold"/>
                <a:cs typeface="Lemonada SemiBold"/>
                <a:sym typeface="Lemonada SemiBold"/>
              </a:rPr>
              <a:t>سائلين المولى لكم دوام التوفيق والنجاح</a:t>
            </a:r>
            <a:endParaRPr sz="1700">
              <a:solidFill>
                <a:srgbClr val="FFFFFF"/>
              </a:solidFill>
              <a:latin typeface="Lemonada SemiBold"/>
              <a:ea typeface="Lemonada SemiBold"/>
              <a:cs typeface="Lemonada SemiBold"/>
              <a:sym typeface="Lemonada SemiBo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g3081866a58b_0_122"/>
          <p:cNvSpPr/>
          <p:nvPr/>
        </p:nvSpPr>
        <p:spPr>
          <a:xfrm>
            <a:off x="1300075" y="824500"/>
            <a:ext cx="12536400" cy="1404900"/>
          </a:xfrm>
          <a:prstGeom prst="rect">
            <a:avLst/>
          </a:prstGeom>
          <a:noFill/>
          <a:ln>
            <a:noFill/>
          </a:ln>
        </p:spPr>
        <p:txBody>
          <a:bodyPr spcFirstLastPara="1" wrap="square" lIns="0" tIns="0" rIns="0" bIns="0" anchor="t" anchorCtr="0">
            <a:noAutofit/>
          </a:bodyPr>
          <a:lstStyle/>
          <a:p>
            <a:pPr marL="0" marR="0" lvl="0" indent="0" algn="ctr" rtl="1">
              <a:lnSpc>
                <a:spcPct val="125203"/>
              </a:lnSpc>
              <a:spcBef>
                <a:spcPts val="0"/>
              </a:spcBef>
              <a:spcAft>
                <a:spcPts val="0"/>
              </a:spcAft>
              <a:buClr>
                <a:srgbClr val="F2F2F3"/>
              </a:buClr>
              <a:buSzPts val="6150"/>
              <a:buFont typeface="Poppins Light"/>
              <a:buNone/>
            </a:pPr>
            <a:r>
              <a:rPr lang="en-US" sz="6150">
                <a:solidFill>
                  <a:srgbClr val="F2F2F3"/>
                </a:solidFill>
                <a:latin typeface="Poppins Light"/>
                <a:ea typeface="Poppins Light"/>
                <a:cs typeface="Poppins Light"/>
                <a:sym typeface="Poppins Light"/>
              </a:rPr>
              <a:t>المصادر والمراجع</a:t>
            </a:r>
            <a:endParaRPr sz="6150" b="0" i="0" u="none" strike="noStrike" cap="none"/>
          </a:p>
        </p:txBody>
      </p:sp>
      <p:sp>
        <p:nvSpPr>
          <p:cNvPr id="284" name="Google Shape;284;g3081866a58b_0_122"/>
          <p:cNvSpPr/>
          <p:nvPr/>
        </p:nvSpPr>
        <p:spPr>
          <a:xfrm>
            <a:off x="12487100" y="7624353"/>
            <a:ext cx="2143200" cy="605100"/>
          </a:xfrm>
          <a:prstGeom prst="rect">
            <a:avLst/>
          </a:prstGeom>
          <a:solidFill>
            <a:srgbClr val="050505"/>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sz="1500" b="1"/>
          </a:p>
        </p:txBody>
      </p:sp>
      <p:sp>
        <p:nvSpPr>
          <p:cNvPr id="285" name="Google Shape;285;g3081866a58b_0_122">
            <a:hlinkClick r:id="rId3"/>
          </p:cNvPr>
          <p:cNvSpPr txBox="1"/>
          <p:nvPr/>
        </p:nvSpPr>
        <p:spPr>
          <a:xfrm>
            <a:off x="8917955" y="2540000"/>
            <a:ext cx="5215800" cy="692700"/>
          </a:xfrm>
          <a:prstGeom prst="rect">
            <a:avLst/>
          </a:prstGeom>
          <a:noFill/>
          <a:ln>
            <a:noFill/>
          </a:ln>
        </p:spPr>
        <p:txBody>
          <a:bodyPr spcFirstLastPara="1" wrap="square" lIns="91425" tIns="91425" rIns="91425" bIns="91425" anchor="t" anchorCtr="0">
            <a:spAutoFit/>
          </a:bodyPr>
          <a:lstStyle/>
          <a:p>
            <a:pPr marL="457200" lvl="0" indent="-438150" algn="ctr" rtl="1">
              <a:lnSpc>
                <a:spcPct val="130000"/>
              </a:lnSpc>
              <a:spcBef>
                <a:spcPts val="0"/>
              </a:spcBef>
              <a:spcAft>
                <a:spcPts val="0"/>
              </a:spcAft>
              <a:buClr>
                <a:srgbClr val="FFFFFF"/>
              </a:buClr>
              <a:buSzPts val="3300"/>
              <a:buChar char="●"/>
            </a:pPr>
            <a:r>
              <a:rPr lang="en-US" sz="3300" b="1" u="sng">
                <a:solidFill>
                  <a:srgbClr val="FFFFFF"/>
                </a:solidFill>
                <a:hlinkClick r:id="rId3">
                  <a:extLst>
                    <a:ext uri="{A12FA001-AC4F-418D-AE19-62706E023703}">
                      <ahyp:hlinkClr xmlns:ahyp="http://schemas.microsoft.com/office/drawing/2018/hyperlinkcolor" val="tx"/>
                    </a:ext>
                  </a:extLst>
                </a:hlinkClick>
              </a:rPr>
              <a:t>قرارات مجلس الأمن حول سوريا</a:t>
            </a:r>
            <a:endParaRPr sz="2250" b="1">
              <a:solidFill>
                <a:srgbClr val="FFFFFF"/>
              </a:solidFill>
            </a:endParaRPr>
          </a:p>
        </p:txBody>
      </p:sp>
      <p:sp>
        <p:nvSpPr>
          <p:cNvPr id="286" name="Google Shape;286;g3081866a58b_0_122"/>
          <p:cNvSpPr txBox="1"/>
          <p:nvPr/>
        </p:nvSpPr>
        <p:spPr>
          <a:xfrm>
            <a:off x="6922350" y="3632875"/>
            <a:ext cx="7211400" cy="802200"/>
          </a:xfrm>
          <a:prstGeom prst="rect">
            <a:avLst/>
          </a:prstGeom>
          <a:noFill/>
          <a:ln>
            <a:noFill/>
          </a:ln>
        </p:spPr>
        <p:txBody>
          <a:bodyPr spcFirstLastPara="1" wrap="square" lIns="91425" tIns="91425" rIns="91425" bIns="91425" anchor="t" anchorCtr="0">
            <a:noAutofit/>
          </a:bodyPr>
          <a:lstStyle/>
          <a:p>
            <a:pPr marL="457200" lvl="0" indent="-438150" algn="r" rtl="1">
              <a:spcBef>
                <a:spcPts val="0"/>
              </a:spcBef>
              <a:spcAft>
                <a:spcPts val="0"/>
              </a:spcAft>
              <a:buClr>
                <a:srgbClr val="FFFFFF"/>
              </a:buClr>
              <a:buSzPts val="3300"/>
              <a:buChar char="●"/>
            </a:pPr>
            <a:r>
              <a:rPr lang="en-US" sz="3300" u="sng">
                <a:solidFill>
                  <a:srgbClr val="FFFFFF"/>
                </a:solidFill>
                <a:hlinkClick r:id="rId4">
                  <a:extLst>
                    <a:ext uri="{A12FA001-AC4F-418D-AE19-62706E023703}">
                      <ahyp:hlinkClr xmlns:ahyp="http://schemas.microsoft.com/office/drawing/2018/hyperlinkcolor" val="tx"/>
                    </a:ext>
                  </a:extLst>
                </a:hlinkClick>
              </a:rPr>
              <a:t>أهداف التنمية المستدامة - UN </a:t>
            </a:r>
            <a:endParaRPr sz="3300">
              <a:solidFill>
                <a:srgbClr val="FFFFFF"/>
              </a:solidFill>
            </a:endParaRPr>
          </a:p>
        </p:txBody>
      </p:sp>
      <p:sp>
        <p:nvSpPr>
          <p:cNvPr id="287" name="Google Shape;287;g3081866a58b_0_122"/>
          <p:cNvSpPr txBox="1"/>
          <p:nvPr/>
        </p:nvSpPr>
        <p:spPr>
          <a:xfrm>
            <a:off x="10316236" y="4668150"/>
            <a:ext cx="3817500" cy="677100"/>
          </a:xfrm>
          <a:prstGeom prst="rect">
            <a:avLst/>
          </a:prstGeom>
          <a:noFill/>
          <a:ln>
            <a:noFill/>
          </a:ln>
        </p:spPr>
        <p:txBody>
          <a:bodyPr spcFirstLastPara="1" wrap="square" lIns="91425" tIns="91425" rIns="91425" bIns="91425" anchor="t" anchorCtr="0">
            <a:spAutoFit/>
          </a:bodyPr>
          <a:lstStyle/>
          <a:p>
            <a:pPr marL="457200" lvl="0" indent="-431800" algn="r" rtl="1">
              <a:spcBef>
                <a:spcPts val="0"/>
              </a:spcBef>
              <a:spcAft>
                <a:spcPts val="0"/>
              </a:spcAft>
              <a:buClr>
                <a:srgbClr val="FFFFFF"/>
              </a:buClr>
              <a:buSzPts val="3200"/>
              <a:buChar char="●"/>
            </a:pPr>
            <a:r>
              <a:rPr lang="en-US" sz="3200" u="sng">
                <a:solidFill>
                  <a:srgbClr val="FFFFFF"/>
                </a:solidFill>
                <a:hlinkClick r:id="rId5">
                  <a:extLst>
                    <a:ext uri="{A12FA001-AC4F-418D-AE19-62706E023703}">
                      <ahyp:hlinkClr xmlns:ahyp="http://schemas.microsoft.com/office/drawing/2018/hyperlinkcolor" val="tx"/>
                    </a:ext>
                  </a:extLst>
                </a:hlinkClick>
              </a:rPr>
              <a:t>الحرب الأهلية السورية</a:t>
            </a:r>
            <a:endParaRPr sz="3100" u="sng">
              <a:solidFill>
                <a:srgbClr val="FFFFFF"/>
              </a:solidFill>
            </a:endParaRPr>
          </a:p>
        </p:txBody>
      </p:sp>
      <p:sp>
        <p:nvSpPr>
          <p:cNvPr id="288" name="Google Shape;288;g3081866a58b_0_122"/>
          <p:cNvSpPr txBox="1"/>
          <p:nvPr/>
        </p:nvSpPr>
        <p:spPr>
          <a:xfrm>
            <a:off x="9268200" y="5683350"/>
            <a:ext cx="5362200" cy="692700"/>
          </a:xfrm>
          <a:prstGeom prst="rect">
            <a:avLst/>
          </a:prstGeom>
          <a:noFill/>
          <a:ln>
            <a:noFill/>
          </a:ln>
        </p:spPr>
        <p:txBody>
          <a:bodyPr spcFirstLastPara="1" wrap="square" lIns="91425" tIns="91425" rIns="91425" bIns="91425" anchor="t" anchorCtr="0">
            <a:spAutoFit/>
          </a:bodyPr>
          <a:lstStyle/>
          <a:p>
            <a:pPr marL="457200" lvl="0" indent="-438150" algn="l" rtl="1">
              <a:lnSpc>
                <a:spcPct val="115000"/>
              </a:lnSpc>
              <a:spcBef>
                <a:spcPts val="0"/>
              </a:spcBef>
              <a:spcAft>
                <a:spcPts val="0"/>
              </a:spcAft>
              <a:buClr>
                <a:srgbClr val="FFFFFF"/>
              </a:buClr>
              <a:buSzPts val="3300"/>
              <a:buChar char="●"/>
            </a:pPr>
            <a:r>
              <a:rPr lang="en-US" sz="3300" u="sng">
                <a:solidFill>
                  <a:srgbClr val="FFFFFF"/>
                </a:solidFill>
                <a:hlinkClick r:id="rId6">
                  <a:extLst>
                    <a:ext uri="{A12FA001-AC4F-418D-AE19-62706E023703}">
                      <ahyp:hlinkClr xmlns:ahyp="http://schemas.microsoft.com/office/drawing/2018/hyperlinkcolor" val="tx"/>
                    </a:ext>
                  </a:extLst>
                </a:hlinkClick>
              </a:rPr>
              <a:t>الأزمة السورية | الموقع العالمي</a:t>
            </a:r>
            <a:endParaRPr sz="1100">
              <a:solidFill>
                <a:srgbClr val="FFFFFF"/>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
          <p:cNvSpPr/>
          <p:nvPr/>
        </p:nvSpPr>
        <p:spPr>
          <a:xfrm>
            <a:off x="4922656" y="0"/>
            <a:ext cx="9075900" cy="1330200"/>
          </a:xfrm>
          <a:prstGeom prst="rect">
            <a:avLst/>
          </a:prstGeom>
          <a:noFill/>
          <a:ln>
            <a:noFill/>
          </a:ln>
        </p:spPr>
        <p:txBody>
          <a:bodyPr spcFirstLastPara="1" wrap="square" lIns="0" tIns="0" rIns="0" bIns="0" anchor="t" anchorCtr="0">
            <a:noAutofit/>
          </a:bodyPr>
          <a:lstStyle/>
          <a:p>
            <a:pPr marL="0" marR="0" lvl="0" indent="0" algn="ctr" rtl="1">
              <a:lnSpc>
                <a:spcPct val="124358"/>
              </a:lnSpc>
              <a:spcBef>
                <a:spcPts val="0"/>
              </a:spcBef>
              <a:spcAft>
                <a:spcPts val="0"/>
              </a:spcAft>
              <a:buClr>
                <a:srgbClr val="F2F2F3"/>
              </a:buClr>
              <a:buSzPts val="3900"/>
              <a:buFont typeface="Poppins Light"/>
              <a:buNone/>
            </a:pPr>
            <a:r>
              <a:rPr lang="en-US" sz="4000" b="1">
                <a:solidFill>
                  <a:srgbClr val="F2F2F3"/>
                </a:solidFill>
                <a:latin typeface="Poppins"/>
                <a:ea typeface="Poppins"/>
                <a:cs typeface="Poppins"/>
                <a:sym typeface="Poppins"/>
              </a:rPr>
              <a:t>المشكلة وأهداف التنمية المستدامة</a:t>
            </a:r>
            <a:endParaRPr sz="4000" b="1" i="0" u="none" strike="noStrike" cap="none"/>
          </a:p>
        </p:txBody>
      </p:sp>
      <p:sp>
        <p:nvSpPr>
          <p:cNvPr id="69" name="Google Shape;69;p1"/>
          <p:cNvSpPr/>
          <p:nvPr/>
        </p:nvSpPr>
        <p:spPr>
          <a:xfrm>
            <a:off x="8620850" y="914298"/>
            <a:ext cx="578700" cy="605100"/>
          </a:xfrm>
          <a:prstGeom prst="roundRect">
            <a:avLst>
              <a:gd name="adj" fmla="val 18671"/>
            </a:avLst>
          </a:prstGeom>
          <a:solidFill>
            <a:srgbClr val="3D3D42"/>
          </a:solidFill>
          <a:ln w="9525" cap="flat" cmpd="sng">
            <a:solidFill>
              <a:srgbClr val="56565B"/>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sz="2000" b="1"/>
          </a:p>
        </p:txBody>
      </p:sp>
      <p:sp>
        <p:nvSpPr>
          <p:cNvPr id="70" name="Google Shape;70;p1"/>
          <p:cNvSpPr/>
          <p:nvPr/>
        </p:nvSpPr>
        <p:spPr>
          <a:xfrm>
            <a:off x="8853949" y="1015080"/>
            <a:ext cx="112800" cy="403500"/>
          </a:xfrm>
          <a:prstGeom prst="rect">
            <a:avLst/>
          </a:prstGeom>
          <a:noFill/>
          <a:ln>
            <a:noFill/>
          </a:ln>
        </p:spPr>
        <p:txBody>
          <a:bodyPr spcFirstLastPara="1" wrap="square" lIns="0" tIns="0" rIns="0" bIns="0" anchor="t" anchorCtr="0">
            <a:noAutofit/>
          </a:bodyPr>
          <a:lstStyle/>
          <a:p>
            <a:pPr marL="0" marR="0" lvl="0" indent="0" algn="r" rtl="1">
              <a:lnSpc>
                <a:spcPct val="100000"/>
              </a:lnSpc>
              <a:spcBef>
                <a:spcPts val="0"/>
              </a:spcBef>
              <a:spcAft>
                <a:spcPts val="0"/>
              </a:spcAft>
              <a:buClr>
                <a:srgbClr val="E5E0DF"/>
              </a:buClr>
              <a:buSzPts val="2300"/>
              <a:buFont typeface="Poppins Light"/>
              <a:buNone/>
            </a:pPr>
            <a:r>
              <a:rPr lang="en-US" sz="2900" b="1">
                <a:solidFill>
                  <a:schemeClr val="lt1"/>
                </a:solidFill>
              </a:rPr>
              <a:t>2</a:t>
            </a:r>
            <a:endParaRPr sz="2900" b="1" i="0" u="none" strike="noStrike" cap="none">
              <a:solidFill>
                <a:schemeClr val="lt1"/>
              </a:solidFill>
            </a:endParaRPr>
          </a:p>
        </p:txBody>
      </p:sp>
      <p:sp>
        <p:nvSpPr>
          <p:cNvPr id="71" name="Google Shape;71;p1"/>
          <p:cNvSpPr/>
          <p:nvPr/>
        </p:nvSpPr>
        <p:spPr>
          <a:xfrm>
            <a:off x="5983249" y="1006850"/>
            <a:ext cx="2637600" cy="420000"/>
          </a:xfrm>
          <a:prstGeom prst="rect">
            <a:avLst/>
          </a:prstGeom>
          <a:noFill/>
          <a:ln>
            <a:noFill/>
          </a:ln>
        </p:spPr>
        <p:txBody>
          <a:bodyPr spcFirstLastPara="1" wrap="square" lIns="0" tIns="0" rIns="0" bIns="0" anchor="t" anchorCtr="0">
            <a:noAutofit/>
          </a:bodyPr>
          <a:lstStyle/>
          <a:p>
            <a:pPr marL="0" marR="0" lvl="0" indent="0" algn="ctr" rtl="1">
              <a:lnSpc>
                <a:spcPct val="123076"/>
              </a:lnSpc>
              <a:spcBef>
                <a:spcPts val="0"/>
              </a:spcBef>
              <a:spcAft>
                <a:spcPts val="0"/>
              </a:spcAft>
              <a:buClr>
                <a:srgbClr val="E5E0DF"/>
              </a:buClr>
              <a:buSzPts val="1950"/>
              <a:buFont typeface="Poppins Light"/>
              <a:buNone/>
            </a:pPr>
            <a:r>
              <a:rPr lang="en-US" sz="2550" b="1" i="0" u="none" strike="noStrike" cap="none">
                <a:solidFill>
                  <a:srgbClr val="E5E0DF"/>
                </a:solidFill>
                <a:latin typeface="Poppins"/>
                <a:ea typeface="Poppins"/>
                <a:cs typeface="Poppins"/>
                <a:sym typeface="Poppins"/>
              </a:rPr>
              <a:t>التحديات الرئيسية</a:t>
            </a:r>
            <a:endParaRPr sz="2550" b="1" i="0" u="none" strike="noStrike" cap="none"/>
          </a:p>
        </p:txBody>
      </p:sp>
      <p:sp>
        <p:nvSpPr>
          <p:cNvPr id="72" name="Google Shape;72;p1"/>
          <p:cNvSpPr/>
          <p:nvPr/>
        </p:nvSpPr>
        <p:spPr>
          <a:xfrm>
            <a:off x="5134500" y="1713099"/>
            <a:ext cx="4335600" cy="2815800"/>
          </a:xfrm>
          <a:prstGeom prst="rect">
            <a:avLst/>
          </a:prstGeom>
          <a:noFill/>
          <a:ln>
            <a:noFill/>
          </a:ln>
        </p:spPr>
        <p:txBody>
          <a:bodyPr spcFirstLastPara="1" wrap="square" lIns="0" tIns="0" rIns="0" bIns="0" anchor="t" anchorCtr="0">
            <a:noAutofit/>
          </a:bodyPr>
          <a:lstStyle/>
          <a:p>
            <a:pPr marL="0" marR="0" lvl="0" indent="0" algn="r" rtl="1">
              <a:lnSpc>
                <a:spcPct val="158064"/>
              </a:lnSpc>
              <a:spcBef>
                <a:spcPts val="0"/>
              </a:spcBef>
              <a:spcAft>
                <a:spcPts val="0"/>
              </a:spcAft>
              <a:buClr>
                <a:srgbClr val="E5E0DF"/>
              </a:buClr>
              <a:buSzPts val="1550"/>
              <a:buFont typeface="Roboto Light"/>
              <a:buNone/>
            </a:pPr>
            <a:r>
              <a:rPr lang="en-US" sz="2150" b="1" i="0" u="none" strike="noStrike" cap="none">
                <a:solidFill>
                  <a:srgbClr val="E5E0DF"/>
                </a:solidFill>
                <a:latin typeface="Roboto"/>
                <a:ea typeface="Roboto"/>
                <a:cs typeface="Roboto"/>
                <a:sym typeface="Roboto"/>
              </a:rPr>
              <a:t>تتضمن القضية السورية العديد من التحديات، بما في ذلك الصراع المسلح، والنزوح الجماعي، والدمار واسع النطاق للبنية التحتية، وانعدام الأمن الغذائي، وانتشار الفقر، ونقص المياه، وانتشار الأمراض.</a:t>
            </a:r>
            <a:endParaRPr sz="2150" b="1" i="0" u="none" strike="noStrike" cap="none"/>
          </a:p>
        </p:txBody>
      </p:sp>
      <p:sp>
        <p:nvSpPr>
          <p:cNvPr id="73" name="Google Shape;73;p1"/>
          <p:cNvSpPr/>
          <p:nvPr/>
        </p:nvSpPr>
        <p:spPr>
          <a:xfrm>
            <a:off x="13917361" y="999411"/>
            <a:ext cx="578700" cy="605100"/>
          </a:xfrm>
          <a:prstGeom prst="roundRect">
            <a:avLst>
              <a:gd name="adj" fmla="val 18671"/>
            </a:avLst>
          </a:prstGeom>
          <a:solidFill>
            <a:srgbClr val="3D3D42"/>
          </a:solidFill>
          <a:ln w="9525" cap="flat" cmpd="sng">
            <a:solidFill>
              <a:srgbClr val="56565B"/>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sz="2000" b="1"/>
          </a:p>
        </p:txBody>
      </p:sp>
      <p:sp>
        <p:nvSpPr>
          <p:cNvPr id="74" name="Google Shape;74;p1"/>
          <p:cNvSpPr/>
          <p:nvPr/>
        </p:nvSpPr>
        <p:spPr>
          <a:xfrm>
            <a:off x="14096358" y="1100193"/>
            <a:ext cx="220800" cy="403500"/>
          </a:xfrm>
          <a:prstGeom prst="rect">
            <a:avLst/>
          </a:prstGeom>
          <a:noFill/>
          <a:ln>
            <a:noFill/>
          </a:ln>
        </p:spPr>
        <p:txBody>
          <a:bodyPr spcFirstLastPara="1" wrap="square" lIns="0" tIns="0" rIns="0" bIns="0" anchor="t" anchorCtr="0">
            <a:noAutofit/>
          </a:bodyPr>
          <a:lstStyle/>
          <a:p>
            <a:pPr marL="0" marR="0" lvl="0" indent="0" algn="r" rtl="1">
              <a:lnSpc>
                <a:spcPct val="100000"/>
              </a:lnSpc>
              <a:spcBef>
                <a:spcPts val="0"/>
              </a:spcBef>
              <a:spcAft>
                <a:spcPts val="0"/>
              </a:spcAft>
              <a:buClr>
                <a:srgbClr val="E5E0DF"/>
              </a:buClr>
              <a:buSzPts val="2300"/>
              <a:buFont typeface="Poppins Light"/>
              <a:buNone/>
            </a:pPr>
            <a:r>
              <a:rPr lang="en-US" sz="2900" b="1">
                <a:solidFill>
                  <a:srgbClr val="E5E0DF"/>
                </a:solidFill>
                <a:latin typeface="Poppins"/>
                <a:ea typeface="Poppins"/>
                <a:cs typeface="Poppins"/>
                <a:sym typeface="Poppins"/>
              </a:rPr>
              <a:t>1</a:t>
            </a:r>
            <a:endParaRPr sz="2900" b="1" i="0" u="none" strike="noStrike" cap="none"/>
          </a:p>
        </p:txBody>
      </p:sp>
      <p:sp>
        <p:nvSpPr>
          <p:cNvPr id="75" name="Google Shape;75;p1"/>
          <p:cNvSpPr/>
          <p:nvPr/>
        </p:nvSpPr>
        <p:spPr>
          <a:xfrm>
            <a:off x="10557582" y="1091948"/>
            <a:ext cx="3216300" cy="420000"/>
          </a:xfrm>
          <a:prstGeom prst="rect">
            <a:avLst/>
          </a:prstGeom>
          <a:noFill/>
          <a:ln>
            <a:noFill/>
          </a:ln>
        </p:spPr>
        <p:txBody>
          <a:bodyPr spcFirstLastPara="1" wrap="square" lIns="0" tIns="0" rIns="0" bIns="0" anchor="t" anchorCtr="0">
            <a:noAutofit/>
          </a:bodyPr>
          <a:lstStyle/>
          <a:p>
            <a:pPr marL="0" marR="0" lvl="0" indent="0" algn="r" rtl="1">
              <a:lnSpc>
                <a:spcPct val="123076"/>
              </a:lnSpc>
              <a:spcBef>
                <a:spcPts val="0"/>
              </a:spcBef>
              <a:spcAft>
                <a:spcPts val="0"/>
              </a:spcAft>
              <a:buClr>
                <a:srgbClr val="E5E0DF"/>
              </a:buClr>
              <a:buSzPts val="1950"/>
              <a:buFont typeface="Poppins Light"/>
              <a:buNone/>
            </a:pPr>
            <a:r>
              <a:rPr lang="en-US" sz="2550" b="1" i="0" u="none" strike="noStrike" cap="none">
                <a:solidFill>
                  <a:srgbClr val="E5E0DF"/>
                </a:solidFill>
                <a:latin typeface="Poppins"/>
                <a:ea typeface="Poppins"/>
                <a:cs typeface="Poppins"/>
                <a:sym typeface="Poppins"/>
              </a:rPr>
              <a:t>أهداف التنمية المستدامة</a:t>
            </a:r>
            <a:endParaRPr sz="2550" b="1" i="0" u="none" strike="noStrike" cap="none"/>
          </a:p>
        </p:txBody>
      </p:sp>
      <p:sp>
        <p:nvSpPr>
          <p:cNvPr id="76" name="Google Shape;76;p1"/>
          <p:cNvSpPr/>
          <p:nvPr/>
        </p:nvSpPr>
        <p:spPr>
          <a:xfrm>
            <a:off x="10246757" y="1604507"/>
            <a:ext cx="4070400" cy="3442500"/>
          </a:xfrm>
          <a:prstGeom prst="rect">
            <a:avLst/>
          </a:prstGeom>
          <a:noFill/>
          <a:ln>
            <a:noFill/>
          </a:ln>
        </p:spPr>
        <p:txBody>
          <a:bodyPr spcFirstLastPara="1" wrap="square" lIns="0" tIns="0" rIns="0" bIns="0" anchor="t" anchorCtr="0">
            <a:noAutofit/>
          </a:bodyPr>
          <a:lstStyle/>
          <a:p>
            <a:pPr marL="0" marR="0" lvl="0" indent="0" algn="r" rtl="1">
              <a:lnSpc>
                <a:spcPct val="158064"/>
              </a:lnSpc>
              <a:spcBef>
                <a:spcPts val="0"/>
              </a:spcBef>
              <a:spcAft>
                <a:spcPts val="0"/>
              </a:spcAft>
              <a:buClr>
                <a:srgbClr val="E5E0DF"/>
              </a:buClr>
              <a:buSzPts val="1550"/>
              <a:buFont typeface="Roboto Light"/>
              <a:buNone/>
            </a:pPr>
            <a:r>
              <a:rPr lang="en-US" sz="2150" b="1" i="0" u="none" strike="noStrike" cap="none">
                <a:solidFill>
                  <a:srgbClr val="E5E0DF"/>
                </a:solidFill>
                <a:latin typeface="Roboto"/>
                <a:ea typeface="Roboto"/>
                <a:cs typeface="Roboto"/>
                <a:sym typeface="Roboto"/>
              </a:rPr>
              <a:t>ترتبط القضية السورية ارتباطًا وثيقًا بأهداف التنمية المستدامة للأمم المتحدة، لا سيما الهدف 16 للسلام، والعدالة، والمؤسسات القوية، بالإضافة إلى الأهداف الأخرى المتعلقة بإنهاء الفقر، والقضاء على الجوع، وتحسين الصحة، وتعزيز التعليم، والحفاظ على البيئة، وتعزيز المساواة بين الجنسين.</a:t>
            </a:r>
            <a:endParaRPr sz="2150" b="1" i="0" u="none" strike="noStrike" cap="none"/>
          </a:p>
        </p:txBody>
      </p:sp>
      <p:sp>
        <p:nvSpPr>
          <p:cNvPr id="77" name="Google Shape;77;p1"/>
          <p:cNvSpPr/>
          <p:nvPr/>
        </p:nvSpPr>
        <p:spPr>
          <a:xfrm>
            <a:off x="13917350" y="5728658"/>
            <a:ext cx="578700" cy="605100"/>
          </a:xfrm>
          <a:prstGeom prst="roundRect">
            <a:avLst>
              <a:gd name="adj" fmla="val 18671"/>
            </a:avLst>
          </a:prstGeom>
          <a:solidFill>
            <a:srgbClr val="3D3D42"/>
          </a:solidFill>
          <a:ln w="9525" cap="flat" cmpd="sng">
            <a:solidFill>
              <a:srgbClr val="56565B"/>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sz="2000" b="1"/>
          </a:p>
        </p:txBody>
      </p:sp>
      <p:sp>
        <p:nvSpPr>
          <p:cNvPr id="78" name="Google Shape;78;p1"/>
          <p:cNvSpPr/>
          <p:nvPr/>
        </p:nvSpPr>
        <p:spPr>
          <a:xfrm>
            <a:off x="14093876" y="5829440"/>
            <a:ext cx="226200" cy="403500"/>
          </a:xfrm>
          <a:prstGeom prst="rect">
            <a:avLst/>
          </a:prstGeom>
          <a:noFill/>
          <a:ln>
            <a:noFill/>
          </a:ln>
        </p:spPr>
        <p:txBody>
          <a:bodyPr spcFirstLastPara="1" wrap="square" lIns="0" tIns="0" rIns="0" bIns="0" anchor="t" anchorCtr="0">
            <a:noAutofit/>
          </a:bodyPr>
          <a:lstStyle/>
          <a:p>
            <a:pPr marL="0" marR="0" lvl="0" indent="0" algn="l" rtl="1">
              <a:lnSpc>
                <a:spcPct val="100000"/>
              </a:lnSpc>
              <a:spcBef>
                <a:spcPts val="0"/>
              </a:spcBef>
              <a:spcAft>
                <a:spcPts val="0"/>
              </a:spcAft>
              <a:buClr>
                <a:srgbClr val="E5E0DF"/>
              </a:buClr>
              <a:buSzPts val="2300"/>
              <a:buFont typeface="Poppins Light"/>
              <a:buNone/>
            </a:pPr>
            <a:r>
              <a:rPr lang="en-US" sz="2900" b="1" i="0" u="none" strike="noStrike" cap="none">
                <a:solidFill>
                  <a:srgbClr val="E5E0DF"/>
                </a:solidFill>
                <a:latin typeface="Poppins"/>
                <a:ea typeface="Poppins"/>
                <a:cs typeface="Poppins"/>
                <a:sym typeface="Poppins"/>
              </a:rPr>
              <a:t>3</a:t>
            </a:r>
            <a:endParaRPr sz="2900" b="1" i="0" u="none" strike="noStrike" cap="none"/>
          </a:p>
        </p:txBody>
      </p:sp>
      <p:sp>
        <p:nvSpPr>
          <p:cNvPr id="79" name="Google Shape;79;p1"/>
          <p:cNvSpPr/>
          <p:nvPr/>
        </p:nvSpPr>
        <p:spPr>
          <a:xfrm>
            <a:off x="10489572" y="5881358"/>
            <a:ext cx="3216300" cy="420000"/>
          </a:xfrm>
          <a:prstGeom prst="rect">
            <a:avLst/>
          </a:prstGeom>
          <a:noFill/>
          <a:ln>
            <a:noFill/>
          </a:ln>
        </p:spPr>
        <p:txBody>
          <a:bodyPr spcFirstLastPara="1" wrap="square" lIns="0" tIns="0" rIns="0" bIns="0" anchor="t" anchorCtr="0">
            <a:noAutofit/>
          </a:bodyPr>
          <a:lstStyle/>
          <a:p>
            <a:pPr marL="0" marR="0" lvl="0" indent="0" algn="r" rtl="1">
              <a:lnSpc>
                <a:spcPct val="123076"/>
              </a:lnSpc>
              <a:spcBef>
                <a:spcPts val="0"/>
              </a:spcBef>
              <a:spcAft>
                <a:spcPts val="0"/>
              </a:spcAft>
              <a:buClr>
                <a:srgbClr val="E5E0DF"/>
              </a:buClr>
              <a:buSzPts val="1950"/>
              <a:buFont typeface="Poppins Light"/>
              <a:buNone/>
            </a:pPr>
            <a:r>
              <a:rPr lang="en-US" sz="2550" b="1">
                <a:solidFill>
                  <a:srgbClr val="E5E0DF"/>
                </a:solidFill>
                <a:latin typeface="Poppins"/>
                <a:ea typeface="Poppins"/>
                <a:cs typeface="Poppins"/>
                <a:sym typeface="Poppins"/>
              </a:rPr>
              <a:t>المصطلحات الرئيسية :</a:t>
            </a:r>
            <a:endParaRPr sz="2550" b="1" i="0" u="none" strike="noStrike" cap="none"/>
          </a:p>
        </p:txBody>
      </p:sp>
      <p:sp>
        <p:nvSpPr>
          <p:cNvPr id="80" name="Google Shape;80;p1"/>
          <p:cNvSpPr/>
          <p:nvPr/>
        </p:nvSpPr>
        <p:spPr>
          <a:xfrm>
            <a:off x="5134500" y="6333748"/>
            <a:ext cx="9234300" cy="1896000"/>
          </a:xfrm>
          <a:prstGeom prst="rect">
            <a:avLst/>
          </a:prstGeom>
          <a:noFill/>
          <a:ln>
            <a:noFill/>
          </a:ln>
        </p:spPr>
        <p:txBody>
          <a:bodyPr spcFirstLastPara="1" wrap="square" lIns="0" tIns="0" rIns="0" bIns="0" anchor="t" anchorCtr="0">
            <a:noAutofit/>
          </a:bodyPr>
          <a:lstStyle/>
          <a:p>
            <a:pPr marL="0" marR="0" lvl="0" indent="0" algn="r" rtl="1">
              <a:lnSpc>
                <a:spcPct val="158064"/>
              </a:lnSpc>
              <a:spcBef>
                <a:spcPts val="0"/>
              </a:spcBef>
              <a:spcAft>
                <a:spcPts val="0"/>
              </a:spcAft>
              <a:buClr>
                <a:srgbClr val="E5E0DF"/>
              </a:buClr>
              <a:buSzPts val="1550"/>
              <a:buFont typeface="Roboto Light"/>
              <a:buNone/>
            </a:pPr>
            <a:r>
              <a:rPr lang="en-US" sz="2150" b="1">
                <a:solidFill>
                  <a:srgbClr val="E5E0DF"/>
                </a:solidFill>
                <a:latin typeface="Roboto"/>
                <a:ea typeface="Roboto"/>
                <a:cs typeface="Roboto"/>
                <a:sym typeface="Roboto"/>
              </a:rPr>
              <a:t>الثورة : أن ينتفض الشعب علي الحاكم الذي انتشر الظلم والفساد في عهده .</a:t>
            </a:r>
            <a:endParaRPr sz="2150" b="1">
              <a:solidFill>
                <a:srgbClr val="E5E0DF"/>
              </a:solidFill>
              <a:latin typeface="Roboto"/>
              <a:ea typeface="Roboto"/>
              <a:cs typeface="Roboto"/>
              <a:sym typeface="Roboto"/>
            </a:endParaRPr>
          </a:p>
          <a:p>
            <a:pPr marL="0" marR="0" lvl="0" indent="0" algn="r" rtl="1">
              <a:lnSpc>
                <a:spcPct val="158064"/>
              </a:lnSpc>
              <a:spcBef>
                <a:spcPts val="0"/>
              </a:spcBef>
              <a:spcAft>
                <a:spcPts val="0"/>
              </a:spcAft>
              <a:buClr>
                <a:srgbClr val="E5E0DF"/>
              </a:buClr>
              <a:buSzPts val="1550"/>
              <a:buFont typeface="Roboto Light"/>
              <a:buNone/>
            </a:pPr>
            <a:r>
              <a:rPr lang="en-US" sz="2150" b="1">
                <a:solidFill>
                  <a:srgbClr val="E5E0DF"/>
                </a:solidFill>
                <a:latin typeface="Roboto"/>
                <a:ea typeface="Roboto"/>
                <a:cs typeface="Roboto"/>
                <a:sym typeface="Roboto"/>
              </a:rPr>
              <a:t>الجيش السوري الحر : مجموعة من الضباط والجنود الذين كانوا ضمن الجيش النظامي .</a:t>
            </a:r>
            <a:endParaRPr sz="2150" b="1">
              <a:solidFill>
                <a:srgbClr val="E5E0DF"/>
              </a:solidFill>
              <a:latin typeface="Roboto"/>
              <a:ea typeface="Roboto"/>
              <a:cs typeface="Roboto"/>
              <a:sym typeface="Roboto"/>
            </a:endParaRPr>
          </a:p>
          <a:p>
            <a:pPr marL="0" marR="0" lvl="0" indent="0" algn="r" rtl="1">
              <a:lnSpc>
                <a:spcPct val="158064"/>
              </a:lnSpc>
              <a:spcBef>
                <a:spcPts val="0"/>
              </a:spcBef>
              <a:spcAft>
                <a:spcPts val="0"/>
              </a:spcAft>
              <a:buClr>
                <a:srgbClr val="E5E0DF"/>
              </a:buClr>
              <a:buSzPts val="1550"/>
              <a:buFont typeface="Roboto Light"/>
              <a:buNone/>
            </a:pPr>
            <a:r>
              <a:rPr lang="en-US" sz="2150" b="1">
                <a:solidFill>
                  <a:srgbClr val="E5E0DF"/>
                </a:solidFill>
                <a:latin typeface="Roboto"/>
                <a:ea typeface="Roboto"/>
                <a:cs typeface="Roboto"/>
                <a:sym typeface="Roboto"/>
              </a:rPr>
              <a:t>ثورات الربيع العربي : ثورات في العالم العربي أقيمت في 2011 وبدأت في تونس .</a:t>
            </a:r>
            <a:endParaRPr sz="2150" b="1">
              <a:solidFill>
                <a:srgbClr val="E5E0DF"/>
              </a:solidFill>
              <a:latin typeface="Roboto"/>
              <a:ea typeface="Roboto"/>
              <a:cs typeface="Roboto"/>
              <a:sym typeface="Roboto"/>
            </a:endParaRPr>
          </a:p>
        </p:txBody>
      </p:sp>
      <p:sp>
        <p:nvSpPr>
          <p:cNvPr id="81" name="Google Shape;81;p1"/>
          <p:cNvSpPr/>
          <p:nvPr/>
        </p:nvSpPr>
        <p:spPr>
          <a:xfrm>
            <a:off x="12487200" y="7803100"/>
            <a:ext cx="2143200" cy="420000"/>
          </a:xfrm>
          <a:prstGeom prst="rect">
            <a:avLst/>
          </a:prstGeom>
          <a:solidFill>
            <a:srgbClr val="050505"/>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sz="1500" b="1"/>
          </a:p>
        </p:txBody>
      </p:sp>
      <p:pic>
        <p:nvPicPr>
          <p:cNvPr id="82" name="Google Shape;82;p1"/>
          <p:cNvPicPr preferRelativeResize="0"/>
          <p:nvPr/>
        </p:nvPicPr>
        <p:blipFill>
          <a:blip r:embed="rId3">
            <a:alphaModFix/>
          </a:blip>
          <a:stretch>
            <a:fillRect/>
          </a:stretch>
        </p:blipFill>
        <p:spPr>
          <a:xfrm>
            <a:off x="152400" y="152400"/>
            <a:ext cx="3851823" cy="3851823"/>
          </a:xfrm>
          <a:prstGeom prst="rect">
            <a:avLst/>
          </a:prstGeom>
          <a:noFill/>
          <a:ln>
            <a:noFill/>
          </a:ln>
        </p:spPr>
      </p:pic>
      <p:pic>
        <p:nvPicPr>
          <p:cNvPr id="83" name="Google Shape;83;p1"/>
          <p:cNvPicPr preferRelativeResize="0"/>
          <p:nvPr/>
        </p:nvPicPr>
        <p:blipFill>
          <a:blip r:embed="rId4">
            <a:alphaModFix/>
          </a:blip>
          <a:stretch>
            <a:fillRect/>
          </a:stretch>
        </p:blipFill>
        <p:spPr>
          <a:xfrm>
            <a:off x="152400" y="4225375"/>
            <a:ext cx="3851823" cy="3851823"/>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2"/>
          <p:cNvSpPr/>
          <p:nvPr/>
        </p:nvSpPr>
        <p:spPr>
          <a:xfrm>
            <a:off x="10346700" y="3063025"/>
            <a:ext cx="3936900" cy="4030800"/>
          </a:xfrm>
          <a:prstGeom prst="rect">
            <a:avLst/>
          </a:prstGeom>
          <a:noFill/>
          <a:ln>
            <a:noFill/>
          </a:ln>
        </p:spPr>
        <p:txBody>
          <a:bodyPr spcFirstLastPara="1" wrap="square" lIns="0" tIns="0" rIns="0" bIns="0" anchor="t" anchorCtr="0">
            <a:noAutofit/>
          </a:bodyPr>
          <a:lstStyle/>
          <a:p>
            <a:pPr marL="0" marR="0" lvl="0" indent="0" algn="r" rtl="1">
              <a:lnSpc>
                <a:spcPct val="162857"/>
              </a:lnSpc>
              <a:spcBef>
                <a:spcPts val="0"/>
              </a:spcBef>
              <a:spcAft>
                <a:spcPts val="0"/>
              </a:spcAft>
              <a:buClr>
                <a:srgbClr val="E5E0DF"/>
              </a:buClr>
              <a:buSzPts val="1750"/>
              <a:buFont typeface="Roboto Light"/>
              <a:buNone/>
            </a:pPr>
            <a:r>
              <a:rPr lang="en-US" sz="2650" b="1" i="0" u="none" strike="noStrike" cap="none">
                <a:solidFill>
                  <a:srgbClr val="E5E0DF"/>
                </a:solidFill>
                <a:latin typeface="Roboto"/>
                <a:ea typeface="Roboto"/>
                <a:cs typeface="Roboto"/>
                <a:sym typeface="Roboto"/>
              </a:rPr>
              <a:t>يعود السبب الرئيسي </a:t>
            </a:r>
            <a:r>
              <a:rPr lang="en-US" sz="2650" b="1">
                <a:solidFill>
                  <a:srgbClr val="E5E0DF"/>
                </a:solidFill>
                <a:latin typeface="Roboto"/>
                <a:ea typeface="Roboto"/>
                <a:cs typeface="Roboto"/>
                <a:sym typeface="Roboto"/>
              </a:rPr>
              <a:t>إلى </a:t>
            </a:r>
            <a:r>
              <a:rPr lang="en-US" sz="2650" b="1" i="0" u="none" strike="noStrike" cap="none">
                <a:solidFill>
                  <a:srgbClr val="E5E0DF"/>
                </a:solidFill>
                <a:latin typeface="Roboto"/>
                <a:ea typeface="Roboto"/>
                <a:cs typeface="Roboto"/>
                <a:sym typeface="Roboto"/>
              </a:rPr>
              <a:t>القمع السياسي والفساد الحكومي وغياب الحريات الأساسية. وأدت هذه العوامل إلى احتجاجات شعبية سلمية في عام 2011، ولكن سرعان ما تحولت إلى صراع دموي.</a:t>
            </a:r>
            <a:endParaRPr sz="2650" b="1" i="0" u="none" strike="noStrike" cap="none"/>
          </a:p>
        </p:txBody>
      </p:sp>
      <p:sp>
        <p:nvSpPr>
          <p:cNvPr id="90" name="Google Shape;90;p2"/>
          <p:cNvSpPr/>
          <p:nvPr/>
        </p:nvSpPr>
        <p:spPr>
          <a:xfrm>
            <a:off x="12487100" y="7624353"/>
            <a:ext cx="2143200" cy="605100"/>
          </a:xfrm>
          <a:prstGeom prst="rect">
            <a:avLst/>
          </a:prstGeom>
          <a:solidFill>
            <a:srgbClr val="050505"/>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sz="1500" b="1"/>
          </a:p>
        </p:txBody>
      </p:sp>
      <p:sp>
        <p:nvSpPr>
          <p:cNvPr id="91" name="Google Shape;91;p2"/>
          <p:cNvSpPr txBox="1"/>
          <p:nvPr/>
        </p:nvSpPr>
        <p:spPr>
          <a:xfrm>
            <a:off x="2330825" y="82175"/>
            <a:ext cx="10346700" cy="1624800"/>
          </a:xfrm>
          <a:prstGeom prst="rect">
            <a:avLst/>
          </a:prstGeom>
          <a:noFill/>
          <a:ln>
            <a:noFill/>
          </a:ln>
        </p:spPr>
        <p:txBody>
          <a:bodyPr spcFirstLastPara="1" wrap="square" lIns="91425" tIns="91425" rIns="91425" bIns="91425" anchor="t" anchorCtr="0">
            <a:noAutofit/>
          </a:bodyPr>
          <a:lstStyle/>
          <a:p>
            <a:pPr marL="0" lvl="0" indent="0" algn="ctr" rtl="1">
              <a:spcBef>
                <a:spcPts val="0"/>
              </a:spcBef>
              <a:spcAft>
                <a:spcPts val="0"/>
              </a:spcAft>
              <a:buNone/>
            </a:pPr>
            <a:r>
              <a:rPr lang="en-US" sz="4900">
                <a:solidFill>
                  <a:schemeClr val="lt1"/>
                </a:solidFill>
                <a:latin typeface="Lemonada SemiBold"/>
                <a:ea typeface="Lemonada SemiBold"/>
                <a:cs typeface="Lemonada SemiBold"/>
                <a:sym typeface="Lemonada SemiBold"/>
              </a:rPr>
              <a:t>السبب الجذري</a:t>
            </a:r>
            <a:endParaRPr sz="4900">
              <a:solidFill>
                <a:schemeClr val="lt1"/>
              </a:solidFill>
              <a:latin typeface="Lemonada SemiBold"/>
              <a:ea typeface="Lemonada SemiBold"/>
              <a:cs typeface="Lemonada SemiBold"/>
              <a:sym typeface="Lemonada SemiBold"/>
            </a:endParaRPr>
          </a:p>
        </p:txBody>
      </p:sp>
      <p:pic>
        <p:nvPicPr>
          <p:cNvPr id="92" name="Google Shape;92;p2" descr="تقرير ميساء أقبيق حول تطور الأزمة السورية&#10;http://www.alarabiya.net/" title="الأحداث السورية منذ شرارتها الأولى">
            <a:hlinkClick r:id="rId3"/>
          </p:cNvPr>
          <p:cNvPicPr preferRelativeResize="0"/>
          <p:nvPr/>
        </p:nvPicPr>
        <p:blipFill>
          <a:blip r:embed="rId4">
            <a:alphaModFix/>
          </a:blip>
          <a:stretch>
            <a:fillRect/>
          </a:stretch>
        </p:blipFill>
        <p:spPr>
          <a:xfrm>
            <a:off x="0" y="1875125"/>
            <a:ext cx="10346700" cy="61133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fade">
                                      <p:cBhvr>
                                        <p:cTn id="7" dur="10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g3081866a58b_0_33"/>
          <p:cNvSpPr/>
          <p:nvPr/>
        </p:nvSpPr>
        <p:spPr>
          <a:xfrm>
            <a:off x="12487100" y="7624353"/>
            <a:ext cx="2143200" cy="605100"/>
          </a:xfrm>
          <a:prstGeom prst="rect">
            <a:avLst/>
          </a:prstGeom>
          <a:solidFill>
            <a:srgbClr val="050505"/>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sz="1500" b="1"/>
          </a:p>
        </p:txBody>
      </p:sp>
      <p:sp>
        <p:nvSpPr>
          <p:cNvPr id="99" name="Google Shape;99;g3081866a58b_0_33"/>
          <p:cNvSpPr txBox="1"/>
          <p:nvPr/>
        </p:nvSpPr>
        <p:spPr>
          <a:xfrm>
            <a:off x="2330825" y="82175"/>
            <a:ext cx="10346700" cy="1624800"/>
          </a:xfrm>
          <a:prstGeom prst="rect">
            <a:avLst/>
          </a:prstGeom>
          <a:noFill/>
          <a:ln>
            <a:noFill/>
          </a:ln>
        </p:spPr>
        <p:txBody>
          <a:bodyPr spcFirstLastPara="1" wrap="square" lIns="91425" tIns="91425" rIns="91425" bIns="91425" anchor="t" anchorCtr="0">
            <a:noAutofit/>
          </a:bodyPr>
          <a:lstStyle/>
          <a:p>
            <a:pPr marL="0" lvl="0" indent="0" algn="ctr" rtl="1">
              <a:spcBef>
                <a:spcPts val="0"/>
              </a:spcBef>
              <a:spcAft>
                <a:spcPts val="0"/>
              </a:spcAft>
              <a:buNone/>
            </a:pPr>
            <a:r>
              <a:rPr lang="en-US" sz="4600">
                <a:solidFill>
                  <a:schemeClr val="lt1"/>
                </a:solidFill>
                <a:latin typeface="Lemonada Medium"/>
                <a:ea typeface="Lemonada Medium"/>
                <a:cs typeface="Lemonada Medium"/>
                <a:sym typeface="Lemonada Medium"/>
              </a:rPr>
              <a:t>الحلبة السورية</a:t>
            </a:r>
            <a:endParaRPr sz="4600">
              <a:solidFill>
                <a:schemeClr val="lt1"/>
              </a:solidFill>
              <a:latin typeface="Lemonada Medium"/>
              <a:ea typeface="Lemonada Medium"/>
              <a:cs typeface="Lemonada Medium"/>
              <a:sym typeface="Lemonada Medium"/>
            </a:endParaRPr>
          </a:p>
        </p:txBody>
      </p:sp>
      <p:pic>
        <p:nvPicPr>
          <p:cNvPr id="100" name="Google Shape;100;g3081866a58b_0_33" descr="خارطة الفصائل المتصارعة على الأرض السورية تتبدل وتتغير. لكن يظل هناك لاعبون أساسيون في حلبة الصراع.. مثل: النظام، والمعارضة المسلحة، والأكراد، وتنظيمات تصنف إرهابية، وغيرها.&#10;&#10;إعداد: أحمد شلبي&#10;أداء صوتي: ضحى أبوسماقة &#10;غرافيكس: خالد صدقة ومحمد عكليك&#10;مونتاج: ضحى قحطار&#10;&#10;لمتابعتنا على تويتر&#10;https://twitter.com/ajplusarabi&#10;للتواصل معنا على فيسبوك &#10;https://www.facebook.com/ajplusarabi&#10; لتصفح موقعنا الإلكتروني&#10;http://ajplus.net/arabi/&#10;للاشتراك في قناتنا&#10;http://www.youtube.com/channel/UC-4KnPMmZzwAzW7SbVATUZQ?sub_confirmation=1" title="من يحارب من في سوريا؟">
            <a:hlinkClick r:id="rId3"/>
          </p:cNvPr>
          <p:cNvPicPr preferRelativeResize="0"/>
          <p:nvPr/>
        </p:nvPicPr>
        <p:blipFill>
          <a:blip r:embed="rId4">
            <a:alphaModFix/>
          </a:blip>
          <a:stretch>
            <a:fillRect/>
          </a:stretch>
        </p:blipFill>
        <p:spPr>
          <a:xfrm>
            <a:off x="96375" y="1837775"/>
            <a:ext cx="10545475" cy="6066725"/>
          </a:xfrm>
          <a:prstGeom prst="rect">
            <a:avLst/>
          </a:prstGeom>
          <a:noFill/>
          <a:ln>
            <a:noFill/>
          </a:ln>
        </p:spPr>
      </p:pic>
      <p:sp>
        <p:nvSpPr>
          <p:cNvPr id="101" name="Google Shape;101;g3081866a58b_0_33"/>
          <p:cNvSpPr txBox="1"/>
          <p:nvPr/>
        </p:nvSpPr>
        <p:spPr>
          <a:xfrm>
            <a:off x="10641850" y="2480400"/>
            <a:ext cx="3810000" cy="5749200"/>
          </a:xfrm>
          <a:prstGeom prst="rect">
            <a:avLst/>
          </a:prstGeom>
          <a:noFill/>
          <a:ln>
            <a:noFill/>
          </a:ln>
        </p:spPr>
        <p:txBody>
          <a:bodyPr spcFirstLastPara="1" wrap="square" lIns="91425" tIns="91425" rIns="91425" bIns="91425" anchor="t" anchorCtr="0">
            <a:noAutofit/>
          </a:bodyPr>
          <a:lstStyle/>
          <a:p>
            <a:pPr marL="0" lvl="0" indent="0" algn="r" rtl="1">
              <a:spcBef>
                <a:spcPts val="0"/>
              </a:spcBef>
              <a:spcAft>
                <a:spcPts val="0"/>
              </a:spcAft>
              <a:buNone/>
            </a:pPr>
            <a:r>
              <a:rPr lang="en-US" sz="3200" b="1">
                <a:solidFill>
                  <a:schemeClr val="lt1"/>
                </a:solidFill>
              </a:rPr>
              <a:t>لم تقتصر حلبة الحرب على الحكومة السورية والمدنيين فقط، بل توسع الصراع ليشمل عدة أطراف من دول مختلفة، </a:t>
            </a:r>
            <a:endParaRPr sz="3200" b="1">
              <a:solidFill>
                <a:schemeClr val="lt1"/>
              </a:solidFill>
            </a:endParaRPr>
          </a:p>
          <a:p>
            <a:pPr marL="0" lvl="0" indent="0" algn="r" rtl="1">
              <a:spcBef>
                <a:spcPts val="0"/>
              </a:spcBef>
              <a:spcAft>
                <a:spcPts val="0"/>
              </a:spcAft>
              <a:buNone/>
            </a:pPr>
            <a:r>
              <a:rPr lang="en-US" sz="3200" b="1">
                <a:solidFill>
                  <a:schemeClr val="lt1"/>
                </a:solidFill>
              </a:rPr>
              <a:t>مما أدى إلى توسيع المجازر الدموية، والمتضرر الوحيد هو المدنيين</a:t>
            </a:r>
            <a:endParaRPr sz="3200" b="1">
              <a:solidFill>
                <a:schemeClr val="lt1"/>
              </a:solidFill>
            </a:endParaRPr>
          </a:p>
        </p:txBody>
      </p:sp>
      <p:sp>
        <p:nvSpPr>
          <p:cNvPr id="102" name="Google Shape;102;g3081866a58b_0_33"/>
          <p:cNvSpPr txBox="1"/>
          <p:nvPr/>
        </p:nvSpPr>
        <p:spPr>
          <a:xfrm>
            <a:off x="16431550" y="6394825"/>
            <a:ext cx="9773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fade">
                                      <p:cBhvr>
                                        <p:cTn id="7" dur="10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3"/>
          <p:cNvSpPr/>
          <p:nvPr/>
        </p:nvSpPr>
        <p:spPr>
          <a:xfrm>
            <a:off x="731528" y="608650"/>
            <a:ext cx="12151500" cy="653100"/>
          </a:xfrm>
          <a:prstGeom prst="rect">
            <a:avLst/>
          </a:prstGeom>
          <a:noFill/>
          <a:ln>
            <a:noFill/>
          </a:ln>
        </p:spPr>
        <p:txBody>
          <a:bodyPr spcFirstLastPara="1" wrap="square" lIns="0" tIns="0" rIns="0" bIns="0" anchor="t" anchorCtr="0">
            <a:noAutofit/>
          </a:bodyPr>
          <a:lstStyle/>
          <a:p>
            <a:pPr marL="0" marR="0" lvl="0" indent="0" algn="ctr" rtl="0">
              <a:lnSpc>
                <a:spcPct val="124390"/>
              </a:lnSpc>
              <a:spcBef>
                <a:spcPts val="0"/>
              </a:spcBef>
              <a:spcAft>
                <a:spcPts val="0"/>
              </a:spcAft>
              <a:buClr>
                <a:srgbClr val="F2F2F3"/>
              </a:buClr>
              <a:buSzPts val="4100"/>
              <a:buFont typeface="Poppins Light"/>
              <a:buNone/>
            </a:pPr>
            <a:r>
              <a:rPr lang="en-US" sz="4100" b="0" i="0" u="none" strike="noStrike" cap="none">
                <a:solidFill>
                  <a:srgbClr val="F2F2F3"/>
                </a:solidFill>
                <a:latin typeface="Poppins Light"/>
                <a:ea typeface="Poppins Light"/>
                <a:cs typeface="Poppins Light"/>
                <a:sym typeface="Poppins Light"/>
              </a:rPr>
              <a:t>جدول زمني للأحداث المرتبطة بالقضية</a:t>
            </a:r>
            <a:endParaRPr sz="4100" b="0" i="0" u="none" strike="noStrike" cap="none"/>
          </a:p>
        </p:txBody>
      </p:sp>
      <p:sp>
        <p:nvSpPr>
          <p:cNvPr id="109" name="Google Shape;109;p3"/>
          <p:cNvSpPr/>
          <p:nvPr/>
        </p:nvSpPr>
        <p:spPr>
          <a:xfrm>
            <a:off x="7533171" y="1679850"/>
            <a:ext cx="23700" cy="6321300"/>
          </a:xfrm>
          <a:prstGeom prst="roundRect">
            <a:avLst>
              <a:gd name="adj" fmla="val 384058"/>
            </a:avLst>
          </a:prstGeom>
          <a:solidFill>
            <a:srgbClr val="5656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00"/>
          </a:p>
        </p:txBody>
      </p:sp>
      <p:sp>
        <p:nvSpPr>
          <p:cNvPr id="110" name="Google Shape;110;p3"/>
          <p:cNvSpPr/>
          <p:nvPr/>
        </p:nvSpPr>
        <p:spPr>
          <a:xfrm>
            <a:off x="6568249" y="2168080"/>
            <a:ext cx="757200" cy="24300"/>
          </a:xfrm>
          <a:prstGeom prst="roundRect">
            <a:avLst>
              <a:gd name="adj" fmla="val 384058"/>
            </a:avLst>
          </a:prstGeom>
          <a:solidFill>
            <a:srgbClr val="5656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00"/>
          </a:p>
        </p:txBody>
      </p:sp>
      <p:sp>
        <p:nvSpPr>
          <p:cNvPr id="111" name="Google Shape;111;p3"/>
          <p:cNvSpPr/>
          <p:nvPr/>
        </p:nvSpPr>
        <p:spPr>
          <a:xfrm>
            <a:off x="7301644" y="1930045"/>
            <a:ext cx="486600" cy="500400"/>
          </a:xfrm>
          <a:prstGeom prst="roundRect">
            <a:avLst>
              <a:gd name="adj" fmla="val 18668"/>
            </a:avLst>
          </a:prstGeom>
          <a:solidFill>
            <a:srgbClr val="3D3D42"/>
          </a:solidFill>
          <a:ln w="9525" cap="flat" cmpd="sng">
            <a:solidFill>
              <a:srgbClr val="56565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900"/>
          </a:p>
        </p:txBody>
      </p:sp>
      <p:sp>
        <p:nvSpPr>
          <p:cNvPr id="112" name="Google Shape;112;p3"/>
          <p:cNvSpPr/>
          <p:nvPr/>
        </p:nvSpPr>
        <p:spPr>
          <a:xfrm>
            <a:off x="7497561" y="2013401"/>
            <a:ext cx="94800" cy="3336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E5E0DF"/>
              </a:buClr>
              <a:buSzPts val="2450"/>
              <a:buFont typeface="Poppins Light"/>
              <a:buNone/>
            </a:pPr>
            <a:r>
              <a:rPr lang="en-US" sz="2950" b="0" i="0" u="none" strike="noStrike" cap="none">
                <a:solidFill>
                  <a:srgbClr val="E5E0DF"/>
                </a:solidFill>
                <a:latin typeface="Poppins Light"/>
                <a:ea typeface="Poppins Light"/>
                <a:cs typeface="Poppins Light"/>
                <a:sym typeface="Poppins Light"/>
              </a:rPr>
              <a:t>1</a:t>
            </a:r>
            <a:endParaRPr sz="2950" b="0" i="0" u="none" strike="noStrike" cap="none"/>
          </a:p>
        </p:txBody>
      </p:sp>
      <p:sp>
        <p:nvSpPr>
          <p:cNvPr id="113" name="Google Shape;113;p3"/>
          <p:cNvSpPr/>
          <p:nvPr/>
        </p:nvSpPr>
        <p:spPr>
          <a:xfrm>
            <a:off x="3206850" y="1930047"/>
            <a:ext cx="3189300" cy="500400"/>
          </a:xfrm>
          <a:prstGeom prst="rect">
            <a:avLst/>
          </a:prstGeom>
          <a:noFill/>
          <a:ln>
            <a:noFill/>
          </a:ln>
        </p:spPr>
        <p:txBody>
          <a:bodyPr spcFirstLastPara="1" wrap="square" lIns="0" tIns="0" rIns="0" bIns="0" anchor="t" anchorCtr="0">
            <a:noAutofit/>
          </a:bodyPr>
          <a:lstStyle/>
          <a:p>
            <a:pPr marL="0" marR="0" lvl="0" indent="0" algn="r" rtl="0">
              <a:lnSpc>
                <a:spcPct val="124390"/>
              </a:lnSpc>
              <a:spcBef>
                <a:spcPts val="0"/>
              </a:spcBef>
              <a:spcAft>
                <a:spcPts val="0"/>
              </a:spcAft>
              <a:buClr>
                <a:srgbClr val="E5E0DF"/>
              </a:buClr>
              <a:buSzPts val="2050"/>
              <a:buFont typeface="Poppins Light"/>
              <a:buNone/>
            </a:pPr>
            <a:r>
              <a:rPr lang="en-US" sz="2550" b="0" i="0" u="none" strike="noStrike" cap="none">
                <a:solidFill>
                  <a:srgbClr val="E5E0DF"/>
                </a:solidFill>
                <a:latin typeface="Poppins Light"/>
                <a:ea typeface="Poppins Light"/>
                <a:cs typeface="Poppins Light"/>
                <a:sym typeface="Poppins Light"/>
              </a:rPr>
              <a:t>2011: بداية الاحتجاجات</a:t>
            </a:r>
            <a:endParaRPr sz="2550" b="0" i="0" u="none" strike="noStrike" cap="none"/>
          </a:p>
        </p:txBody>
      </p:sp>
      <p:sp>
        <p:nvSpPr>
          <p:cNvPr id="114" name="Google Shape;114;p3"/>
          <p:cNvSpPr/>
          <p:nvPr/>
        </p:nvSpPr>
        <p:spPr>
          <a:xfrm>
            <a:off x="731525" y="2383058"/>
            <a:ext cx="5623800" cy="1067400"/>
          </a:xfrm>
          <a:prstGeom prst="rect">
            <a:avLst/>
          </a:prstGeom>
          <a:noFill/>
          <a:ln>
            <a:noFill/>
          </a:ln>
        </p:spPr>
        <p:txBody>
          <a:bodyPr spcFirstLastPara="1" wrap="square" lIns="0" tIns="0" rIns="0" bIns="0" anchor="t" anchorCtr="0">
            <a:noAutofit/>
          </a:bodyPr>
          <a:lstStyle/>
          <a:p>
            <a:pPr marL="0" marR="0" lvl="0" indent="0" algn="r" rtl="0">
              <a:lnSpc>
                <a:spcPct val="162500"/>
              </a:lnSpc>
              <a:spcBef>
                <a:spcPts val="0"/>
              </a:spcBef>
              <a:spcAft>
                <a:spcPts val="0"/>
              </a:spcAft>
              <a:buClr>
                <a:srgbClr val="E5E0DF"/>
              </a:buClr>
              <a:buSzPts val="1600"/>
              <a:buFont typeface="Roboto Light"/>
              <a:buNone/>
            </a:pPr>
            <a:r>
              <a:rPr lang="en-US" sz="2100" b="0" i="0" u="none" strike="noStrike" cap="none">
                <a:solidFill>
                  <a:srgbClr val="E5E0DF"/>
                </a:solidFill>
                <a:latin typeface="Roboto Light"/>
                <a:ea typeface="Roboto Light"/>
                <a:cs typeface="Roboto Light"/>
                <a:sym typeface="Roboto Light"/>
              </a:rPr>
              <a:t>بدأت الاحتجاجات الشعبية في سوريا في مارس 2011، مستوحاة من الربيع العربي، طالب المحتجون بالإصلاح السياسي، وإنهاء القمع الحكومي، وإطلاق سراح المعتقلين السياسيين.</a:t>
            </a:r>
            <a:endParaRPr sz="2100" b="0" i="0" u="none" strike="noStrike" cap="none"/>
          </a:p>
        </p:txBody>
      </p:sp>
      <p:sp>
        <p:nvSpPr>
          <p:cNvPr id="115" name="Google Shape;115;p3"/>
          <p:cNvSpPr/>
          <p:nvPr/>
        </p:nvSpPr>
        <p:spPr>
          <a:xfrm>
            <a:off x="7764697" y="3279962"/>
            <a:ext cx="757200" cy="24300"/>
          </a:xfrm>
          <a:prstGeom prst="roundRect">
            <a:avLst>
              <a:gd name="adj" fmla="val 384058"/>
            </a:avLst>
          </a:prstGeom>
          <a:solidFill>
            <a:srgbClr val="5656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00"/>
          </a:p>
        </p:txBody>
      </p:sp>
      <p:sp>
        <p:nvSpPr>
          <p:cNvPr id="116" name="Google Shape;116;p3"/>
          <p:cNvSpPr/>
          <p:nvPr/>
        </p:nvSpPr>
        <p:spPr>
          <a:xfrm>
            <a:off x="7301644" y="3041928"/>
            <a:ext cx="486600" cy="500400"/>
          </a:xfrm>
          <a:prstGeom prst="roundRect">
            <a:avLst>
              <a:gd name="adj" fmla="val 18668"/>
            </a:avLst>
          </a:prstGeom>
          <a:solidFill>
            <a:srgbClr val="3D3D42"/>
          </a:solidFill>
          <a:ln w="9525" cap="flat" cmpd="sng">
            <a:solidFill>
              <a:srgbClr val="56565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900"/>
          </a:p>
        </p:txBody>
      </p:sp>
      <p:sp>
        <p:nvSpPr>
          <p:cNvPr id="117" name="Google Shape;117;p3"/>
          <p:cNvSpPr/>
          <p:nvPr/>
        </p:nvSpPr>
        <p:spPr>
          <a:xfrm>
            <a:off x="7452216" y="3125285"/>
            <a:ext cx="185700" cy="3336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E5E0DF"/>
              </a:buClr>
              <a:buSzPts val="2450"/>
              <a:buFont typeface="Poppins Light"/>
              <a:buNone/>
            </a:pPr>
            <a:r>
              <a:rPr lang="en-US" sz="2950" b="0" i="0" u="none" strike="noStrike" cap="none">
                <a:solidFill>
                  <a:srgbClr val="E5E0DF"/>
                </a:solidFill>
                <a:latin typeface="Poppins Light"/>
                <a:ea typeface="Poppins Light"/>
                <a:cs typeface="Poppins Light"/>
                <a:sym typeface="Poppins Light"/>
              </a:rPr>
              <a:t>2</a:t>
            </a:r>
            <a:endParaRPr sz="2950" b="0" i="0" u="none" strike="noStrike" cap="none"/>
          </a:p>
        </p:txBody>
      </p:sp>
      <p:sp>
        <p:nvSpPr>
          <p:cNvPr id="118" name="Google Shape;118;p3"/>
          <p:cNvSpPr/>
          <p:nvPr/>
        </p:nvSpPr>
        <p:spPr>
          <a:xfrm>
            <a:off x="8734795" y="3014058"/>
            <a:ext cx="2704200" cy="347400"/>
          </a:xfrm>
          <a:prstGeom prst="rect">
            <a:avLst/>
          </a:prstGeom>
          <a:noFill/>
          <a:ln>
            <a:noFill/>
          </a:ln>
        </p:spPr>
        <p:txBody>
          <a:bodyPr spcFirstLastPara="1" wrap="square" lIns="0" tIns="0" rIns="0" bIns="0" anchor="t" anchorCtr="0">
            <a:noAutofit/>
          </a:bodyPr>
          <a:lstStyle/>
          <a:p>
            <a:pPr marL="0" marR="0" lvl="0" indent="0" algn="l" rtl="0">
              <a:lnSpc>
                <a:spcPct val="124390"/>
              </a:lnSpc>
              <a:spcBef>
                <a:spcPts val="0"/>
              </a:spcBef>
              <a:spcAft>
                <a:spcPts val="0"/>
              </a:spcAft>
              <a:buClr>
                <a:srgbClr val="E5E0DF"/>
              </a:buClr>
              <a:buSzPts val="2050"/>
              <a:buFont typeface="Poppins Light"/>
              <a:buNone/>
            </a:pPr>
            <a:r>
              <a:rPr lang="en-US" sz="2550" b="0" i="0" u="none" strike="noStrike" cap="none">
                <a:solidFill>
                  <a:srgbClr val="E5E0DF"/>
                </a:solidFill>
                <a:latin typeface="Poppins Light"/>
                <a:ea typeface="Poppins Light"/>
                <a:cs typeface="Poppins Light"/>
                <a:sym typeface="Poppins Light"/>
              </a:rPr>
              <a:t>2012: تصعيد الصراع</a:t>
            </a:r>
            <a:endParaRPr sz="2550" b="0" i="0" u="none" strike="noStrike" cap="none"/>
          </a:p>
        </p:txBody>
      </p:sp>
      <p:sp>
        <p:nvSpPr>
          <p:cNvPr id="119" name="Google Shape;119;p3"/>
          <p:cNvSpPr/>
          <p:nvPr/>
        </p:nvSpPr>
        <p:spPr>
          <a:xfrm>
            <a:off x="8734795" y="3494941"/>
            <a:ext cx="5623800" cy="1067400"/>
          </a:xfrm>
          <a:prstGeom prst="rect">
            <a:avLst/>
          </a:prstGeom>
          <a:noFill/>
          <a:ln>
            <a:noFill/>
          </a:ln>
        </p:spPr>
        <p:txBody>
          <a:bodyPr spcFirstLastPara="1" wrap="square" lIns="0" tIns="0" rIns="0" bIns="0" anchor="t" anchorCtr="0">
            <a:noAutofit/>
          </a:bodyPr>
          <a:lstStyle/>
          <a:p>
            <a:pPr marL="0" marR="0" lvl="0" indent="0" algn="l" rtl="0">
              <a:lnSpc>
                <a:spcPct val="162500"/>
              </a:lnSpc>
              <a:spcBef>
                <a:spcPts val="0"/>
              </a:spcBef>
              <a:spcAft>
                <a:spcPts val="0"/>
              </a:spcAft>
              <a:buClr>
                <a:srgbClr val="E5E0DF"/>
              </a:buClr>
              <a:buSzPts val="1600"/>
              <a:buFont typeface="Roboto Light"/>
              <a:buNone/>
            </a:pPr>
            <a:r>
              <a:rPr lang="en-US" sz="2100" b="0" i="0" u="none" strike="noStrike" cap="none">
                <a:solidFill>
                  <a:srgbClr val="E5E0DF"/>
                </a:solidFill>
                <a:latin typeface="Roboto Light"/>
                <a:ea typeface="Roboto Light"/>
                <a:cs typeface="Roboto Light"/>
                <a:sym typeface="Roboto Light"/>
              </a:rPr>
              <a:t>تحولت الاحتجاجات السلمية إلى صراع مسلح في عام 2012، مع ظهور مجموعات مسلحة معارضة للحكومة، والتي واجهت ردًا عنيفًا من قبل قوات الأمن السورية.</a:t>
            </a:r>
            <a:endParaRPr sz="2100" b="0" i="0" u="none" strike="noStrike" cap="none"/>
          </a:p>
        </p:txBody>
      </p:sp>
      <p:sp>
        <p:nvSpPr>
          <p:cNvPr id="120" name="Google Shape;120;p3"/>
          <p:cNvSpPr/>
          <p:nvPr/>
        </p:nvSpPr>
        <p:spPr>
          <a:xfrm>
            <a:off x="6568249" y="4387665"/>
            <a:ext cx="757200" cy="24300"/>
          </a:xfrm>
          <a:prstGeom prst="roundRect">
            <a:avLst>
              <a:gd name="adj" fmla="val 384058"/>
            </a:avLst>
          </a:prstGeom>
          <a:solidFill>
            <a:srgbClr val="5656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00"/>
          </a:p>
        </p:txBody>
      </p:sp>
      <p:sp>
        <p:nvSpPr>
          <p:cNvPr id="121" name="Google Shape;121;p3"/>
          <p:cNvSpPr/>
          <p:nvPr/>
        </p:nvSpPr>
        <p:spPr>
          <a:xfrm>
            <a:off x="7301644" y="4149630"/>
            <a:ext cx="486600" cy="500400"/>
          </a:xfrm>
          <a:prstGeom prst="roundRect">
            <a:avLst>
              <a:gd name="adj" fmla="val 18668"/>
            </a:avLst>
          </a:prstGeom>
          <a:solidFill>
            <a:srgbClr val="3D3D42"/>
          </a:solidFill>
          <a:ln w="9525" cap="flat" cmpd="sng">
            <a:solidFill>
              <a:srgbClr val="56565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900"/>
          </a:p>
        </p:txBody>
      </p:sp>
      <p:sp>
        <p:nvSpPr>
          <p:cNvPr id="122" name="Google Shape;122;p3"/>
          <p:cNvSpPr/>
          <p:nvPr/>
        </p:nvSpPr>
        <p:spPr>
          <a:xfrm>
            <a:off x="7450122" y="4232987"/>
            <a:ext cx="189900" cy="3336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E5E0DF"/>
              </a:buClr>
              <a:buSzPts val="2450"/>
              <a:buFont typeface="Poppins Light"/>
              <a:buNone/>
            </a:pPr>
            <a:r>
              <a:rPr lang="en-US" sz="2950" b="0" i="0" u="none" strike="noStrike" cap="none">
                <a:solidFill>
                  <a:srgbClr val="E5E0DF"/>
                </a:solidFill>
                <a:latin typeface="Poppins Light"/>
                <a:ea typeface="Poppins Light"/>
                <a:cs typeface="Poppins Light"/>
                <a:sym typeface="Poppins Light"/>
              </a:rPr>
              <a:t>3</a:t>
            </a:r>
            <a:endParaRPr sz="2950" b="0" i="0" u="none" strike="noStrike" cap="none"/>
          </a:p>
        </p:txBody>
      </p:sp>
      <p:sp>
        <p:nvSpPr>
          <p:cNvPr id="123" name="Google Shape;123;p3"/>
          <p:cNvSpPr/>
          <p:nvPr/>
        </p:nvSpPr>
        <p:spPr>
          <a:xfrm>
            <a:off x="3739383" y="4274761"/>
            <a:ext cx="2704200" cy="347400"/>
          </a:xfrm>
          <a:prstGeom prst="rect">
            <a:avLst/>
          </a:prstGeom>
          <a:noFill/>
          <a:ln>
            <a:noFill/>
          </a:ln>
        </p:spPr>
        <p:txBody>
          <a:bodyPr spcFirstLastPara="1" wrap="square" lIns="0" tIns="0" rIns="0" bIns="0" anchor="t" anchorCtr="0">
            <a:noAutofit/>
          </a:bodyPr>
          <a:lstStyle/>
          <a:p>
            <a:pPr marL="0" marR="0" lvl="0" indent="0" algn="r" rtl="0">
              <a:lnSpc>
                <a:spcPct val="124390"/>
              </a:lnSpc>
              <a:spcBef>
                <a:spcPts val="0"/>
              </a:spcBef>
              <a:spcAft>
                <a:spcPts val="0"/>
              </a:spcAft>
              <a:buClr>
                <a:srgbClr val="E5E0DF"/>
              </a:buClr>
              <a:buSzPts val="2050"/>
              <a:buFont typeface="Poppins Light"/>
              <a:buNone/>
            </a:pPr>
            <a:r>
              <a:rPr lang="en-US" sz="2550" b="0" i="0" u="none" strike="noStrike" cap="none">
                <a:solidFill>
                  <a:srgbClr val="E5E0DF"/>
                </a:solidFill>
                <a:latin typeface="Poppins Light"/>
                <a:ea typeface="Poppins Light"/>
                <a:cs typeface="Poppins Light"/>
                <a:sym typeface="Poppins Light"/>
              </a:rPr>
              <a:t>2014: ظهور داعش</a:t>
            </a:r>
            <a:endParaRPr sz="2550" b="0" i="0" u="none" strike="noStrike" cap="none"/>
          </a:p>
        </p:txBody>
      </p:sp>
      <p:sp>
        <p:nvSpPr>
          <p:cNvPr id="124" name="Google Shape;124;p3"/>
          <p:cNvSpPr/>
          <p:nvPr/>
        </p:nvSpPr>
        <p:spPr>
          <a:xfrm>
            <a:off x="731300" y="4769444"/>
            <a:ext cx="5623800" cy="711600"/>
          </a:xfrm>
          <a:prstGeom prst="rect">
            <a:avLst/>
          </a:prstGeom>
          <a:noFill/>
          <a:ln>
            <a:noFill/>
          </a:ln>
        </p:spPr>
        <p:txBody>
          <a:bodyPr spcFirstLastPara="1" wrap="square" lIns="0" tIns="0" rIns="0" bIns="0" anchor="t" anchorCtr="0">
            <a:noAutofit/>
          </a:bodyPr>
          <a:lstStyle/>
          <a:p>
            <a:pPr marL="0" marR="0" lvl="0" indent="0" algn="r" rtl="0">
              <a:lnSpc>
                <a:spcPct val="162500"/>
              </a:lnSpc>
              <a:spcBef>
                <a:spcPts val="0"/>
              </a:spcBef>
              <a:spcAft>
                <a:spcPts val="0"/>
              </a:spcAft>
              <a:buClr>
                <a:srgbClr val="E5E0DF"/>
              </a:buClr>
              <a:buSzPts val="1600"/>
              <a:buFont typeface="Roboto Light"/>
              <a:buNone/>
            </a:pPr>
            <a:r>
              <a:rPr lang="en-US" sz="2100" b="0" i="0" u="none" strike="noStrike" cap="none">
                <a:solidFill>
                  <a:srgbClr val="E5E0DF"/>
                </a:solidFill>
                <a:latin typeface="Roboto Light"/>
                <a:ea typeface="Roboto Light"/>
                <a:cs typeface="Roboto Light"/>
                <a:sym typeface="Roboto Light"/>
              </a:rPr>
              <a:t>ظهر تنظيم داعش في عام 2014، مستغلاً الفوضى التي خلفتها الحرب الأهلية، وقام بالسيطرة على مناطق واسعة في سوريا وعراق.</a:t>
            </a:r>
            <a:endParaRPr sz="2100" b="0" i="0" u="none" strike="noStrike" cap="none"/>
          </a:p>
        </p:txBody>
      </p:sp>
      <p:sp>
        <p:nvSpPr>
          <p:cNvPr id="125" name="Google Shape;125;p3"/>
          <p:cNvSpPr/>
          <p:nvPr/>
        </p:nvSpPr>
        <p:spPr>
          <a:xfrm>
            <a:off x="7764697" y="5495367"/>
            <a:ext cx="757200" cy="24300"/>
          </a:xfrm>
          <a:prstGeom prst="roundRect">
            <a:avLst>
              <a:gd name="adj" fmla="val 384058"/>
            </a:avLst>
          </a:prstGeom>
          <a:solidFill>
            <a:srgbClr val="5656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00"/>
          </a:p>
        </p:txBody>
      </p:sp>
      <p:sp>
        <p:nvSpPr>
          <p:cNvPr id="126" name="Google Shape;126;p3"/>
          <p:cNvSpPr/>
          <p:nvPr/>
        </p:nvSpPr>
        <p:spPr>
          <a:xfrm>
            <a:off x="7301644" y="5257333"/>
            <a:ext cx="486600" cy="500400"/>
          </a:xfrm>
          <a:prstGeom prst="roundRect">
            <a:avLst>
              <a:gd name="adj" fmla="val 18668"/>
            </a:avLst>
          </a:prstGeom>
          <a:solidFill>
            <a:srgbClr val="3D3D42"/>
          </a:solidFill>
          <a:ln w="9525" cap="flat" cmpd="sng">
            <a:solidFill>
              <a:srgbClr val="56565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900"/>
          </a:p>
        </p:txBody>
      </p:sp>
      <p:sp>
        <p:nvSpPr>
          <p:cNvPr id="127" name="Google Shape;127;p3"/>
          <p:cNvSpPr/>
          <p:nvPr/>
        </p:nvSpPr>
        <p:spPr>
          <a:xfrm>
            <a:off x="7445563" y="5340689"/>
            <a:ext cx="198900" cy="3336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E5E0DF"/>
              </a:buClr>
              <a:buSzPts val="2450"/>
              <a:buFont typeface="Poppins Light"/>
              <a:buNone/>
            </a:pPr>
            <a:r>
              <a:rPr lang="en-US" sz="2950" b="0" i="0" u="none" strike="noStrike" cap="none">
                <a:solidFill>
                  <a:srgbClr val="E5E0DF"/>
                </a:solidFill>
                <a:latin typeface="Poppins Light"/>
                <a:ea typeface="Poppins Light"/>
                <a:cs typeface="Poppins Light"/>
                <a:sym typeface="Poppins Light"/>
              </a:rPr>
              <a:t>4</a:t>
            </a:r>
            <a:endParaRPr sz="2950" b="0" i="0" u="none" strike="noStrike" cap="none"/>
          </a:p>
        </p:txBody>
      </p:sp>
      <p:sp>
        <p:nvSpPr>
          <p:cNvPr id="128" name="Google Shape;128;p3"/>
          <p:cNvSpPr/>
          <p:nvPr/>
        </p:nvSpPr>
        <p:spPr>
          <a:xfrm>
            <a:off x="8734801" y="5229473"/>
            <a:ext cx="3189300" cy="333600"/>
          </a:xfrm>
          <a:prstGeom prst="rect">
            <a:avLst/>
          </a:prstGeom>
          <a:noFill/>
          <a:ln>
            <a:noFill/>
          </a:ln>
        </p:spPr>
        <p:txBody>
          <a:bodyPr spcFirstLastPara="1" wrap="square" lIns="0" tIns="0" rIns="0" bIns="0" anchor="t" anchorCtr="0">
            <a:noAutofit/>
          </a:bodyPr>
          <a:lstStyle/>
          <a:p>
            <a:pPr marL="0" marR="0" lvl="0" indent="0" algn="l" rtl="0">
              <a:lnSpc>
                <a:spcPct val="124390"/>
              </a:lnSpc>
              <a:spcBef>
                <a:spcPts val="0"/>
              </a:spcBef>
              <a:spcAft>
                <a:spcPts val="0"/>
              </a:spcAft>
              <a:buClr>
                <a:srgbClr val="E5E0DF"/>
              </a:buClr>
              <a:buSzPts val="2050"/>
              <a:buFont typeface="Poppins Light"/>
              <a:buNone/>
            </a:pPr>
            <a:r>
              <a:rPr lang="en-US" sz="2550" b="0" i="0" u="none" strike="noStrike" cap="none">
                <a:solidFill>
                  <a:srgbClr val="E5E0DF"/>
                </a:solidFill>
                <a:latin typeface="Poppins Light"/>
                <a:ea typeface="Poppins Light"/>
                <a:cs typeface="Poppins Light"/>
                <a:sym typeface="Poppins Light"/>
              </a:rPr>
              <a:t>2017: التقدم في الحرب</a:t>
            </a:r>
            <a:endParaRPr sz="2550" b="0" i="0" u="none" strike="noStrike" cap="none"/>
          </a:p>
        </p:txBody>
      </p:sp>
      <p:sp>
        <p:nvSpPr>
          <p:cNvPr id="129" name="Google Shape;129;p3"/>
          <p:cNvSpPr/>
          <p:nvPr/>
        </p:nvSpPr>
        <p:spPr>
          <a:xfrm>
            <a:off x="8641150" y="5737554"/>
            <a:ext cx="5623800" cy="1538700"/>
          </a:xfrm>
          <a:prstGeom prst="rect">
            <a:avLst/>
          </a:prstGeom>
          <a:noFill/>
          <a:ln>
            <a:noFill/>
          </a:ln>
        </p:spPr>
        <p:txBody>
          <a:bodyPr spcFirstLastPara="1" wrap="square" lIns="0" tIns="0" rIns="0" bIns="0" anchor="t" anchorCtr="0">
            <a:noAutofit/>
          </a:bodyPr>
          <a:lstStyle/>
          <a:p>
            <a:pPr marL="0" marR="0" lvl="0" indent="0" algn="r" rtl="0">
              <a:lnSpc>
                <a:spcPct val="162500"/>
              </a:lnSpc>
              <a:spcBef>
                <a:spcPts val="0"/>
              </a:spcBef>
              <a:spcAft>
                <a:spcPts val="0"/>
              </a:spcAft>
              <a:buClr>
                <a:srgbClr val="E5E0DF"/>
              </a:buClr>
              <a:buSzPts val="1600"/>
              <a:buFont typeface="Roboto Light"/>
              <a:buNone/>
            </a:pPr>
            <a:r>
              <a:rPr lang="en-US" sz="2100" b="0" i="0" u="none" strike="noStrike" cap="none">
                <a:solidFill>
                  <a:srgbClr val="E5E0DF"/>
                </a:solidFill>
                <a:latin typeface="Roboto Light"/>
                <a:ea typeface="Roboto Light"/>
                <a:cs typeface="Roboto Light"/>
                <a:sym typeface="Roboto Light"/>
              </a:rPr>
              <a:t>حققت القوات الحكومية السورية ومجموعات حلفائها تقدمًا كبيرًا في الحرب، وأعادت السيطرة على مناطق كبيرة من الأراضي.</a:t>
            </a:r>
            <a:endParaRPr sz="2100" b="0" i="0" u="none" strike="noStrike" cap="none"/>
          </a:p>
        </p:txBody>
      </p:sp>
      <p:sp>
        <p:nvSpPr>
          <p:cNvPr id="130" name="Google Shape;130;p3"/>
          <p:cNvSpPr/>
          <p:nvPr/>
        </p:nvSpPr>
        <p:spPr>
          <a:xfrm>
            <a:off x="6568249" y="6496151"/>
            <a:ext cx="757200" cy="24300"/>
          </a:xfrm>
          <a:prstGeom prst="roundRect">
            <a:avLst>
              <a:gd name="adj" fmla="val 384058"/>
            </a:avLst>
          </a:prstGeom>
          <a:solidFill>
            <a:srgbClr val="5656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00"/>
          </a:p>
        </p:txBody>
      </p:sp>
      <p:sp>
        <p:nvSpPr>
          <p:cNvPr id="131" name="Google Shape;131;p3"/>
          <p:cNvSpPr/>
          <p:nvPr/>
        </p:nvSpPr>
        <p:spPr>
          <a:xfrm>
            <a:off x="7301644" y="6258117"/>
            <a:ext cx="486600" cy="500400"/>
          </a:xfrm>
          <a:prstGeom prst="roundRect">
            <a:avLst>
              <a:gd name="adj" fmla="val 18668"/>
            </a:avLst>
          </a:prstGeom>
          <a:solidFill>
            <a:srgbClr val="3D3D42"/>
          </a:solidFill>
          <a:ln w="9525" cap="flat" cmpd="sng">
            <a:solidFill>
              <a:srgbClr val="56565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900"/>
          </a:p>
        </p:txBody>
      </p:sp>
      <p:sp>
        <p:nvSpPr>
          <p:cNvPr id="132" name="Google Shape;132;p3"/>
          <p:cNvSpPr/>
          <p:nvPr/>
        </p:nvSpPr>
        <p:spPr>
          <a:xfrm>
            <a:off x="7444946" y="6341473"/>
            <a:ext cx="200100" cy="3336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E5E0DF"/>
              </a:buClr>
              <a:buSzPts val="2450"/>
              <a:buFont typeface="Poppins Light"/>
              <a:buNone/>
            </a:pPr>
            <a:r>
              <a:rPr lang="en-US" sz="2950" b="0" i="0" u="none" strike="noStrike" cap="none">
                <a:solidFill>
                  <a:srgbClr val="E5E0DF"/>
                </a:solidFill>
                <a:latin typeface="Poppins Light"/>
                <a:ea typeface="Poppins Light"/>
                <a:cs typeface="Poppins Light"/>
                <a:sym typeface="Poppins Light"/>
              </a:rPr>
              <a:t>5</a:t>
            </a:r>
            <a:endParaRPr sz="2950" b="0" i="0" u="none" strike="noStrike" cap="none"/>
          </a:p>
        </p:txBody>
      </p:sp>
      <p:sp>
        <p:nvSpPr>
          <p:cNvPr id="133" name="Google Shape;133;p3"/>
          <p:cNvSpPr/>
          <p:nvPr/>
        </p:nvSpPr>
        <p:spPr>
          <a:xfrm>
            <a:off x="3165850" y="6466452"/>
            <a:ext cx="3282900" cy="333600"/>
          </a:xfrm>
          <a:prstGeom prst="rect">
            <a:avLst/>
          </a:prstGeom>
          <a:noFill/>
          <a:ln>
            <a:noFill/>
          </a:ln>
        </p:spPr>
        <p:txBody>
          <a:bodyPr spcFirstLastPara="1" wrap="square" lIns="0" tIns="0" rIns="0" bIns="0" anchor="t" anchorCtr="0">
            <a:noAutofit/>
          </a:bodyPr>
          <a:lstStyle/>
          <a:p>
            <a:pPr marL="0" marR="0" lvl="0" indent="0" algn="r" rtl="0">
              <a:lnSpc>
                <a:spcPct val="124390"/>
              </a:lnSpc>
              <a:spcBef>
                <a:spcPts val="0"/>
              </a:spcBef>
              <a:spcAft>
                <a:spcPts val="0"/>
              </a:spcAft>
              <a:buClr>
                <a:srgbClr val="E5E0DF"/>
              </a:buClr>
              <a:buSzPts val="2050"/>
              <a:buFont typeface="Poppins Light"/>
              <a:buNone/>
            </a:pPr>
            <a:r>
              <a:rPr lang="en-US" sz="2550" b="0" i="0" u="none" strike="noStrike" cap="none">
                <a:solidFill>
                  <a:srgbClr val="E5E0DF"/>
                </a:solidFill>
                <a:latin typeface="Poppins Light"/>
                <a:ea typeface="Poppins Light"/>
                <a:cs typeface="Poppins Light"/>
                <a:sym typeface="Poppins Light"/>
              </a:rPr>
              <a:t>2023: التحديات المتبقية</a:t>
            </a:r>
            <a:endParaRPr sz="2550" b="0" i="0" u="none" strike="noStrike" cap="none"/>
          </a:p>
        </p:txBody>
      </p:sp>
      <p:sp>
        <p:nvSpPr>
          <p:cNvPr id="134" name="Google Shape;134;p3"/>
          <p:cNvSpPr/>
          <p:nvPr/>
        </p:nvSpPr>
        <p:spPr>
          <a:xfrm>
            <a:off x="1188680" y="6800041"/>
            <a:ext cx="5623800" cy="1067400"/>
          </a:xfrm>
          <a:prstGeom prst="rect">
            <a:avLst/>
          </a:prstGeom>
          <a:noFill/>
          <a:ln>
            <a:noFill/>
          </a:ln>
        </p:spPr>
        <p:txBody>
          <a:bodyPr spcFirstLastPara="1" wrap="square" lIns="0" tIns="0" rIns="0" bIns="0" anchor="t" anchorCtr="0">
            <a:noAutofit/>
          </a:bodyPr>
          <a:lstStyle/>
          <a:p>
            <a:pPr marL="0" marR="0" lvl="0" indent="0" algn="r" rtl="0">
              <a:lnSpc>
                <a:spcPct val="162500"/>
              </a:lnSpc>
              <a:spcBef>
                <a:spcPts val="0"/>
              </a:spcBef>
              <a:spcAft>
                <a:spcPts val="0"/>
              </a:spcAft>
              <a:buClr>
                <a:srgbClr val="E5E0DF"/>
              </a:buClr>
              <a:buSzPts val="1600"/>
              <a:buFont typeface="Roboto Light"/>
              <a:buNone/>
            </a:pPr>
            <a:r>
              <a:rPr lang="en-US" sz="2100" b="0" i="0" u="none" strike="noStrike" cap="none">
                <a:solidFill>
                  <a:srgbClr val="E5E0DF"/>
                </a:solidFill>
                <a:latin typeface="Roboto Light"/>
                <a:ea typeface="Roboto Light"/>
                <a:cs typeface="Roboto Light"/>
                <a:sym typeface="Roboto Light"/>
              </a:rPr>
              <a:t>في عام 2023، لا تزال سوريا تعاني من تبعات الحرب، و تواجه تحديات كبيرة في مجالات البنية التحتية، و الاقتصاد، و الاستقرار السياسي.</a:t>
            </a:r>
            <a:endParaRPr sz="2100" b="0" i="0" u="none" strike="noStrike" cap="none"/>
          </a:p>
        </p:txBody>
      </p:sp>
      <p:sp>
        <p:nvSpPr>
          <p:cNvPr id="135" name="Google Shape;135;p3"/>
          <p:cNvSpPr/>
          <p:nvPr/>
        </p:nvSpPr>
        <p:spPr>
          <a:xfrm>
            <a:off x="12487100" y="7624353"/>
            <a:ext cx="2143200" cy="605100"/>
          </a:xfrm>
          <a:prstGeom prst="rect">
            <a:avLst/>
          </a:prstGeom>
          <a:solidFill>
            <a:srgbClr val="050505"/>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sz="1500" b="1"/>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g3081866a58b_0_53"/>
          <p:cNvSpPr/>
          <p:nvPr/>
        </p:nvSpPr>
        <p:spPr>
          <a:xfrm>
            <a:off x="731528" y="608650"/>
            <a:ext cx="12151500" cy="653100"/>
          </a:xfrm>
          <a:prstGeom prst="rect">
            <a:avLst/>
          </a:prstGeom>
          <a:noFill/>
          <a:ln>
            <a:noFill/>
          </a:ln>
        </p:spPr>
        <p:txBody>
          <a:bodyPr spcFirstLastPara="1" wrap="square" lIns="0" tIns="0" rIns="0" bIns="0" anchor="t" anchorCtr="0">
            <a:noAutofit/>
          </a:bodyPr>
          <a:lstStyle/>
          <a:p>
            <a:pPr marL="0" marR="0" lvl="0" indent="0" algn="ctr" rtl="0">
              <a:lnSpc>
                <a:spcPct val="124390"/>
              </a:lnSpc>
              <a:spcBef>
                <a:spcPts val="0"/>
              </a:spcBef>
              <a:spcAft>
                <a:spcPts val="0"/>
              </a:spcAft>
              <a:buClr>
                <a:srgbClr val="F2F2F3"/>
              </a:buClr>
              <a:buSzPts val="4100"/>
              <a:buFont typeface="Poppins Light"/>
              <a:buNone/>
            </a:pPr>
            <a:r>
              <a:rPr lang="en-US" sz="4100" b="0" i="0" u="none" strike="noStrike" cap="none">
                <a:solidFill>
                  <a:srgbClr val="F2F2F3"/>
                </a:solidFill>
                <a:latin typeface="Poppins Light"/>
                <a:ea typeface="Poppins Light"/>
                <a:cs typeface="Poppins Light"/>
                <a:sym typeface="Poppins Light"/>
              </a:rPr>
              <a:t>جدول زمني </a:t>
            </a:r>
            <a:r>
              <a:rPr lang="en-US" sz="4100">
                <a:solidFill>
                  <a:srgbClr val="F2F2F3"/>
                </a:solidFill>
                <a:latin typeface="Poppins Light"/>
                <a:ea typeface="Poppins Light"/>
                <a:cs typeface="Poppins Light"/>
                <a:sym typeface="Poppins Light"/>
              </a:rPr>
              <a:t>لقرارات الأمم المتحدة بشأن سوريا</a:t>
            </a:r>
            <a:endParaRPr sz="4100" b="0" i="0" u="none" strike="noStrike" cap="none"/>
          </a:p>
        </p:txBody>
      </p:sp>
      <p:sp>
        <p:nvSpPr>
          <p:cNvPr id="142" name="Google Shape;142;g3081866a58b_0_53"/>
          <p:cNvSpPr/>
          <p:nvPr/>
        </p:nvSpPr>
        <p:spPr>
          <a:xfrm>
            <a:off x="7533171" y="1679850"/>
            <a:ext cx="23700" cy="6321300"/>
          </a:xfrm>
          <a:prstGeom prst="roundRect">
            <a:avLst>
              <a:gd name="adj" fmla="val 384058"/>
            </a:avLst>
          </a:prstGeom>
          <a:solidFill>
            <a:srgbClr val="5656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00"/>
          </a:p>
        </p:txBody>
      </p:sp>
      <p:sp>
        <p:nvSpPr>
          <p:cNvPr id="143" name="Google Shape;143;g3081866a58b_0_53"/>
          <p:cNvSpPr/>
          <p:nvPr/>
        </p:nvSpPr>
        <p:spPr>
          <a:xfrm>
            <a:off x="6568249" y="2168080"/>
            <a:ext cx="757200" cy="24300"/>
          </a:xfrm>
          <a:prstGeom prst="roundRect">
            <a:avLst>
              <a:gd name="adj" fmla="val 384058"/>
            </a:avLst>
          </a:prstGeom>
          <a:solidFill>
            <a:srgbClr val="5656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00"/>
          </a:p>
        </p:txBody>
      </p:sp>
      <p:sp>
        <p:nvSpPr>
          <p:cNvPr id="144" name="Google Shape;144;g3081866a58b_0_53"/>
          <p:cNvSpPr/>
          <p:nvPr/>
        </p:nvSpPr>
        <p:spPr>
          <a:xfrm>
            <a:off x="7301644" y="1930045"/>
            <a:ext cx="486600" cy="500400"/>
          </a:xfrm>
          <a:prstGeom prst="roundRect">
            <a:avLst>
              <a:gd name="adj" fmla="val 18668"/>
            </a:avLst>
          </a:prstGeom>
          <a:solidFill>
            <a:srgbClr val="3D3D42"/>
          </a:solidFill>
          <a:ln w="9525" cap="flat" cmpd="sng">
            <a:solidFill>
              <a:srgbClr val="56565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900"/>
          </a:p>
        </p:txBody>
      </p:sp>
      <p:sp>
        <p:nvSpPr>
          <p:cNvPr id="145" name="Google Shape;145;g3081866a58b_0_53"/>
          <p:cNvSpPr/>
          <p:nvPr/>
        </p:nvSpPr>
        <p:spPr>
          <a:xfrm>
            <a:off x="7497561" y="2013401"/>
            <a:ext cx="94800" cy="3336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E5E0DF"/>
              </a:buClr>
              <a:buSzPts val="2450"/>
              <a:buFont typeface="Poppins Light"/>
              <a:buNone/>
            </a:pPr>
            <a:r>
              <a:rPr lang="en-US" sz="2950" b="0" i="0" u="none" strike="noStrike" cap="none">
                <a:solidFill>
                  <a:srgbClr val="E5E0DF"/>
                </a:solidFill>
                <a:latin typeface="Poppins Light"/>
                <a:ea typeface="Poppins Light"/>
                <a:cs typeface="Poppins Light"/>
                <a:sym typeface="Poppins Light"/>
              </a:rPr>
              <a:t>1</a:t>
            </a:r>
            <a:endParaRPr sz="2950" b="0" i="0" u="none" strike="noStrike" cap="none"/>
          </a:p>
        </p:txBody>
      </p:sp>
      <p:sp>
        <p:nvSpPr>
          <p:cNvPr id="146" name="Google Shape;146;g3081866a58b_0_53"/>
          <p:cNvSpPr/>
          <p:nvPr/>
        </p:nvSpPr>
        <p:spPr>
          <a:xfrm>
            <a:off x="7764697" y="3279962"/>
            <a:ext cx="757200" cy="24300"/>
          </a:xfrm>
          <a:prstGeom prst="roundRect">
            <a:avLst>
              <a:gd name="adj" fmla="val 384058"/>
            </a:avLst>
          </a:prstGeom>
          <a:solidFill>
            <a:srgbClr val="5656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00"/>
          </a:p>
        </p:txBody>
      </p:sp>
      <p:sp>
        <p:nvSpPr>
          <p:cNvPr id="147" name="Google Shape;147;g3081866a58b_0_53"/>
          <p:cNvSpPr/>
          <p:nvPr/>
        </p:nvSpPr>
        <p:spPr>
          <a:xfrm>
            <a:off x="7301644" y="3041928"/>
            <a:ext cx="486600" cy="500400"/>
          </a:xfrm>
          <a:prstGeom prst="roundRect">
            <a:avLst>
              <a:gd name="adj" fmla="val 18668"/>
            </a:avLst>
          </a:prstGeom>
          <a:solidFill>
            <a:srgbClr val="3D3D42"/>
          </a:solidFill>
          <a:ln w="9525" cap="flat" cmpd="sng">
            <a:solidFill>
              <a:srgbClr val="56565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900"/>
          </a:p>
        </p:txBody>
      </p:sp>
      <p:sp>
        <p:nvSpPr>
          <p:cNvPr id="148" name="Google Shape;148;g3081866a58b_0_53"/>
          <p:cNvSpPr/>
          <p:nvPr/>
        </p:nvSpPr>
        <p:spPr>
          <a:xfrm>
            <a:off x="7452216" y="3125285"/>
            <a:ext cx="185700" cy="3336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E5E0DF"/>
              </a:buClr>
              <a:buSzPts val="2450"/>
              <a:buFont typeface="Poppins Light"/>
              <a:buNone/>
            </a:pPr>
            <a:r>
              <a:rPr lang="en-US" sz="2950" b="0" i="0" u="none" strike="noStrike" cap="none">
                <a:solidFill>
                  <a:srgbClr val="E5E0DF"/>
                </a:solidFill>
                <a:latin typeface="Poppins Light"/>
                <a:ea typeface="Poppins Light"/>
                <a:cs typeface="Poppins Light"/>
                <a:sym typeface="Poppins Light"/>
              </a:rPr>
              <a:t>2</a:t>
            </a:r>
            <a:endParaRPr sz="2950" b="0" i="0" u="none" strike="noStrike" cap="none"/>
          </a:p>
        </p:txBody>
      </p:sp>
      <p:sp>
        <p:nvSpPr>
          <p:cNvPr id="149" name="Google Shape;149;g3081866a58b_0_53"/>
          <p:cNvSpPr/>
          <p:nvPr/>
        </p:nvSpPr>
        <p:spPr>
          <a:xfrm>
            <a:off x="6568249" y="4387665"/>
            <a:ext cx="757200" cy="24300"/>
          </a:xfrm>
          <a:prstGeom prst="roundRect">
            <a:avLst>
              <a:gd name="adj" fmla="val 384058"/>
            </a:avLst>
          </a:prstGeom>
          <a:solidFill>
            <a:srgbClr val="5656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00"/>
          </a:p>
        </p:txBody>
      </p:sp>
      <p:sp>
        <p:nvSpPr>
          <p:cNvPr id="150" name="Google Shape;150;g3081866a58b_0_53"/>
          <p:cNvSpPr/>
          <p:nvPr/>
        </p:nvSpPr>
        <p:spPr>
          <a:xfrm>
            <a:off x="7301644" y="4149630"/>
            <a:ext cx="486600" cy="500400"/>
          </a:xfrm>
          <a:prstGeom prst="roundRect">
            <a:avLst>
              <a:gd name="adj" fmla="val 18668"/>
            </a:avLst>
          </a:prstGeom>
          <a:solidFill>
            <a:srgbClr val="3D3D42"/>
          </a:solidFill>
          <a:ln w="9525" cap="flat" cmpd="sng">
            <a:solidFill>
              <a:srgbClr val="56565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900"/>
          </a:p>
        </p:txBody>
      </p:sp>
      <p:sp>
        <p:nvSpPr>
          <p:cNvPr id="151" name="Google Shape;151;g3081866a58b_0_53"/>
          <p:cNvSpPr/>
          <p:nvPr/>
        </p:nvSpPr>
        <p:spPr>
          <a:xfrm>
            <a:off x="7450122" y="4232987"/>
            <a:ext cx="189900" cy="3336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E5E0DF"/>
              </a:buClr>
              <a:buSzPts val="2450"/>
              <a:buFont typeface="Poppins Light"/>
              <a:buNone/>
            </a:pPr>
            <a:r>
              <a:rPr lang="en-US" sz="2950" b="0" i="0" u="none" strike="noStrike" cap="none">
                <a:solidFill>
                  <a:srgbClr val="E5E0DF"/>
                </a:solidFill>
                <a:latin typeface="Poppins Light"/>
                <a:ea typeface="Poppins Light"/>
                <a:cs typeface="Poppins Light"/>
                <a:sym typeface="Poppins Light"/>
              </a:rPr>
              <a:t>3</a:t>
            </a:r>
            <a:endParaRPr sz="2950" b="0" i="0" u="none" strike="noStrike" cap="none"/>
          </a:p>
        </p:txBody>
      </p:sp>
      <p:sp>
        <p:nvSpPr>
          <p:cNvPr id="152" name="Google Shape;152;g3081866a58b_0_53"/>
          <p:cNvSpPr/>
          <p:nvPr/>
        </p:nvSpPr>
        <p:spPr>
          <a:xfrm>
            <a:off x="7764697" y="5495367"/>
            <a:ext cx="757200" cy="24300"/>
          </a:xfrm>
          <a:prstGeom prst="roundRect">
            <a:avLst>
              <a:gd name="adj" fmla="val 384058"/>
            </a:avLst>
          </a:prstGeom>
          <a:solidFill>
            <a:srgbClr val="5656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00"/>
          </a:p>
        </p:txBody>
      </p:sp>
      <p:sp>
        <p:nvSpPr>
          <p:cNvPr id="153" name="Google Shape;153;g3081866a58b_0_53"/>
          <p:cNvSpPr/>
          <p:nvPr/>
        </p:nvSpPr>
        <p:spPr>
          <a:xfrm>
            <a:off x="7301644" y="5257333"/>
            <a:ext cx="486600" cy="500400"/>
          </a:xfrm>
          <a:prstGeom prst="roundRect">
            <a:avLst>
              <a:gd name="adj" fmla="val 18668"/>
            </a:avLst>
          </a:prstGeom>
          <a:solidFill>
            <a:srgbClr val="3D3D42"/>
          </a:solidFill>
          <a:ln w="9525" cap="flat" cmpd="sng">
            <a:solidFill>
              <a:srgbClr val="56565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900"/>
          </a:p>
        </p:txBody>
      </p:sp>
      <p:sp>
        <p:nvSpPr>
          <p:cNvPr id="154" name="Google Shape;154;g3081866a58b_0_53"/>
          <p:cNvSpPr/>
          <p:nvPr/>
        </p:nvSpPr>
        <p:spPr>
          <a:xfrm>
            <a:off x="7445563" y="5340689"/>
            <a:ext cx="198900" cy="3336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E5E0DF"/>
              </a:buClr>
              <a:buSzPts val="2450"/>
              <a:buFont typeface="Poppins Light"/>
              <a:buNone/>
            </a:pPr>
            <a:r>
              <a:rPr lang="en-US" sz="2950" b="0" i="0" u="none" strike="noStrike" cap="none">
                <a:solidFill>
                  <a:srgbClr val="E5E0DF"/>
                </a:solidFill>
                <a:latin typeface="Poppins Light"/>
                <a:ea typeface="Poppins Light"/>
                <a:cs typeface="Poppins Light"/>
                <a:sym typeface="Poppins Light"/>
              </a:rPr>
              <a:t>4</a:t>
            </a:r>
            <a:endParaRPr sz="2950" b="0" i="0" u="none" strike="noStrike" cap="none"/>
          </a:p>
        </p:txBody>
      </p:sp>
      <p:sp>
        <p:nvSpPr>
          <p:cNvPr id="155" name="Google Shape;155;g3081866a58b_0_53"/>
          <p:cNvSpPr/>
          <p:nvPr/>
        </p:nvSpPr>
        <p:spPr>
          <a:xfrm>
            <a:off x="6568249" y="6496151"/>
            <a:ext cx="757200" cy="24300"/>
          </a:xfrm>
          <a:prstGeom prst="roundRect">
            <a:avLst>
              <a:gd name="adj" fmla="val 384058"/>
            </a:avLst>
          </a:prstGeom>
          <a:solidFill>
            <a:srgbClr val="5656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00"/>
          </a:p>
        </p:txBody>
      </p:sp>
      <p:sp>
        <p:nvSpPr>
          <p:cNvPr id="156" name="Google Shape;156;g3081866a58b_0_53"/>
          <p:cNvSpPr/>
          <p:nvPr/>
        </p:nvSpPr>
        <p:spPr>
          <a:xfrm>
            <a:off x="7301644" y="6258117"/>
            <a:ext cx="486600" cy="500400"/>
          </a:xfrm>
          <a:prstGeom prst="roundRect">
            <a:avLst>
              <a:gd name="adj" fmla="val 18668"/>
            </a:avLst>
          </a:prstGeom>
          <a:solidFill>
            <a:srgbClr val="3D3D42"/>
          </a:solidFill>
          <a:ln w="9525" cap="flat" cmpd="sng">
            <a:solidFill>
              <a:srgbClr val="56565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900"/>
          </a:p>
        </p:txBody>
      </p:sp>
      <p:sp>
        <p:nvSpPr>
          <p:cNvPr id="157" name="Google Shape;157;g3081866a58b_0_53"/>
          <p:cNvSpPr/>
          <p:nvPr/>
        </p:nvSpPr>
        <p:spPr>
          <a:xfrm>
            <a:off x="7444946" y="6341473"/>
            <a:ext cx="200100" cy="3336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E5E0DF"/>
              </a:buClr>
              <a:buSzPts val="2450"/>
              <a:buFont typeface="Poppins Light"/>
              <a:buNone/>
            </a:pPr>
            <a:r>
              <a:rPr lang="en-US" sz="2950" b="0" i="0" u="none" strike="noStrike" cap="none">
                <a:solidFill>
                  <a:srgbClr val="E5E0DF"/>
                </a:solidFill>
                <a:latin typeface="Poppins Light"/>
                <a:ea typeface="Poppins Light"/>
                <a:cs typeface="Poppins Light"/>
                <a:sym typeface="Poppins Light"/>
              </a:rPr>
              <a:t>5</a:t>
            </a:r>
            <a:endParaRPr sz="2950" b="0" i="0" u="none" strike="noStrike" cap="none"/>
          </a:p>
        </p:txBody>
      </p:sp>
      <p:sp>
        <p:nvSpPr>
          <p:cNvPr id="158" name="Google Shape;158;g3081866a58b_0_53"/>
          <p:cNvSpPr/>
          <p:nvPr/>
        </p:nvSpPr>
        <p:spPr>
          <a:xfrm>
            <a:off x="12487100" y="7624353"/>
            <a:ext cx="2143200" cy="605100"/>
          </a:xfrm>
          <a:prstGeom prst="rect">
            <a:avLst/>
          </a:prstGeom>
          <a:solidFill>
            <a:srgbClr val="050505"/>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sz="1500" b="1"/>
          </a:p>
        </p:txBody>
      </p:sp>
      <p:sp>
        <p:nvSpPr>
          <p:cNvPr id="159" name="Google Shape;159;g3081866a58b_0_53"/>
          <p:cNvSpPr txBox="1"/>
          <p:nvPr/>
        </p:nvSpPr>
        <p:spPr>
          <a:xfrm>
            <a:off x="2900050" y="1853700"/>
            <a:ext cx="3588000" cy="963300"/>
          </a:xfrm>
          <a:prstGeom prst="rect">
            <a:avLst/>
          </a:prstGeom>
          <a:noFill/>
          <a:ln>
            <a:noFill/>
          </a:ln>
        </p:spPr>
        <p:txBody>
          <a:bodyPr spcFirstLastPara="1" wrap="square" lIns="91425" tIns="91425" rIns="91425" bIns="91425" anchor="t" anchorCtr="0">
            <a:noAutofit/>
          </a:bodyPr>
          <a:lstStyle/>
          <a:p>
            <a:pPr marL="0" lvl="0" indent="0" algn="r" rtl="1">
              <a:spcBef>
                <a:spcPts val="0"/>
              </a:spcBef>
              <a:spcAft>
                <a:spcPts val="0"/>
              </a:spcAft>
              <a:buNone/>
            </a:pPr>
            <a:r>
              <a:rPr lang="en-US" sz="1900">
                <a:solidFill>
                  <a:srgbClr val="FFFFFF"/>
                </a:solidFill>
              </a:rPr>
              <a:t>14 نيسان 2012 </a:t>
            </a:r>
            <a:endParaRPr sz="2200">
              <a:solidFill>
                <a:srgbClr val="FFFFFF"/>
              </a:solidFill>
            </a:endParaRPr>
          </a:p>
          <a:p>
            <a:pPr marL="0" lvl="0" indent="0" algn="r" rtl="1">
              <a:spcBef>
                <a:spcPts val="0"/>
              </a:spcBef>
              <a:spcAft>
                <a:spcPts val="0"/>
              </a:spcAft>
              <a:buNone/>
            </a:pPr>
            <a:r>
              <a:rPr lang="en-US" sz="1900">
                <a:solidFill>
                  <a:srgbClr val="FFFFFF"/>
                </a:solidFill>
              </a:rPr>
              <a:t>قرار مجلس الأمن رقم 2042</a:t>
            </a:r>
            <a:endParaRPr sz="1900">
              <a:solidFill>
                <a:srgbClr val="FFFFFF"/>
              </a:solidFill>
            </a:endParaRPr>
          </a:p>
          <a:p>
            <a:pPr marL="0" lvl="0" indent="0" algn="r" rtl="1">
              <a:spcBef>
                <a:spcPts val="0"/>
              </a:spcBef>
              <a:spcAft>
                <a:spcPts val="0"/>
              </a:spcAft>
              <a:buNone/>
            </a:pPr>
            <a:r>
              <a:rPr lang="en-US" sz="1900">
                <a:solidFill>
                  <a:schemeClr val="lt1"/>
                </a:solidFill>
              </a:rPr>
              <a:t>قرار مجلس الأمن رقم 2043</a:t>
            </a:r>
            <a:endParaRPr sz="1700">
              <a:solidFill>
                <a:srgbClr val="FFFFFF"/>
              </a:solidFill>
            </a:endParaRPr>
          </a:p>
        </p:txBody>
      </p:sp>
      <p:sp>
        <p:nvSpPr>
          <p:cNvPr id="160" name="Google Shape;160;g3081866a58b_0_53"/>
          <p:cNvSpPr txBox="1"/>
          <p:nvPr/>
        </p:nvSpPr>
        <p:spPr>
          <a:xfrm>
            <a:off x="8521900" y="3041913"/>
            <a:ext cx="3000000" cy="769500"/>
          </a:xfrm>
          <a:prstGeom prst="rect">
            <a:avLst/>
          </a:prstGeom>
          <a:noFill/>
          <a:ln>
            <a:noFill/>
          </a:ln>
        </p:spPr>
        <p:txBody>
          <a:bodyPr spcFirstLastPara="1" wrap="square" lIns="91425" tIns="91425" rIns="91425" bIns="91425" anchor="t" anchorCtr="0">
            <a:spAutoFit/>
          </a:bodyPr>
          <a:lstStyle/>
          <a:p>
            <a:pPr marL="0" lvl="0" indent="0" algn="l" rtl="1">
              <a:spcBef>
                <a:spcPts val="0"/>
              </a:spcBef>
              <a:spcAft>
                <a:spcPts val="0"/>
              </a:spcAft>
              <a:buNone/>
            </a:pPr>
            <a:r>
              <a:rPr lang="en-US" sz="1900">
                <a:solidFill>
                  <a:srgbClr val="FFFFFF"/>
                </a:solidFill>
              </a:rPr>
              <a:t>27 أيلول 2013</a:t>
            </a:r>
            <a:endParaRPr sz="1900">
              <a:solidFill>
                <a:srgbClr val="FFFFFF"/>
              </a:solidFill>
            </a:endParaRPr>
          </a:p>
          <a:p>
            <a:pPr marL="0" lvl="0" indent="0" algn="l" rtl="1">
              <a:spcBef>
                <a:spcPts val="0"/>
              </a:spcBef>
              <a:spcAft>
                <a:spcPts val="0"/>
              </a:spcAft>
              <a:buNone/>
            </a:pPr>
            <a:r>
              <a:rPr lang="en-US" sz="1900">
                <a:solidFill>
                  <a:srgbClr val="FFFFFF"/>
                </a:solidFill>
              </a:rPr>
              <a:t>قرار مجلس الأمن رقم 2118</a:t>
            </a:r>
            <a:endParaRPr sz="1900">
              <a:solidFill>
                <a:srgbClr val="FFFFFF"/>
              </a:solidFill>
            </a:endParaRPr>
          </a:p>
        </p:txBody>
      </p:sp>
      <p:sp>
        <p:nvSpPr>
          <p:cNvPr id="161" name="Google Shape;161;g3081866a58b_0_53"/>
          <p:cNvSpPr txBox="1"/>
          <p:nvPr/>
        </p:nvSpPr>
        <p:spPr>
          <a:xfrm>
            <a:off x="3443575" y="4149625"/>
            <a:ext cx="3000000" cy="1269900"/>
          </a:xfrm>
          <a:prstGeom prst="rect">
            <a:avLst/>
          </a:prstGeom>
          <a:noFill/>
          <a:ln>
            <a:noFill/>
          </a:ln>
        </p:spPr>
        <p:txBody>
          <a:bodyPr spcFirstLastPara="1" wrap="square" lIns="91425" tIns="91425" rIns="91425" bIns="91425" anchor="t" anchorCtr="0">
            <a:spAutoFit/>
          </a:bodyPr>
          <a:lstStyle/>
          <a:p>
            <a:pPr marL="0" lvl="0" indent="0" algn="r" rtl="1">
              <a:spcBef>
                <a:spcPts val="0"/>
              </a:spcBef>
              <a:spcAft>
                <a:spcPts val="0"/>
              </a:spcAft>
              <a:buNone/>
            </a:pPr>
            <a:r>
              <a:rPr lang="en-US" sz="1650" b="1">
                <a:solidFill>
                  <a:srgbClr val="FFFFFF"/>
                </a:solidFill>
                <a:latin typeface="Roboto"/>
                <a:ea typeface="Roboto"/>
                <a:cs typeface="Roboto"/>
                <a:sym typeface="Roboto"/>
              </a:rPr>
              <a:t>2014</a:t>
            </a:r>
            <a:endParaRPr sz="1650" b="1">
              <a:solidFill>
                <a:srgbClr val="FFFFFF"/>
              </a:solidFill>
              <a:latin typeface="Roboto"/>
              <a:ea typeface="Roboto"/>
              <a:cs typeface="Roboto"/>
              <a:sym typeface="Roboto"/>
            </a:endParaRPr>
          </a:p>
          <a:p>
            <a:pPr marL="0" lvl="0" indent="0" algn="r" rtl="1">
              <a:spcBef>
                <a:spcPts val="0"/>
              </a:spcBef>
              <a:spcAft>
                <a:spcPts val="0"/>
              </a:spcAft>
              <a:buNone/>
            </a:pPr>
            <a:r>
              <a:rPr lang="en-US" sz="1800" b="1">
                <a:solidFill>
                  <a:srgbClr val="FFFFFF"/>
                </a:solidFill>
              </a:rPr>
              <a:t>قرار مجلس الأمن رقم 2139</a:t>
            </a:r>
            <a:endParaRPr sz="1800" b="1">
              <a:solidFill>
                <a:srgbClr val="FFFFFF"/>
              </a:solidFill>
            </a:endParaRPr>
          </a:p>
          <a:p>
            <a:pPr marL="0" lvl="0" indent="0" algn="r" rtl="1">
              <a:spcBef>
                <a:spcPts val="0"/>
              </a:spcBef>
              <a:spcAft>
                <a:spcPts val="0"/>
              </a:spcAft>
              <a:buNone/>
            </a:pPr>
            <a:r>
              <a:rPr lang="en-US" sz="1800" b="1">
                <a:solidFill>
                  <a:srgbClr val="FFFFFF"/>
                </a:solidFill>
              </a:rPr>
              <a:t>قرار مجلس الأمن رقم 2165</a:t>
            </a:r>
            <a:endParaRPr sz="1800" b="1">
              <a:solidFill>
                <a:srgbClr val="FFFFFF"/>
              </a:solidFill>
            </a:endParaRPr>
          </a:p>
          <a:p>
            <a:pPr marL="0" lvl="0" indent="0" algn="r" rtl="1">
              <a:spcBef>
                <a:spcPts val="0"/>
              </a:spcBef>
              <a:spcAft>
                <a:spcPts val="0"/>
              </a:spcAft>
              <a:buNone/>
            </a:pPr>
            <a:r>
              <a:rPr lang="en-US" sz="1800" b="1">
                <a:solidFill>
                  <a:srgbClr val="FFFFFF"/>
                </a:solidFill>
              </a:rPr>
              <a:t>قرار مجلس الأمن رقم 2191</a:t>
            </a:r>
            <a:endParaRPr sz="1800" b="1">
              <a:solidFill>
                <a:srgbClr val="FFFFFF"/>
              </a:solidFill>
            </a:endParaRPr>
          </a:p>
        </p:txBody>
      </p:sp>
      <p:sp>
        <p:nvSpPr>
          <p:cNvPr id="162" name="Google Shape;162;g3081866a58b_0_53"/>
          <p:cNvSpPr txBox="1"/>
          <p:nvPr/>
        </p:nvSpPr>
        <p:spPr>
          <a:xfrm>
            <a:off x="8467175" y="5257313"/>
            <a:ext cx="3000000" cy="1523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650" b="1">
                <a:solidFill>
                  <a:srgbClr val="FFFFFF"/>
                </a:solidFill>
                <a:latin typeface="Roboto"/>
                <a:ea typeface="Roboto"/>
                <a:cs typeface="Roboto"/>
                <a:sym typeface="Roboto"/>
              </a:rPr>
              <a:t>2015</a:t>
            </a:r>
            <a:endParaRPr sz="1650" b="1">
              <a:solidFill>
                <a:srgbClr val="FFFFFF"/>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r>
              <a:rPr lang="en-US" sz="1650" b="1">
                <a:solidFill>
                  <a:srgbClr val="FFFFFF"/>
                </a:solidFill>
                <a:latin typeface="Roboto"/>
                <a:ea typeface="Roboto"/>
                <a:cs typeface="Roboto"/>
                <a:sym typeface="Roboto"/>
              </a:rPr>
              <a:t>قرار مجلس الأمن رقم 2209</a:t>
            </a:r>
            <a:endParaRPr sz="1650" b="1">
              <a:solidFill>
                <a:srgbClr val="FFFFFF"/>
              </a:solidFill>
              <a:latin typeface="Roboto"/>
              <a:ea typeface="Roboto"/>
              <a:cs typeface="Roboto"/>
              <a:sym typeface="Roboto"/>
            </a:endParaRPr>
          </a:p>
          <a:p>
            <a:pPr marL="0" lvl="0" indent="0" algn="l" rtl="1">
              <a:spcBef>
                <a:spcPts val="0"/>
              </a:spcBef>
              <a:spcAft>
                <a:spcPts val="0"/>
              </a:spcAft>
              <a:buNone/>
            </a:pPr>
            <a:r>
              <a:rPr lang="en-US" sz="1800" b="1">
                <a:solidFill>
                  <a:srgbClr val="FFFFFF"/>
                </a:solidFill>
              </a:rPr>
              <a:t>قرار مجلس الأمن رقم 2235</a:t>
            </a:r>
            <a:endParaRPr sz="1800" b="1">
              <a:solidFill>
                <a:srgbClr val="FFFFFF"/>
              </a:solidFill>
            </a:endParaRPr>
          </a:p>
          <a:p>
            <a:pPr marL="0" lvl="0" indent="0" algn="l" rtl="1">
              <a:spcBef>
                <a:spcPts val="0"/>
              </a:spcBef>
              <a:spcAft>
                <a:spcPts val="0"/>
              </a:spcAft>
              <a:buNone/>
            </a:pPr>
            <a:r>
              <a:rPr lang="en-US" sz="1800" b="1">
                <a:solidFill>
                  <a:srgbClr val="FFFFFF"/>
                </a:solidFill>
              </a:rPr>
              <a:t>قرار مجلس الأمن رقم 2254</a:t>
            </a:r>
            <a:endParaRPr sz="1800" b="1">
              <a:solidFill>
                <a:srgbClr val="FFFFFF"/>
              </a:solidFill>
            </a:endParaRPr>
          </a:p>
          <a:p>
            <a:pPr marL="0" lvl="0" indent="0" algn="l" rtl="1">
              <a:spcBef>
                <a:spcPts val="0"/>
              </a:spcBef>
              <a:spcAft>
                <a:spcPts val="0"/>
              </a:spcAft>
              <a:buNone/>
            </a:pPr>
            <a:r>
              <a:rPr lang="en-US" sz="1800" b="1">
                <a:solidFill>
                  <a:srgbClr val="FFFFFF"/>
                </a:solidFill>
              </a:rPr>
              <a:t>قرار مجلس الأمن رقم 2258</a:t>
            </a:r>
            <a:endParaRPr sz="1800" b="1">
              <a:solidFill>
                <a:srgbClr val="FFFFFF"/>
              </a:solidFill>
            </a:endParaRPr>
          </a:p>
        </p:txBody>
      </p:sp>
      <p:sp>
        <p:nvSpPr>
          <p:cNvPr id="163" name="Google Shape;163;g3081866a58b_0_53"/>
          <p:cNvSpPr txBox="1"/>
          <p:nvPr/>
        </p:nvSpPr>
        <p:spPr>
          <a:xfrm>
            <a:off x="3448750" y="6079125"/>
            <a:ext cx="3000000" cy="25032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US" sz="1650" b="1">
                <a:solidFill>
                  <a:srgbClr val="FFFFFF"/>
                </a:solidFill>
                <a:latin typeface="Roboto"/>
                <a:ea typeface="Roboto"/>
                <a:cs typeface="Roboto"/>
                <a:sym typeface="Roboto"/>
              </a:rPr>
              <a:t>2016 </a:t>
            </a:r>
            <a:endParaRPr sz="1900" b="1">
              <a:solidFill>
                <a:srgbClr val="FFFFFF"/>
              </a:solidFill>
              <a:latin typeface="Roboto"/>
              <a:ea typeface="Roboto"/>
              <a:cs typeface="Roboto"/>
              <a:sym typeface="Roboto"/>
            </a:endParaRPr>
          </a:p>
          <a:p>
            <a:pPr marL="0" lvl="0" indent="0" algn="r" rtl="1">
              <a:spcBef>
                <a:spcPts val="0"/>
              </a:spcBef>
              <a:spcAft>
                <a:spcPts val="0"/>
              </a:spcAft>
              <a:buNone/>
            </a:pPr>
            <a:r>
              <a:rPr lang="en-US" sz="1900" b="1">
                <a:solidFill>
                  <a:srgbClr val="FFFFFF"/>
                </a:solidFill>
              </a:rPr>
              <a:t>قرار مجلس الأمن رقم 2268</a:t>
            </a:r>
            <a:endParaRPr sz="1900" b="1">
              <a:solidFill>
                <a:srgbClr val="FFFFFF"/>
              </a:solidFill>
            </a:endParaRPr>
          </a:p>
          <a:p>
            <a:pPr marL="0" lvl="0" indent="0" algn="r" rtl="1">
              <a:spcBef>
                <a:spcPts val="0"/>
              </a:spcBef>
              <a:spcAft>
                <a:spcPts val="0"/>
              </a:spcAft>
              <a:buNone/>
            </a:pPr>
            <a:r>
              <a:rPr lang="en-US" sz="1900" b="1">
                <a:solidFill>
                  <a:srgbClr val="FFFFFF"/>
                </a:solidFill>
              </a:rPr>
              <a:t>قرار مجلس الأمن رقم 2314</a:t>
            </a:r>
            <a:endParaRPr sz="1900" b="1">
              <a:solidFill>
                <a:srgbClr val="FFFFFF"/>
              </a:solidFill>
            </a:endParaRPr>
          </a:p>
          <a:p>
            <a:pPr marL="0" lvl="0" indent="0" algn="r" rtl="1">
              <a:spcBef>
                <a:spcPts val="0"/>
              </a:spcBef>
              <a:spcAft>
                <a:spcPts val="0"/>
              </a:spcAft>
              <a:buNone/>
            </a:pPr>
            <a:r>
              <a:rPr lang="en-US" sz="1900" b="1">
                <a:solidFill>
                  <a:srgbClr val="FFFFFF"/>
                </a:solidFill>
              </a:rPr>
              <a:t>قرار مجلس الأمن رقم 2319</a:t>
            </a:r>
            <a:endParaRPr sz="1900" b="1">
              <a:solidFill>
                <a:srgbClr val="FFFFFF"/>
              </a:solidFill>
            </a:endParaRPr>
          </a:p>
          <a:p>
            <a:pPr marL="0" lvl="0" indent="0" algn="r" rtl="0">
              <a:lnSpc>
                <a:spcPct val="115000"/>
              </a:lnSpc>
              <a:spcBef>
                <a:spcPts val="0"/>
              </a:spcBef>
              <a:spcAft>
                <a:spcPts val="0"/>
              </a:spcAft>
              <a:buNone/>
            </a:pPr>
            <a:r>
              <a:rPr lang="en-US" sz="1900" b="1">
                <a:solidFill>
                  <a:srgbClr val="FFFFFF"/>
                </a:solidFill>
              </a:rPr>
              <a:t>قرار مجلس الأمن رقم 2328</a:t>
            </a:r>
            <a:endParaRPr sz="1900" b="1">
              <a:solidFill>
                <a:srgbClr val="FFFFFF"/>
              </a:solidFill>
            </a:endParaRPr>
          </a:p>
          <a:p>
            <a:pPr marL="0" lvl="0" indent="0" algn="r" rtl="1">
              <a:spcBef>
                <a:spcPts val="0"/>
              </a:spcBef>
              <a:spcAft>
                <a:spcPts val="0"/>
              </a:spcAft>
              <a:buNone/>
            </a:pPr>
            <a:r>
              <a:rPr lang="en-US" sz="1900" b="1">
                <a:solidFill>
                  <a:srgbClr val="FFFFFF"/>
                </a:solidFill>
              </a:rPr>
              <a:t>قرار مجلس الأمن رقم 2332</a:t>
            </a:r>
            <a:endParaRPr sz="1900" b="1">
              <a:solidFill>
                <a:srgbClr val="FFFFFF"/>
              </a:solidFill>
            </a:endParaRPr>
          </a:p>
          <a:p>
            <a:pPr marL="0" lvl="0" indent="0" algn="r" rtl="1">
              <a:spcBef>
                <a:spcPts val="0"/>
              </a:spcBef>
              <a:spcAft>
                <a:spcPts val="0"/>
              </a:spcAft>
              <a:buNone/>
            </a:pPr>
            <a:r>
              <a:rPr lang="en-US" sz="1900" b="1">
                <a:solidFill>
                  <a:srgbClr val="FFFFFF"/>
                </a:solidFill>
              </a:rPr>
              <a:t>قرار مجلس الأمن رقم 2336</a:t>
            </a:r>
            <a:endParaRPr sz="1900" b="1">
              <a:solidFill>
                <a:srgbClr val="FFFFFF"/>
              </a:solidFill>
            </a:endParaRPr>
          </a:p>
          <a:p>
            <a:pPr marL="0" lvl="0" indent="0" algn="r" rtl="1">
              <a:spcBef>
                <a:spcPts val="0"/>
              </a:spcBef>
              <a:spcAft>
                <a:spcPts val="0"/>
              </a:spcAft>
              <a:buNone/>
            </a:pPr>
            <a:endParaRPr sz="1900" b="1">
              <a:solidFill>
                <a:srgbClr val="FFFFFF"/>
              </a:solidFill>
            </a:endParaRPr>
          </a:p>
        </p:txBody>
      </p:sp>
      <p:sp>
        <p:nvSpPr>
          <p:cNvPr id="164" name="Google Shape;164;g3081866a58b_0_53"/>
          <p:cNvSpPr txBox="1"/>
          <p:nvPr/>
        </p:nvSpPr>
        <p:spPr>
          <a:xfrm>
            <a:off x="10873250" y="1669675"/>
            <a:ext cx="3000000" cy="1269900"/>
          </a:xfrm>
          <a:prstGeom prst="rect">
            <a:avLst/>
          </a:prstGeom>
          <a:noFill/>
          <a:ln>
            <a:noFill/>
          </a:ln>
        </p:spPr>
        <p:txBody>
          <a:bodyPr spcFirstLastPara="1" wrap="square" lIns="91425" tIns="91425" rIns="91425" bIns="91425" anchor="t" anchorCtr="0">
            <a:noAutofit/>
          </a:bodyPr>
          <a:lstStyle/>
          <a:p>
            <a:pPr marL="0" lvl="0" indent="0" algn="r" rtl="1">
              <a:spcBef>
                <a:spcPts val="0"/>
              </a:spcBef>
              <a:spcAft>
                <a:spcPts val="0"/>
              </a:spcAft>
              <a:buNone/>
            </a:pPr>
            <a:endParaRPr>
              <a:solidFill>
                <a:srgbClr val="FFFFFF"/>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pic>
        <p:nvPicPr>
          <p:cNvPr id="170" name="Google Shape;170;p4" descr="preencoded.png"/>
          <p:cNvPicPr preferRelativeResize="0"/>
          <p:nvPr/>
        </p:nvPicPr>
        <p:blipFill rotWithShape="1">
          <a:blip r:embed="rId3">
            <a:alphaModFix/>
          </a:blip>
          <a:srcRect/>
          <a:stretch/>
        </p:blipFill>
        <p:spPr>
          <a:xfrm>
            <a:off x="9144000" y="0"/>
            <a:ext cx="5486400" cy="8229600"/>
          </a:xfrm>
          <a:prstGeom prst="rect">
            <a:avLst/>
          </a:prstGeom>
          <a:noFill/>
          <a:ln>
            <a:noFill/>
          </a:ln>
        </p:spPr>
      </p:pic>
      <p:sp>
        <p:nvSpPr>
          <p:cNvPr id="171" name="Google Shape;171;p4"/>
          <p:cNvSpPr/>
          <p:nvPr/>
        </p:nvSpPr>
        <p:spPr>
          <a:xfrm>
            <a:off x="775930" y="610791"/>
            <a:ext cx="7592139" cy="1385411"/>
          </a:xfrm>
          <a:prstGeom prst="rect">
            <a:avLst/>
          </a:prstGeom>
          <a:noFill/>
          <a:ln>
            <a:noFill/>
          </a:ln>
        </p:spPr>
        <p:txBody>
          <a:bodyPr spcFirstLastPara="1" wrap="square" lIns="0" tIns="0" rIns="0" bIns="0" anchor="t" anchorCtr="0">
            <a:noAutofit/>
          </a:bodyPr>
          <a:lstStyle/>
          <a:p>
            <a:pPr marL="0" marR="0" lvl="0" indent="0" algn="l" rtl="0">
              <a:lnSpc>
                <a:spcPct val="125287"/>
              </a:lnSpc>
              <a:spcBef>
                <a:spcPts val="0"/>
              </a:spcBef>
              <a:spcAft>
                <a:spcPts val="0"/>
              </a:spcAft>
              <a:buClr>
                <a:srgbClr val="F2F2F3"/>
              </a:buClr>
              <a:buSzPts val="4350"/>
              <a:buFont typeface="Poppins Light"/>
              <a:buNone/>
            </a:pPr>
            <a:r>
              <a:rPr lang="en-US" sz="4350" b="0" i="0" u="none" strike="noStrike" cap="none">
                <a:solidFill>
                  <a:srgbClr val="F2F2F3"/>
                </a:solidFill>
                <a:latin typeface="Poppins Light"/>
                <a:ea typeface="Poppins Light"/>
                <a:cs typeface="Poppins Light"/>
                <a:sym typeface="Poppins Light"/>
              </a:rPr>
              <a:t>المنظمات والحكومات التي تؤثر سلبا</a:t>
            </a:r>
            <a:endParaRPr sz="4350" b="0" i="0" u="none" strike="noStrike" cap="none"/>
          </a:p>
        </p:txBody>
      </p:sp>
      <p:sp>
        <p:nvSpPr>
          <p:cNvPr id="172" name="Google Shape;172;p4"/>
          <p:cNvSpPr/>
          <p:nvPr/>
        </p:nvSpPr>
        <p:spPr>
          <a:xfrm>
            <a:off x="313775" y="1996200"/>
            <a:ext cx="4215600" cy="2698500"/>
          </a:xfrm>
          <a:prstGeom prst="roundRect">
            <a:avLst>
              <a:gd name="adj" fmla="val 3951"/>
            </a:avLst>
          </a:prstGeom>
          <a:solidFill>
            <a:srgbClr val="3D3D42"/>
          </a:solidFill>
          <a:ln w="9525" cap="flat" cmpd="sng">
            <a:solidFill>
              <a:srgbClr val="56565B"/>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sz="1900"/>
          </a:p>
        </p:txBody>
      </p:sp>
      <p:sp>
        <p:nvSpPr>
          <p:cNvPr id="173" name="Google Shape;173;p4"/>
          <p:cNvSpPr/>
          <p:nvPr/>
        </p:nvSpPr>
        <p:spPr>
          <a:xfrm>
            <a:off x="576086" y="2258765"/>
            <a:ext cx="3170100" cy="396900"/>
          </a:xfrm>
          <a:prstGeom prst="rect">
            <a:avLst/>
          </a:prstGeom>
          <a:noFill/>
          <a:ln>
            <a:noFill/>
          </a:ln>
        </p:spPr>
        <p:txBody>
          <a:bodyPr spcFirstLastPara="1" wrap="square" lIns="0" tIns="0" rIns="0" bIns="0" anchor="t" anchorCtr="0">
            <a:noAutofit/>
          </a:bodyPr>
          <a:lstStyle/>
          <a:p>
            <a:pPr marL="0" marR="0" lvl="0" indent="0" algn="r" rtl="1">
              <a:lnSpc>
                <a:spcPct val="125581"/>
              </a:lnSpc>
              <a:spcBef>
                <a:spcPts val="0"/>
              </a:spcBef>
              <a:spcAft>
                <a:spcPts val="0"/>
              </a:spcAft>
              <a:buClr>
                <a:srgbClr val="E5E0DF"/>
              </a:buClr>
              <a:buSzPts val="2150"/>
              <a:buFont typeface="Poppins Light"/>
              <a:buNone/>
            </a:pPr>
            <a:r>
              <a:rPr lang="en-US" sz="2650" b="0" i="0" u="none" strike="noStrike" cap="none">
                <a:solidFill>
                  <a:srgbClr val="E5E0DF"/>
                </a:solidFill>
                <a:latin typeface="Poppins Light"/>
                <a:ea typeface="Poppins Light"/>
                <a:cs typeface="Poppins Light"/>
                <a:sym typeface="Poppins Light"/>
              </a:rPr>
              <a:t>روسيا</a:t>
            </a:r>
            <a:endParaRPr sz="2650" b="0" i="0" u="none" strike="noStrike" cap="none"/>
          </a:p>
        </p:txBody>
      </p:sp>
      <p:sp>
        <p:nvSpPr>
          <p:cNvPr id="174" name="Google Shape;174;p4"/>
          <p:cNvSpPr/>
          <p:nvPr/>
        </p:nvSpPr>
        <p:spPr>
          <a:xfrm>
            <a:off x="576086" y="2807750"/>
            <a:ext cx="3690600" cy="1624500"/>
          </a:xfrm>
          <a:prstGeom prst="rect">
            <a:avLst/>
          </a:prstGeom>
          <a:noFill/>
          <a:ln>
            <a:noFill/>
          </a:ln>
        </p:spPr>
        <p:txBody>
          <a:bodyPr spcFirstLastPara="1" wrap="square" lIns="0" tIns="0" rIns="0" bIns="0" anchor="t" anchorCtr="0">
            <a:noAutofit/>
          </a:bodyPr>
          <a:lstStyle/>
          <a:p>
            <a:pPr marL="0" marR="0" lvl="0" indent="0" algn="r" rtl="1">
              <a:lnSpc>
                <a:spcPct val="161764"/>
              </a:lnSpc>
              <a:spcBef>
                <a:spcPts val="0"/>
              </a:spcBef>
              <a:spcAft>
                <a:spcPts val="0"/>
              </a:spcAft>
              <a:buClr>
                <a:srgbClr val="E5E0DF"/>
              </a:buClr>
              <a:buSzPts val="1700"/>
              <a:buFont typeface="Roboto Light"/>
              <a:buNone/>
            </a:pPr>
            <a:r>
              <a:rPr lang="en-US" sz="2200" b="0" i="0" u="none" strike="noStrike" cap="none">
                <a:solidFill>
                  <a:srgbClr val="E5E0DF"/>
                </a:solidFill>
                <a:latin typeface="Roboto Light"/>
                <a:ea typeface="Roboto Light"/>
                <a:cs typeface="Roboto Light"/>
                <a:sym typeface="Roboto Light"/>
              </a:rPr>
              <a:t>تدخل روسيا في القضية دعمًا للنظام السوري، وقدمت معدات وقوات عسكرية للحكومة السورية.</a:t>
            </a:r>
            <a:endParaRPr sz="2200" b="0" i="0" u="none" strike="noStrike" cap="none"/>
          </a:p>
        </p:txBody>
      </p:sp>
      <p:sp>
        <p:nvSpPr>
          <p:cNvPr id="175" name="Google Shape;175;p4"/>
          <p:cNvSpPr/>
          <p:nvPr/>
        </p:nvSpPr>
        <p:spPr>
          <a:xfrm>
            <a:off x="4782850" y="1996200"/>
            <a:ext cx="4215600" cy="2698500"/>
          </a:xfrm>
          <a:prstGeom prst="roundRect">
            <a:avLst>
              <a:gd name="adj" fmla="val 3951"/>
            </a:avLst>
          </a:prstGeom>
          <a:solidFill>
            <a:srgbClr val="3D3D42"/>
          </a:solidFill>
          <a:ln w="9525" cap="flat" cmpd="sng">
            <a:solidFill>
              <a:srgbClr val="56565B"/>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sz="1900"/>
          </a:p>
        </p:txBody>
      </p:sp>
      <p:sp>
        <p:nvSpPr>
          <p:cNvPr id="176" name="Google Shape;176;p4"/>
          <p:cNvSpPr/>
          <p:nvPr/>
        </p:nvSpPr>
        <p:spPr>
          <a:xfrm>
            <a:off x="5045160" y="2258765"/>
            <a:ext cx="3170100" cy="396900"/>
          </a:xfrm>
          <a:prstGeom prst="rect">
            <a:avLst/>
          </a:prstGeom>
          <a:noFill/>
          <a:ln>
            <a:noFill/>
          </a:ln>
        </p:spPr>
        <p:txBody>
          <a:bodyPr spcFirstLastPara="1" wrap="square" lIns="0" tIns="0" rIns="0" bIns="0" anchor="t" anchorCtr="0">
            <a:noAutofit/>
          </a:bodyPr>
          <a:lstStyle/>
          <a:p>
            <a:pPr marL="0" marR="0" lvl="0" indent="0" algn="r" rtl="1">
              <a:lnSpc>
                <a:spcPct val="125581"/>
              </a:lnSpc>
              <a:spcBef>
                <a:spcPts val="0"/>
              </a:spcBef>
              <a:spcAft>
                <a:spcPts val="0"/>
              </a:spcAft>
              <a:buClr>
                <a:srgbClr val="E5E0DF"/>
              </a:buClr>
              <a:buSzPts val="2150"/>
              <a:buFont typeface="Poppins Light"/>
              <a:buNone/>
            </a:pPr>
            <a:r>
              <a:rPr lang="en-US" sz="2650" b="0" i="0" u="none" strike="noStrike" cap="none">
                <a:solidFill>
                  <a:srgbClr val="E5E0DF"/>
                </a:solidFill>
                <a:latin typeface="Poppins Light"/>
                <a:ea typeface="Poppins Light"/>
                <a:cs typeface="Poppins Light"/>
                <a:sym typeface="Poppins Light"/>
              </a:rPr>
              <a:t>إيران</a:t>
            </a:r>
            <a:endParaRPr sz="2650" b="0" i="0" u="none" strike="noStrike" cap="none"/>
          </a:p>
        </p:txBody>
      </p:sp>
      <p:sp>
        <p:nvSpPr>
          <p:cNvPr id="177" name="Google Shape;177;p4"/>
          <p:cNvSpPr/>
          <p:nvPr/>
        </p:nvSpPr>
        <p:spPr>
          <a:xfrm>
            <a:off x="4782850" y="2786800"/>
            <a:ext cx="4092600" cy="2030700"/>
          </a:xfrm>
          <a:prstGeom prst="rect">
            <a:avLst/>
          </a:prstGeom>
          <a:noFill/>
          <a:ln>
            <a:noFill/>
          </a:ln>
        </p:spPr>
        <p:txBody>
          <a:bodyPr spcFirstLastPara="1" wrap="square" lIns="0" tIns="0" rIns="0" bIns="0" anchor="t" anchorCtr="0">
            <a:noAutofit/>
          </a:bodyPr>
          <a:lstStyle/>
          <a:p>
            <a:pPr marL="0" marR="0" lvl="0" indent="0" algn="r" rtl="1">
              <a:lnSpc>
                <a:spcPct val="161764"/>
              </a:lnSpc>
              <a:spcBef>
                <a:spcPts val="0"/>
              </a:spcBef>
              <a:spcAft>
                <a:spcPts val="0"/>
              </a:spcAft>
              <a:buClr>
                <a:srgbClr val="E5E0DF"/>
              </a:buClr>
              <a:buSzPts val="1700"/>
              <a:buFont typeface="Roboto Light"/>
              <a:buNone/>
            </a:pPr>
            <a:r>
              <a:rPr lang="en-US" sz="2200" b="0" i="0" u="none" strike="noStrike" cap="none">
                <a:solidFill>
                  <a:srgbClr val="E5E0DF"/>
                </a:solidFill>
                <a:latin typeface="Roboto Light"/>
                <a:ea typeface="Roboto Light"/>
                <a:cs typeface="Roboto Light"/>
                <a:sym typeface="Roboto Light"/>
              </a:rPr>
              <a:t>تدخل إيران في القضية السورية دعمًا للحكومة السورية ، وقدمت معدات وقواتٍ عسكرية للحكومة السورية.</a:t>
            </a:r>
            <a:endParaRPr sz="2200" b="0" i="0" u="none" strike="noStrike" cap="none"/>
          </a:p>
        </p:txBody>
      </p:sp>
      <p:sp>
        <p:nvSpPr>
          <p:cNvPr id="178" name="Google Shape;178;p4"/>
          <p:cNvSpPr/>
          <p:nvPr/>
        </p:nvSpPr>
        <p:spPr>
          <a:xfrm>
            <a:off x="313775" y="4948619"/>
            <a:ext cx="4215600" cy="3104700"/>
          </a:xfrm>
          <a:prstGeom prst="roundRect">
            <a:avLst>
              <a:gd name="adj" fmla="val 3434"/>
            </a:avLst>
          </a:prstGeom>
          <a:solidFill>
            <a:srgbClr val="3D3D42"/>
          </a:solidFill>
          <a:ln w="9525" cap="flat" cmpd="sng">
            <a:solidFill>
              <a:srgbClr val="56565B"/>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sz="1900"/>
          </a:p>
        </p:txBody>
      </p:sp>
      <p:sp>
        <p:nvSpPr>
          <p:cNvPr id="179" name="Google Shape;179;p4"/>
          <p:cNvSpPr/>
          <p:nvPr/>
        </p:nvSpPr>
        <p:spPr>
          <a:xfrm>
            <a:off x="576086" y="5211183"/>
            <a:ext cx="3170100" cy="396900"/>
          </a:xfrm>
          <a:prstGeom prst="rect">
            <a:avLst/>
          </a:prstGeom>
          <a:noFill/>
          <a:ln>
            <a:noFill/>
          </a:ln>
        </p:spPr>
        <p:txBody>
          <a:bodyPr spcFirstLastPara="1" wrap="square" lIns="0" tIns="0" rIns="0" bIns="0" anchor="t" anchorCtr="0">
            <a:noAutofit/>
          </a:bodyPr>
          <a:lstStyle/>
          <a:p>
            <a:pPr marL="0" marR="0" lvl="0" indent="0" algn="r" rtl="1">
              <a:lnSpc>
                <a:spcPct val="125581"/>
              </a:lnSpc>
              <a:spcBef>
                <a:spcPts val="0"/>
              </a:spcBef>
              <a:spcAft>
                <a:spcPts val="0"/>
              </a:spcAft>
              <a:buClr>
                <a:srgbClr val="E5E0DF"/>
              </a:buClr>
              <a:buSzPts val="2150"/>
              <a:buFont typeface="Poppins Light"/>
              <a:buNone/>
            </a:pPr>
            <a:r>
              <a:rPr lang="en-US" sz="2650" b="0" i="0" u="none" strike="noStrike" cap="none">
                <a:solidFill>
                  <a:srgbClr val="E5E0DF"/>
                </a:solidFill>
                <a:latin typeface="Poppins Light"/>
                <a:ea typeface="Poppins Light"/>
                <a:cs typeface="Poppins Light"/>
                <a:sym typeface="Poppins Light"/>
              </a:rPr>
              <a:t>تركيا</a:t>
            </a:r>
            <a:endParaRPr sz="2650" b="0" i="0" u="none" strike="noStrike" cap="none"/>
          </a:p>
        </p:txBody>
      </p:sp>
      <p:sp>
        <p:nvSpPr>
          <p:cNvPr id="180" name="Google Shape;180;p4"/>
          <p:cNvSpPr/>
          <p:nvPr/>
        </p:nvSpPr>
        <p:spPr>
          <a:xfrm>
            <a:off x="576086" y="5760170"/>
            <a:ext cx="3690600" cy="1624500"/>
          </a:xfrm>
          <a:prstGeom prst="rect">
            <a:avLst/>
          </a:prstGeom>
          <a:noFill/>
          <a:ln>
            <a:noFill/>
          </a:ln>
        </p:spPr>
        <p:txBody>
          <a:bodyPr spcFirstLastPara="1" wrap="square" lIns="0" tIns="0" rIns="0" bIns="0" anchor="t" anchorCtr="0">
            <a:noAutofit/>
          </a:bodyPr>
          <a:lstStyle/>
          <a:p>
            <a:pPr marL="0" marR="0" lvl="0" indent="0" algn="r" rtl="1">
              <a:lnSpc>
                <a:spcPct val="161764"/>
              </a:lnSpc>
              <a:spcBef>
                <a:spcPts val="0"/>
              </a:spcBef>
              <a:spcAft>
                <a:spcPts val="0"/>
              </a:spcAft>
              <a:buClr>
                <a:srgbClr val="E5E0DF"/>
              </a:buClr>
              <a:buSzPts val="1700"/>
              <a:buFont typeface="Roboto Light"/>
              <a:buNone/>
            </a:pPr>
            <a:r>
              <a:rPr lang="en-US" sz="2200" b="0" i="0" u="none" strike="noStrike" cap="none">
                <a:solidFill>
                  <a:srgbClr val="E5E0DF"/>
                </a:solidFill>
                <a:latin typeface="Roboto Light"/>
                <a:ea typeface="Roboto Light"/>
                <a:cs typeface="Roboto Light"/>
                <a:sym typeface="Roboto Light"/>
              </a:rPr>
              <a:t>تدخل تركيا في القضية السورية دعمًا للجماعات المعارضة للنظام السوري، وقدمت معدات عسكرية وقوات للجماعات المعارضة السورية.</a:t>
            </a:r>
            <a:endParaRPr sz="2200" b="0" i="0" u="none" strike="noStrike" cap="none"/>
          </a:p>
        </p:txBody>
      </p:sp>
      <p:sp>
        <p:nvSpPr>
          <p:cNvPr id="181" name="Google Shape;181;p4"/>
          <p:cNvSpPr/>
          <p:nvPr/>
        </p:nvSpPr>
        <p:spPr>
          <a:xfrm>
            <a:off x="4782850" y="4948619"/>
            <a:ext cx="4215600" cy="3104700"/>
          </a:xfrm>
          <a:prstGeom prst="roundRect">
            <a:avLst>
              <a:gd name="adj" fmla="val 3434"/>
            </a:avLst>
          </a:prstGeom>
          <a:solidFill>
            <a:srgbClr val="3D3D42"/>
          </a:solidFill>
          <a:ln w="9525" cap="flat" cmpd="sng">
            <a:solidFill>
              <a:srgbClr val="56565B"/>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sz="1900"/>
          </a:p>
        </p:txBody>
      </p:sp>
      <p:sp>
        <p:nvSpPr>
          <p:cNvPr id="182" name="Google Shape;182;p4"/>
          <p:cNvSpPr/>
          <p:nvPr/>
        </p:nvSpPr>
        <p:spPr>
          <a:xfrm>
            <a:off x="5045160" y="5211183"/>
            <a:ext cx="3170100" cy="396900"/>
          </a:xfrm>
          <a:prstGeom prst="rect">
            <a:avLst/>
          </a:prstGeom>
          <a:noFill/>
          <a:ln>
            <a:noFill/>
          </a:ln>
        </p:spPr>
        <p:txBody>
          <a:bodyPr spcFirstLastPara="1" wrap="square" lIns="0" tIns="0" rIns="0" bIns="0" anchor="t" anchorCtr="0">
            <a:noAutofit/>
          </a:bodyPr>
          <a:lstStyle/>
          <a:p>
            <a:pPr marL="0" marR="0" lvl="0" indent="0" algn="r" rtl="1">
              <a:lnSpc>
                <a:spcPct val="125581"/>
              </a:lnSpc>
              <a:spcBef>
                <a:spcPts val="0"/>
              </a:spcBef>
              <a:spcAft>
                <a:spcPts val="0"/>
              </a:spcAft>
              <a:buClr>
                <a:srgbClr val="E5E0DF"/>
              </a:buClr>
              <a:buSzPts val="2150"/>
              <a:buFont typeface="Poppins Light"/>
              <a:buNone/>
            </a:pPr>
            <a:r>
              <a:rPr lang="en-US" sz="2650" b="0" i="0" u="none" strike="noStrike" cap="none">
                <a:solidFill>
                  <a:srgbClr val="E5E0DF"/>
                </a:solidFill>
                <a:latin typeface="Poppins Light"/>
                <a:ea typeface="Poppins Light"/>
                <a:cs typeface="Poppins Light"/>
                <a:sym typeface="Poppins Light"/>
              </a:rPr>
              <a:t>الولايات المتحدة</a:t>
            </a:r>
            <a:endParaRPr sz="2650" b="0" i="0" u="none" strike="noStrike" cap="none"/>
          </a:p>
        </p:txBody>
      </p:sp>
      <p:sp>
        <p:nvSpPr>
          <p:cNvPr id="183" name="Google Shape;183;p4"/>
          <p:cNvSpPr/>
          <p:nvPr/>
        </p:nvSpPr>
        <p:spPr>
          <a:xfrm>
            <a:off x="5045160" y="5760170"/>
            <a:ext cx="3690600" cy="2030700"/>
          </a:xfrm>
          <a:prstGeom prst="rect">
            <a:avLst/>
          </a:prstGeom>
          <a:noFill/>
          <a:ln>
            <a:noFill/>
          </a:ln>
        </p:spPr>
        <p:txBody>
          <a:bodyPr spcFirstLastPara="1" wrap="square" lIns="0" tIns="0" rIns="0" bIns="0" anchor="t" anchorCtr="0">
            <a:noAutofit/>
          </a:bodyPr>
          <a:lstStyle/>
          <a:p>
            <a:pPr marL="0" marR="0" lvl="0" indent="0" algn="r" rtl="1">
              <a:lnSpc>
                <a:spcPct val="161764"/>
              </a:lnSpc>
              <a:spcBef>
                <a:spcPts val="0"/>
              </a:spcBef>
              <a:spcAft>
                <a:spcPts val="0"/>
              </a:spcAft>
              <a:buClr>
                <a:srgbClr val="E5E0DF"/>
              </a:buClr>
              <a:buSzPts val="1700"/>
              <a:buFont typeface="Roboto Light"/>
              <a:buNone/>
            </a:pPr>
            <a:r>
              <a:rPr lang="en-US" sz="2200" b="0" i="0" u="none" strike="noStrike" cap="none">
                <a:solidFill>
                  <a:srgbClr val="E5E0DF"/>
                </a:solidFill>
                <a:latin typeface="Roboto Light"/>
                <a:ea typeface="Roboto Light"/>
                <a:cs typeface="Roboto Light"/>
                <a:sym typeface="Roboto Light"/>
              </a:rPr>
              <a:t>تَدَخُّلُ الولاياتِ المتحدة في سوري</a:t>
            </a:r>
            <a:r>
              <a:rPr lang="en-US" sz="2200">
                <a:solidFill>
                  <a:srgbClr val="E5E0DF"/>
                </a:solidFill>
                <a:latin typeface="Roboto Light"/>
                <a:ea typeface="Roboto Light"/>
                <a:cs typeface="Roboto Light"/>
                <a:sym typeface="Roboto Light"/>
              </a:rPr>
              <a:t>ا</a:t>
            </a:r>
            <a:r>
              <a:rPr lang="en-US" sz="2200" b="0" i="0" u="none" strike="noStrike" cap="none">
                <a:solidFill>
                  <a:srgbClr val="E5E0DF"/>
                </a:solidFill>
                <a:latin typeface="Roboto Light"/>
                <a:ea typeface="Roboto Light"/>
                <a:cs typeface="Roboto Light"/>
                <a:sym typeface="Roboto Light"/>
              </a:rPr>
              <a:t> دعمًا للجماعات المعارضة للنظام السوري، وقدمت معدات وقوات عسكرية للجماعات المعارضة السورية.</a:t>
            </a:r>
            <a:endParaRPr sz="2200" b="0" i="0" u="none" strike="noStrike" cap="none"/>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3D9D98B-A796-7B8C-5503-B6E3AEDFEF57}"/>
              </a:ext>
            </a:extLst>
          </p:cNvPr>
          <p:cNvSpPr txBox="1"/>
          <p:nvPr/>
        </p:nvSpPr>
        <p:spPr>
          <a:xfrm>
            <a:off x="1696065" y="2005781"/>
            <a:ext cx="10987548" cy="5078313"/>
          </a:xfrm>
          <a:prstGeom prst="rect">
            <a:avLst/>
          </a:prstGeom>
          <a:noFill/>
        </p:spPr>
        <p:txBody>
          <a:bodyPr wrap="square" rtlCol="0">
            <a:spAutoFit/>
          </a:bodyPr>
          <a:lstStyle/>
          <a:p>
            <a:pPr algn="r"/>
            <a:r>
              <a:rPr lang="ar-QA" sz="3600" dirty="0">
                <a:solidFill>
                  <a:schemeClr val="bg1"/>
                </a:solidFill>
              </a:rPr>
              <a:t>تؤثر إسرائيل بشكل مباشر وغير مباشر على قدرة سوريا في الحكم وإدارة شؤونها بسبب:</a:t>
            </a:r>
          </a:p>
          <a:p>
            <a:pPr algn="r"/>
            <a:r>
              <a:rPr lang="ar-QA" sz="3600" dirty="0">
                <a:solidFill>
                  <a:schemeClr val="bg1"/>
                </a:solidFill>
              </a:rPr>
              <a:t>1. الاحتلال المستمر لهضبة الجولان السورية.</a:t>
            </a:r>
          </a:p>
          <a:p>
            <a:pPr algn="r"/>
            <a:r>
              <a:rPr lang="ar-QA" sz="3600" dirty="0">
                <a:solidFill>
                  <a:schemeClr val="bg1"/>
                </a:solidFill>
              </a:rPr>
              <a:t>2. الغارات الجوية المتكررة التي تستهدف مواقع في سوريا.</a:t>
            </a:r>
          </a:p>
          <a:p>
            <a:pPr algn="r"/>
            <a:r>
              <a:rPr lang="ar-QA" sz="3600" dirty="0">
                <a:solidFill>
                  <a:schemeClr val="bg1"/>
                </a:solidFill>
              </a:rPr>
              <a:t>3. التأثير في التوازن الإقليمي وتعقيد العلاقات الدبلوماسية.</a:t>
            </a:r>
          </a:p>
          <a:p>
            <a:pPr algn="r"/>
            <a:r>
              <a:rPr lang="ar-QA" sz="3600" dirty="0">
                <a:solidFill>
                  <a:schemeClr val="bg1"/>
                </a:solidFill>
              </a:rPr>
              <a:t>4. دعم بعض الجماعات في النزاع السوري لزعزعة الاستقرار.</a:t>
            </a:r>
          </a:p>
          <a:p>
            <a:pPr algn="r"/>
            <a:r>
              <a:rPr lang="ar-QA" sz="3600" dirty="0">
                <a:solidFill>
                  <a:schemeClr val="bg1"/>
                </a:solidFill>
              </a:rPr>
              <a:t>5. الحد من قدرة الدولة السورية على السيطرة على كافة أراضيها وإعادة الإعمار.</a:t>
            </a:r>
          </a:p>
          <a:p>
            <a:pPr algn="r"/>
            <a:endParaRPr lang="ar-QA" sz="3600" dirty="0">
              <a:solidFill>
                <a:schemeClr val="bg1"/>
              </a:solidFill>
            </a:endParaRPr>
          </a:p>
        </p:txBody>
      </p:sp>
      <p:sp>
        <p:nvSpPr>
          <p:cNvPr id="3" name="TextBox 2">
            <a:extLst>
              <a:ext uri="{FF2B5EF4-FFF2-40B4-BE49-F238E27FC236}">
                <a16:creationId xmlns:a16="http://schemas.microsoft.com/office/drawing/2014/main" id="{9EB4F671-1D2C-AA1F-B123-EC992ECA5FDA}"/>
              </a:ext>
            </a:extLst>
          </p:cNvPr>
          <p:cNvSpPr txBox="1"/>
          <p:nvPr/>
        </p:nvSpPr>
        <p:spPr>
          <a:xfrm>
            <a:off x="1765300" y="558800"/>
            <a:ext cx="9842500" cy="646331"/>
          </a:xfrm>
          <a:prstGeom prst="rect">
            <a:avLst/>
          </a:prstGeom>
          <a:noFill/>
        </p:spPr>
        <p:txBody>
          <a:bodyPr wrap="square" rtlCol="0">
            <a:spAutoFit/>
          </a:bodyPr>
          <a:lstStyle/>
          <a:p>
            <a:pPr algn="ctr"/>
            <a:r>
              <a:rPr lang="ar-QA" sz="3600" dirty="0">
                <a:solidFill>
                  <a:schemeClr val="bg1"/>
                </a:solidFill>
              </a:rPr>
              <a:t>تأثير إسرائيل على قدرة سوريا في الحكم الذاتي</a:t>
            </a:r>
            <a:endParaRPr lang="en-QA" sz="3600" dirty="0">
              <a:solidFill>
                <a:schemeClr val="bg1"/>
              </a:solidFill>
            </a:endParaRPr>
          </a:p>
        </p:txBody>
      </p:sp>
    </p:spTree>
    <p:extLst>
      <p:ext uri="{BB962C8B-B14F-4D97-AF65-F5344CB8AC3E}">
        <p14:creationId xmlns:p14="http://schemas.microsoft.com/office/powerpoint/2010/main" val="10080997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A42BCD-C02F-D095-3A77-B4B63F61956E}"/>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203E4E94-2462-177E-70CC-B3716E1D1DFF}"/>
              </a:ext>
            </a:extLst>
          </p:cNvPr>
          <p:cNvSpPr txBox="1"/>
          <p:nvPr/>
        </p:nvSpPr>
        <p:spPr>
          <a:xfrm>
            <a:off x="1696065" y="2005781"/>
            <a:ext cx="10987548" cy="4524315"/>
          </a:xfrm>
          <a:prstGeom prst="rect">
            <a:avLst/>
          </a:prstGeom>
          <a:noFill/>
        </p:spPr>
        <p:txBody>
          <a:bodyPr wrap="square" rtlCol="0">
            <a:spAutoFit/>
          </a:bodyPr>
          <a:lstStyle/>
          <a:p>
            <a:pPr algn="r"/>
            <a:r>
              <a:rPr lang="ar-QA" sz="3600" dirty="0">
                <a:solidFill>
                  <a:schemeClr val="bg1"/>
                </a:solidFill>
              </a:rPr>
              <a:t>لحل القضايا المتعلقة بتأثير إسرائيل على قدرة سوريا في الحكم، يمكن للأمم المتحدة اتخاذ الخطوات التالية:</a:t>
            </a:r>
          </a:p>
          <a:p>
            <a:pPr algn="r"/>
            <a:r>
              <a:rPr lang="ar-QA" sz="3600" dirty="0">
                <a:solidFill>
                  <a:schemeClr val="bg1"/>
                </a:solidFill>
              </a:rPr>
              <a:t>1. تعزيز الجهود الدبلوماسية لاستعادة هضبة الجولان إلى السيادة السورية.</a:t>
            </a:r>
          </a:p>
          <a:p>
            <a:pPr algn="r"/>
            <a:r>
              <a:rPr lang="ar-QA" sz="3600" dirty="0">
                <a:solidFill>
                  <a:schemeClr val="bg1"/>
                </a:solidFill>
              </a:rPr>
              <a:t>2. فرض ضغوط دولية لوقف الغارات الجوية غير المشروعة.</a:t>
            </a:r>
          </a:p>
          <a:p>
            <a:pPr algn="r"/>
            <a:r>
              <a:rPr lang="ar-QA" sz="3600" dirty="0">
                <a:solidFill>
                  <a:schemeClr val="bg1"/>
                </a:solidFill>
              </a:rPr>
              <a:t>3. دعم عملية سلام شاملة تجمع كافة الأطراف المعنية في النزاع السوري.</a:t>
            </a:r>
          </a:p>
          <a:p>
            <a:pPr algn="r"/>
            <a:r>
              <a:rPr lang="ar-QA" sz="3600" dirty="0">
                <a:solidFill>
                  <a:schemeClr val="bg1"/>
                </a:solidFill>
              </a:rPr>
              <a:t>4. تعزيز التعاون الإقليمي لتحقيق استقرار أكبر في المنطقة.</a:t>
            </a:r>
          </a:p>
          <a:p>
            <a:pPr algn="r"/>
            <a:r>
              <a:rPr lang="ar-QA" sz="3600" dirty="0">
                <a:solidFill>
                  <a:schemeClr val="bg1"/>
                </a:solidFill>
              </a:rPr>
              <a:t>5. توفير مساعدات إنسانية وإعادة إعمار للمناطق المتضررة تحت إشراف أممي.</a:t>
            </a:r>
          </a:p>
        </p:txBody>
      </p:sp>
      <p:sp>
        <p:nvSpPr>
          <p:cNvPr id="3" name="TextBox 2">
            <a:extLst>
              <a:ext uri="{FF2B5EF4-FFF2-40B4-BE49-F238E27FC236}">
                <a16:creationId xmlns:a16="http://schemas.microsoft.com/office/drawing/2014/main" id="{267EBD75-E4AB-9498-4728-348EE5833DA4}"/>
              </a:ext>
            </a:extLst>
          </p:cNvPr>
          <p:cNvSpPr txBox="1"/>
          <p:nvPr/>
        </p:nvSpPr>
        <p:spPr>
          <a:xfrm>
            <a:off x="1765300" y="558800"/>
            <a:ext cx="9842500" cy="646331"/>
          </a:xfrm>
          <a:prstGeom prst="rect">
            <a:avLst/>
          </a:prstGeom>
          <a:noFill/>
        </p:spPr>
        <p:txBody>
          <a:bodyPr wrap="square" rtlCol="0">
            <a:spAutoFit/>
          </a:bodyPr>
          <a:lstStyle/>
          <a:p>
            <a:pPr algn="ctr"/>
            <a:r>
              <a:rPr lang="ar-QA" sz="3600" dirty="0">
                <a:solidFill>
                  <a:schemeClr val="bg1"/>
                </a:solidFill>
              </a:rPr>
              <a:t>حلول ممكنة يمكن أن تتخذها الأمم المتحدة</a:t>
            </a:r>
            <a:endParaRPr lang="en-QA" sz="3600" dirty="0">
              <a:solidFill>
                <a:schemeClr val="bg1"/>
              </a:solidFill>
            </a:endParaRPr>
          </a:p>
        </p:txBody>
      </p:sp>
    </p:spTree>
    <p:extLst>
      <p:ext uri="{BB962C8B-B14F-4D97-AF65-F5344CB8AC3E}">
        <p14:creationId xmlns:p14="http://schemas.microsoft.com/office/powerpoint/2010/main" val="2313500234"/>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1259</Words>
  <Application>Microsoft Macintosh PowerPoint</Application>
  <PresentationFormat>Custom</PresentationFormat>
  <Paragraphs>149</Paragraphs>
  <Slides>15</Slides>
  <Notes>13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15</vt:i4>
      </vt:variant>
    </vt:vector>
  </HeadingPairs>
  <TitlesOfParts>
    <vt:vector size="25" baseType="lpstr">
      <vt:lpstr>Calibri</vt:lpstr>
      <vt:lpstr>Lemonada SemiBold</vt:lpstr>
      <vt:lpstr>Lemonada Medium</vt:lpstr>
      <vt:lpstr>Poppins Light</vt:lpstr>
      <vt:lpstr>Lemonada</vt:lpstr>
      <vt:lpstr>Poppins</vt:lpstr>
      <vt:lpstr>Arial</vt:lpstr>
      <vt:lpstr>Roboto</vt:lpstr>
      <vt:lpstr>Roboto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PptxGenJS</dc:creator>
  <cp:lastModifiedBy>Fatima F. El Mahdi</cp:lastModifiedBy>
  <cp:revision>1</cp:revision>
  <dcterms:created xsi:type="dcterms:W3CDTF">2024-10-03T16:10:15Z</dcterms:created>
  <dcterms:modified xsi:type="dcterms:W3CDTF">2024-10-15T17:10:02Z</dcterms:modified>
</cp:coreProperties>
</file>