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1" r:id="rId5"/>
    <p:sldId id="263" r:id="rId6"/>
    <p:sldId id="264" r:id="rId7"/>
    <p:sldId id="266" r:id="rId8"/>
    <p:sldId id="267" r:id="rId9"/>
    <p:sldId id="270" r:id="rId10"/>
    <p:sldId id="271" r:id="rId11"/>
    <p:sldId id="268" r:id="rId12"/>
  </p:sldIdLst>
  <p:sldSz cx="18288000" cy="10287000"/>
  <p:notesSz cx="6858000" cy="9144000"/>
  <p:embeddedFontLst>
    <p:embeddedFont>
      <p:font typeface="Darumadrop One" pitchFamily="2" charset="-128"/>
      <p:regular r:id="rId13"/>
    </p:embeddedFont>
    <p:embeddedFont>
      <p:font typeface="29LT Azer" pitchFamily="2" charset="-78"/>
      <p:regular r:id="rId14"/>
    </p:embeddedFont>
    <p:embeddedFont>
      <p:font typeface="Afeesh" pitchFamily="2" charset="-78"/>
      <p:regular r:id="rId15"/>
    </p:embeddedFont>
    <p:embeddedFont>
      <p:font typeface="Almisk" panose="02000506050000020004" pitchFamily="2" charset="-78"/>
      <p:regular r:id="rId16"/>
    </p:embeddedFont>
    <p:embeddedFont>
      <p:font typeface="Ara Hamah AlThawra" pitchFamily="2" charset="-78"/>
      <p:regular r:id="rId17"/>
    </p:embeddedFont>
    <p:embeddedFont>
      <p:font typeface="Beirut" pitchFamily="2" charset="-78"/>
      <p:regular r:id="rId18"/>
    </p:embeddedFont>
    <p:embeddedFont>
      <p:font typeface="Calibri" panose="020F0502020204030204" pitchFamily="34" charset="0"/>
      <p:regular r:id="rId19"/>
      <p:bold r:id="rId20"/>
      <p:italic r:id="rId21"/>
      <p:boldItalic r:id="rId22"/>
    </p:embeddedFont>
    <p:embeddedFont>
      <p:font typeface="Garet" pitchFamily="2" charset="77"/>
      <p:regular r:id="rId23"/>
    </p:embeddedFont>
    <p:embeddedFont>
      <p:font typeface="HS Headline" panose="02000504020000020004" pitchFamily="2" charset="-78"/>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82" autoAdjust="0"/>
  </p:normalViewPr>
  <p:slideViewPr>
    <p:cSldViewPr>
      <p:cViewPr varScale="1">
        <p:scale>
          <a:sx n="80" d="100"/>
          <a:sy n="80" d="100"/>
        </p:scale>
        <p:origin x="2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png"/><Relationship Id="rId7" Type="http://schemas.openxmlformats.org/officeDocument/2006/relationships/image" Target="../media/image6.png"/><Relationship Id="rId12"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5.svg"/><Relationship Id="rId4" Type="http://schemas.openxmlformats.org/officeDocument/2006/relationships/image" Target="../media/image31.sv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11.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svg"/><Relationship Id="rId4" Type="http://schemas.openxmlformats.org/officeDocument/2006/relationships/image" Target="../media/image17.sv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svg"/><Relationship Id="rId4" Type="http://schemas.openxmlformats.org/officeDocument/2006/relationships/image" Target="../media/image17.sv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svg"/><Relationship Id="rId4" Type="http://schemas.openxmlformats.org/officeDocument/2006/relationships/image" Target="../media/image17.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svg"/><Relationship Id="rId4" Type="http://schemas.openxmlformats.org/officeDocument/2006/relationships/image" Target="../media/image17.sv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flipH="1">
            <a:off x="-290131" y="0"/>
            <a:ext cx="3852611" cy="4020752"/>
          </a:xfrm>
          <a:custGeom>
            <a:avLst/>
            <a:gdLst/>
            <a:ahLst/>
            <a:cxnLst/>
            <a:rect l="l" t="t" r="r" b="b"/>
            <a:pathLst>
              <a:path w="3852611" h="4020752">
                <a:moveTo>
                  <a:pt x="3852611" y="0"/>
                </a:moveTo>
                <a:lnTo>
                  <a:pt x="0" y="0"/>
                </a:lnTo>
                <a:lnTo>
                  <a:pt x="0" y="4020752"/>
                </a:lnTo>
                <a:lnTo>
                  <a:pt x="3852611" y="4020752"/>
                </a:lnTo>
                <a:lnTo>
                  <a:pt x="385261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621983" y="0"/>
            <a:ext cx="3852611" cy="4020752"/>
          </a:xfrm>
          <a:custGeom>
            <a:avLst/>
            <a:gdLst/>
            <a:ahLst/>
            <a:cxnLst/>
            <a:rect l="l" t="t" r="r" b="b"/>
            <a:pathLst>
              <a:path w="3852611" h="4020752">
                <a:moveTo>
                  <a:pt x="0" y="0"/>
                </a:moveTo>
                <a:lnTo>
                  <a:pt x="3852611" y="0"/>
                </a:lnTo>
                <a:lnTo>
                  <a:pt x="3852611" y="4020752"/>
                </a:lnTo>
                <a:lnTo>
                  <a:pt x="0" y="40207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7162" y="4480420"/>
            <a:ext cx="2830783" cy="1070551"/>
          </a:xfrm>
          <a:custGeom>
            <a:avLst/>
            <a:gdLst/>
            <a:ahLst/>
            <a:cxnLst/>
            <a:rect l="l" t="t" r="r" b="b"/>
            <a:pathLst>
              <a:path w="2830783" h="1070551">
                <a:moveTo>
                  <a:pt x="0" y="0"/>
                </a:moveTo>
                <a:lnTo>
                  <a:pt x="2830783" y="0"/>
                </a:lnTo>
                <a:lnTo>
                  <a:pt x="2830783" y="1070550"/>
                </a:lnTo>
                <a:lnTo>
                  <a:pt x="0" y="10705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15695434" y="4125357"/>
            <a:ext cx="3920225" cy="1482558"/>
          </a:xfrm>
          <a:custGeom>
            <a:avLst/>
            <a:gdLst/>
            <a:ahLst/>
            <a:cxnLst/>
            <a:rect l="l" t="t" r="r" b="b"/>
            <a:pathLst>
              <a:path w="3920225" h="1482558">
                <a:moveTo>
                  <a:pt x="3920225" y="0"/>
                </a:moveTo>
                <a:lnTo>
                  <a:pt x="0" y="0"/>
                </a:lnTo>
                <a:lnTo>
                  <a:pt x="0" y="1482557"/>
                </a:lnTo>
                <a:lnTo>
                  <a:pt x="3920225" y="1482557"/>
                </a:lnTo>
                <a:lnTo>
                  <a:pt x="392022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854039" y="-278875"/>
            <a:ext cx="4476385" cy="1945193"/>
          </a:xfrm>
          <a:custGeom>
            <a:avLst/>
            <a:gdLst/>
            <a:ahLst/>
            <a:cxnLst/>
            <a:rect l="l" t="t" r="r" b="b"/>
            <a:pathLst>
              <a:path w="4476385" h="1945193">
                <a:moveTo>
                  <a:pt x="0" y="0"/>
                </a:moveTo>
                <a:lnTo>
                  <a:pt x="4476385" y="0"/>
                </a:lnTo>
                <a:lnTo>
                  <a:pt x="4476385" y="1945193"/>
                </a:lnTo>
                <a:lnTo>
                  <a:pt x="0" y="19451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2953301" y="1952068"/>
            <a:ext cx="11668681" cy="3556024"/>
          </a:xfrm>
          <a:prstGeom prst="rect">
            <a:avLst/>
          </a:prstGeom>
        </p:spPr>
        <p:txBody>
          <a:bodyPr lIns="0" tIns="0" rIns="0" bIns="0" rtlCol="0" anchor="t">
            <a:spAutoFit/>
          </a:bodyPr>
          <a:lstStyle/>
          <a:p>
            <a:pPr algn="ctr" rtl="1">
              <a:lnSpc>
                <a:spcPts val="9075"/>
              </a:lnSpc>
            </a:pPr>
            <a:r>
              <a:rPr lang="ar-EG" sz="10083" dirty="0">
                <a:solidFill>
                  <a:srgbClr val="F4FFF4"/>
                </a:solidFill>
                <a:latin typeface="Afeesh"/>
                <a:ea typeface="Afeesh"/>
                <a:cs typeface="Afeesh"/>
                <a:sym typeface="Afeesh"/>
                <a:rtl/>
              </a:rPr>
              <a:t>تعزيز اقتصاد منطقة الشرق الأوسط من خلال تكنولوجيا الطاقة الجديدة </a:t>
            </a:r>
          </a:p>
        </p:txBody>
      </p:sp>
      <p:grpSp>
        <p:nvGrpSpPr>
          <p:cNvPr id="9" name="Group 9"/>
          <p:cNvGrpSpPr/>
          <p:nvPr/>
        </p:nvGrpSpPr>
        <p:grpSpPr>
          <a:xfrm>
            <a:off x="-1327659" y="6065114"/>
            <a:ext cx="20943317" cy="5313441"/>
            <a:chOff x="0" y="0"/>
            <a:chExt cx="27924423" cy="7084588"/>
          </a:xfrm>
        </p:grpSpPr>
        <p:sp>
          <p:nvSpPr>
            <p:cNvPr id="10" name="Freeform 10"/>
            <p:cNvSpPr/>
            <p:nvPr/>
          </p:nvSpPr>
          <p:spPr>
            <a:xfrm>
              <a:off x="0" y="0"/>
              <a:ext cx="14016271" cy="7084588"/>
            </a:xfrm>
            <a:custGeom>
              <a:avLst/>
              <a:gdLst/>
              <a:ahLst/>
              <a:cxnLst/>
              <a:rect l="l" t="t" r="r" b="b"/>
              <a:pathLst>
                <a:path w="14016271" h="7084588">
                  <a:moveTo>
                    <a:pt x="0" y="0"/>
                  </a:moveTo>
                  <a:lnTo>
                    <a:pt x="14016271" y="0"/>
                  </a:lnTo>
                  <a:lnTo>
                    <a:pt x="14016271" y="7084588"/>
                  </a:lnTo>
                  <a:lnTo>
                    <a:pt x="0" y="70845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flipH="1">
              <a:off x="13908153" y="0"/>
              <a:ext cx="14016271" cy="7084588"/>
            </a:xfrm>
            <a:custGeom>
              <a:avLst/>
              <a:gdLst/>
              <a:ahLst/>
              <a:cxnLst/>
              <a:rect l="l" t="t" r="r" b="b"/>
              <a:pathLst>
                <a:path w="14016271" h="7084588">
                  <a:moveTo>
                    <a:pt x="14016270" y="0"/>
                  </a:moveTo>
                  <a:lnTo>
                    <a:pt x="0" y="0"/>
                  </a:lnTo>
                  <a:lnTo>
                    <a:pt x="0" y="7084588"/>
                  </a:lnTo>
                  <a:lnTo>
                    <a:pt x="14016270" y="7084588"/>
                  </a:lnTo>
                  <a:lnTo>
                    <a:pt x="1401627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12" name="Group 12"/>
          <p:cNvGrpSpPr/>
          <p:nvPr/>
        </p:nvGrpSpPr>
        <p:grpSpPr>
          <a:xfrm>
            <a:off x="3966321" y="5639856"/>
            <a:ext cx="10425403" cy="974856"/>
            <a:chOff x="0" y="0"/>
            <a:chExt cx="2323341" cy="217250"/>
          </a:xfrm>
        </p:grpSpPr>
        <p:sp>
          <p:nvSpPr>
            <p:cNvPr id="13" name="Freeform 13"/>
            <p:cNvSpPr/>
            <p:nvPr/>
          </p:nvSpPr>
          <p:spPr>
            <a:xfrm>
              <a:off x="0" y="0"/>
              <a:ext cx="2323341" cy="217250"/>
            </a:xfrm>
            <a:custGeom>
              <a:avLst/>
              <a:gdLst/>
              <a:ahLst/>
              <a:cxnLst/>
              <a:rect l="l" t="t" r="r" b="b"/>
              <a:pathLst>
                <a:path w="2323341" h="217250">
                  <a:moveTo>
                    <a:pt x="37873" y="0"/>
                  </a:moveTo>
                  <a:lnTo>
                    <a:pt x="2285468" y="0"/>
                  </a:lnTo>
                  <a:cubicBezTo>
                    <a:pt x="2295512" y="0"/>
                    <a:pt x="2305145" y="3990"/>
                    <a:pt x="2312248" y="11093"/>
                  </a:cubicBezTo>
                  <a:cubicBezTo>
                    <a:pt x="2319350" y="18195"/>
                    <a:pt x="2323341" y="27828"/>
                    <a:pt x="2323341" y="37873"/>
                  </a:cubicBezTo>
                  <a:lnTo>
                    <a:pt x="2323341" y="179378"/>
                  </a:lnTo>
                  <a:cubicBezTo>
                    <a:pt x="2323341" y="200294"/>
                    <a:pt x="2306384" y="217250"/>
                    <a:pt x="2285468" y="217250"/>
                  </a:cubicBezTo>
                  <a:lnTo>
                    <a:pt x="37873" y="217250"/>
                  </a:lnTo>
                  <a:cubicBezTo>
                    <a:pt x="16956" y="217250"/>
                    <a:pt x="0" y="200294"/>
                    <a:pt x="0" y="179378"/>
                  </a:cubicBezTo>
                  <a:lnTo>
                    <a:pt x="0" y="37873"/>
                  </a:lnTo>
                  <a:cubicBezTo>
                    <a:pt x="0" y="16956"/>
                    <a:pt x="16956" y="0"/>
                    <a:pt x="37873" y="0"/>
                  </a:cubicBezTo>
                  <a:close/>
                </a:path>
              </a:pathLst>
            </a:custGeom>
            <a:solidFill>
              <a:srgbClr val="F4CC24"/>
            </a:solidFill>
            <a:ln w="38100" cap="rnd">
              <a:solidFill>
                <a:srgbClr val="000000"/>
              </a:solidFill>
              <a:prstDash val="solid"/>
              <a:round/>
            </a:ln>
          </p:spPr>
        </p:sp>
        <p:sp>
          <p:nvSpPr>
            <p:cNvPr id="14" name="TextBox 14"/>
            <p:cNvSpPr txBox="1"/>
            <p:nvPr/>
          </p:nvSpPr>
          <p:spPr>
            <a:xfrm>
              <a:off x="0" y="-38100"/>
              <a:ext cx="2323341" cy="25535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4012562" y="5812892"/>
            <a:ext cx="10332922" cy="638179"/>
          </a:xfrm>
          <a:prstGeom prst="rect">
            <a:avLst/>
          </a:prstGeom>
        </p:spPr>
        <p:txBody>
          <a:bodyPr lIns="0" tIns="0" rIns="0" bIns="0" rtlCol="0" anchor="t">
            <a:spAutoFit/>
          </a:bodyPr>
          <a:lstStyle/>
          <a:p>
            <a:pPr algn="ctr" rtl="1">
              <a:lnSpc>
                <a:spcPts val="5249"/>
              </a:lnSpc>
              <a:spcBef>
                <a:spcPct val="0"/>
              </a:spcBef>
            </a:pPr>
            <a:r>
              <a:rPr lang="ar-EG" sz="3749">
                <a:solidFill>
                  <a:srgbClr val="122026"/>
                </a:solidFill>
                <a:latin typeface="Ara Hamah AlThawra"/>
                <a:ea typeface="Ara Hamah AlThawra"/>
                <a:cs typeface="Ara Hamah AlThawra"/>
                <a:sym typeface="Ara Hamah AlThawra"/>
                <a:rtl/>
              </a:rPr>
              <a:t>اللجنة الإقليمية الخاصة بمنطقة الشرق الأوسط و شمال أفريقيا</a:t>
            </a:r>
          </a:p>
        </p:txBody>
      </p:sp>
      <p:grpSp>
        <p:nvGrpSpPr>
          <p:cNvPr id="16" name="Group 16"/>
          <p:cNvGrpSpPr/>
          <p:nvPr/>
        </p:nvGrpSpPr>
        <p:grpSpPr>
          <a:xfrm>
            <a:off x="14345484" y="4537834"/>
            <a:ext cx="552997" cy="55299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356529" y="6127284"/>
            <a:ext cx="411904" cy="41190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2321315" y="1028700"/>
            <a:ext cx="251945" cy="25194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332213" y="6748062"/>
            <a:ext cx="9693621" cy="846223"/>
            <a:chOff x="0" y="0"/>
            <a:chExt cx="2160260" cy="188584"/>
          </a:xfrm>
        </p:grpSpPr>
        <p:sp>
          <p:nvSpPr>
            <p:cNvPr id="26" name="Freeform 26"/>
            <p:cNvSpPr/>
            <p:nvPr/>
          </p:nvSpPr>
          <p:spPr>
            <a:xfrm>
              <a:off x="0" y="0"/>
              <a:ext cx="2160260" cy="188584"/>
            </a:xfrm>
            <a:custGeom>
              <a:avLst/>
              <a:gdLst/>
              <a:ahLst/>
              <a:cxnLst/>
              <a:rect l="l" t="t" r="r" b="b"/>
              <a:pathLst>
                <a:path w="2160260" h="188584">
                  <a:moveTo>
                    <a:pt x="40732" y="0"/>
                  </a:moveTo>
                  <a:lnTo>
                    <a:pt x="2119528" y="0"/>
                  </a:lnTo>
                  <a:cubicBezTo>
                    <a:pt x="2130331" y="0"/>
                    <a:pt x="2140691" y="4291"/>
                    <a:pt x="2148330" y="11930"/>
                  </a:cubicBezTo>
                  <a:cubicBezTo>
                    <a:pt x="2155969" y="19569"/>
                    <a:pt x="2160260" y="29929"/>
                    <a:pt x="2160260" y="40732"/>
                  </a:cubicBezTo>
                  <a:lnTo>
                    <a:pt x="2160260" y="147852"/>
                  </a:lnTo>
                  <a:cubicBezTo>
                    <a:pt x="2160260" y="170348"/>
                    <a:pt x="2142024" y="188584"/>
                    <a:pt x="2119528" y="188584"/>
                  </a:cubicBezTo>
                  <a:lnTo>
                    <a:pt x="40732" y="188584"/>
                  </a:lnTo>
                  <a:cubicBezTo>
                    <a:pt x="18236" y="188584"/>
                    <a:pt x="0" y="170348"/>
                    <a:pt x="0" y="147852"/>
                  </a:cubicBezTo>
                  <a:lnTo>
                    <a:pt x="0" y="40732"/>
                  </a:lnTo>
                  <a:cubicBezTo>
                    <a:pt x="0" y="18236"/>
                    <a:pt x="18236" y="0"/>
                    <a:pt x="40732" y="0"/>
                  </a:cubicBezTo>
                  <a:close/>
                </a:path>
              </a:pathLst>
            </a:custGeom>
            <a:solidFill>
              <a:srgbClr val="8FD48D"/>
            </a:solidFill>
            <a:ln w="38100" cap="rnd">
              <a:solidFill>
                <a:srgbClr val="3C7237"/>
              </a:solidFill>
              <a:prstDash val="dash"/>
              <a:round/>
            </a:ln>
          </p:spPr>
        </p:sp>
        <p:sp>
          <p:nvSpPr>
            <p:cNvPr id="27" name="TextBox 27"/>
            <p:cNvSpPr txBox="1"/>
            <p:nvPr/>
          </p:nvSpPr>
          <p:spPr>
            <a:xfrm>
              <a:off x="0" y="-57150"/>
              <a:ext cx="2160260" cy="245734"/>
            </a:xfrm>
            <a:prstGeom prst="rect">
              <a:avLst/>
            </a:prstGeom>
          </p:spPr>
          <p:txBody>
            <a:bodyPr lIns="50800" tIns="50800" rIns="50800" bIns="50800" rtlCol="0" anchor="ctr"/>
            <a:lstStyle/>
            <a:p>
              <a:pPr algn="ctr" rtl="1">
                <a:lnSpc>
                  <a:spcPts val="4759"/>
                </a:lnSpc>
                <a:spcBef>
                  <a:spcPct val="0"/>
                </a:spcBef>
              </a:pPr>
              <a:r>
                <a:rPr lang="ar-EG" sz="3399">
                  <a:solidFill>
                    <a:srgbClr val="000000"/>
                  </a:solidFill>
                  <a:latin typeface="Ara Hamah AlThawra"/>
                  <a:ea typeface="Ara Hamah AlThawra"/>
                  <a:cs typeface="Ara Hamah AlThawra"/>
                  <a:sym typeface="Ara Hamah AlThawra"/>
                  <a:rtl/>
                </a:rPr>
                <a:t>نائبا رئيس اللجنة الإقليمية الخاصة بمنطقة الشرق الأوسط و شمال أفريقيا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a:off x="11040284" y="3842299"/>
            <a:ext cx="8361646" cy="8827073"/>
          </a:xfrm>
          <a:custGeom>
            <a:avLst/>
            <a:gdLst/>
            <a:ahLst/>
            <a:cxnLst/>
            <a:rect l="l" t="t" r="r" b="b"/>
            <a:pathLst>
              <a:path w="8361646" h="8827073">
                <a:moveTo>
                  <a:pt x="0" y="0"/>
                </a:moveTo>
                <a:lnTo>
                  <a:pt x="8361646" y="0"/>
                </a:lnTo>
                <a:lnTo>
                  <a:pt x="8361646" y="8827073"/>
                </a:lnTo>
                <a:lnTo>
                  <a:pt x="0" y="882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54600" y="1919749"/>
            <a:ext cx="12591632" cy="8022224"/>
            <a:chOff x="0" y="0"/>
            <a:chExt cx="3316314" cy="2112849"/>
          </a:xfrm>
        </p:grpSpPr>
        <p:sp>
          <p:nvSpPr>
            <p:cNvPr id="5" name="Freeform 5"/>
            <p:cNvSpPr/>
            <p:nvPr/>
          </p:nvSpPr>
          <p:spPr>
            <a:xfrm>
              <a:off x="0" y="0"/>
              <a:ext cx="3316315" cy="2112849"/>
            </a:xfrm>
            <a:custGeom>
              <a:avLst/>
              <a:gdLst/>
              <a:ahLst/>
              <a:cxnLst/>
              <a:rect l="l" t="t" r="r" b="b"/>
              <a:pathLst>
                <a:path w="3316315" h="2112849">
                  <a:moveTo>
                    <a:pt x="31357" y="0"/>
                  </a:moveTo>
                  <a:lnTo>
                    <a:pt x="3284958" y="0"/>
                  </a:lnTo>
                  <a:cubicBezTo>
                    <a:pt x="3302276" y="0"/>
                    <a:pt x="3316315" y="14039"/>
                    <a:pt x="3316315" y="31357"/>
                  </a:cubicBezTo>
                  <a:lnTo>
                    <a:pt x="3316315" y="2081492"/>
                  </a:lnTo>
                  <a:cubicBezTo>
                    <a:pt x="3316315" y="2089808"/>
                    <a:pt x="3313011" y="2097784"/>
                    <a:pt x="3307130" y="2103665"/>
                  </a:cubicBezTo>
                  <a:cubicBezTo>
                    <a:pt x="3301250" y="2109545"/>
                    <a:pt x="3293274" y="2112849"/>
                    <a:pt x="3284958" y="2112849"/>
                  </a:cubicBezTo>
                  <a:lnTo>
                    <a:pt x="31357" y="2112849"/>
                  </a:lnTo>
                  <a:cubicBezTo>
                    <a:pt x="14039" y="2112849"/>
                    <a:pt x="0" y="2098810"/>
                    <a:pt x="0" y="2081492"/>
                  </a:cubicBezTo>
                  <a:lnTo>
                    <a:pt x="0" y="31357"/>
                  </a:lnTo>
                  <a:cubicBezTo>
                    <a:pt x="0" y="14039"/>
                    <a:pt x="14039" y="0"/>
                    <a:pt x="31357" y="0"/>
                  </a:cubicBezTo>
                  <a:close/>
                </a:path>
              </a:pathLst>
            </a:custGeom>
            <a:solidFill>
              <a:srgbClr val="FFEFE4"/>
            </a:solidFill>
            <a:ln w="38100" cap="rnd">
              <a:solidFill>
                <a:srgbClr val="000000"/>
              </a:solidFill>
              <a:prstDash val="solid"/>
              <a:round/>
            </a:ln>
          </p:spPr>
        </p:sp>
        <p:sp>
          <p:nvSpPr>
            <p:cNvPr id="6" name="TextBox 6"/>
            <p:cNvSpPr txBox="1"/>
            <p:nvPr/>
          </p:nvSpPr>
          <p:spPr>
            <a:xfrm>
              <a:off x="0" y="-38100"/>
              <a:ext cx="3316314" cy="2150949"/>
            </a:xfrm>
            <a:prstGeom prst="rect">
              <a:avLst/>
            </a:prstGeom>
          </p:spPr>
          <p:txBody>
            <a:bodyPr lIns="50800" tIns="50800" rIns="50800" bIns="50800" rtlCol="0" anchor="ctr"/>
            <a:lstStyle/>
            <a:p>
              <a:pPr marL="0" algn="ctr" defTabSz="914400" rtl="1" eaLnBrk="1" latinLnBrk="0" hangingPunct="1">
                <a:lnSpc>
                  <a:spcPts val="2659"/>
                </a:lnSpc>
              </a:pPr>
              <a:endParaRPr/>
            </a:p>
          </p:txBody>
        </p:sp>
      </p:grpSp>
      <p:grpSp>
        <p:nvGrpSpPr>
          <p:cNvPr id="7" name="Group 7"/>
          <p:cNvGrpSpPr/>
          <p:nvPr/>
        </p:nvGrpSpPr>
        <p:grpSpPr>
          <a:xfrm>
            <a:off x="3304360" y="979364"/>
            <a:ext cx="7444143" cy="891049"/>
            <a:chOff x="0" y="0"/>
            <a:chExt cx="1658955" cy="198574"/>
          </a:xfrm>
        </p:grpSpPr>
        <p:sp>
          <p:nvSpPr>
            <p:cNvPr id="8" name="Freeform 8"/>
            <p:cNvSpPr/>
            <p:nvPr/>
          </p:nvSpPr>
          <p:spPr>
            <a:xfrm>
              <a:off x="0" y="0"/>
              <a:ext cx="1658955" cy="198574"/>
            </a:xfrm>
            <a:custGeom>
              <a:avLst/>
              <a:gdLst/>
              <a:ahLst/>
              <a:cxnLst/>
              <a:rect l="l" t="t" r="r" b="b"/>
              <a:pathLst>
                <a:path w="1658955" h="198574">
                  <a:moveTo>
                    <a:pt x="53040" y="0"/>
                  </a:moveTo>
                  <a:lnTo>
                    <a:pt x="1605915" y="0"/>
                  </a:lnTo>
                  <a:cubicBezTo>
                    <a:pt x="1619982" y="0"/>
                    <a:pt x="1633473" y="5588"/>
                    <a:pt x="1643420" y="15535"/>
                  </a:cubicBezTo>
                  <a:cubicBezTo>
                    <a:pt x="1653367" y="25482"/>
                    <a:pt x="1658955" y="38973"/>
                    <a:pt x="1658955" y="53040"/>
                  </a:cubicBezTo>
                  <a:lnTo>
                    <a:pt x="1658955" y="145534"/>
                  </a:lnTo>
                  <a:cubicBezTo>
                    <a:pt x="1658955" y="159601"/>
                    <a:pt x="1653367" y="173092"/>
                    <a:pt x="1643420" y="183039"/>
                  </a:cubicBezTo>
                  <a:cubicBezTo>
                    <a:pt x="1633473" y="192985"/>
                    <a:pt x="1619982" y="198574"/>
                    <a:pt x="1605915" y="198574"/>
                  </a:cubicBezTo>
                  <a:lnTo>
                    <a:pt x="53040" y="198574"/>
                  </a:lnTo>
                  <a:cubicBezTo>
                    <a:pt x="38973" y="198574"/>
                    <a:pt x="25482" y="192985"/>
                    <a:pt x="15535" y="183039"/>
                  </a:cubicBezTo>
                  <a:cubicBezTo>
                    <a:pt x="5588" y="173092"/>
                    <a:pt x="0" y="159601"/>
                    <a:pt x="0" y="145534"/>
                  </a:cubicBezTo>
                  <a:lnTo>
                    <a:pt x="0" y="53040"/>
                  </a:lnTo>
                  <a:cubicBezTo>
                    <a:pt x="0" y="38973"/>
                    <a:pt x="5588" y="25482"/>
                    <a:pt x="15535" y="15535"/>
                  </a:cubicBezTo>
                  <a:cubicBezTo>
                    <a:pt x="25482" y="5588"/>
                    <a:pt x="38973" y="0"/>
                    <a:pt x="53040" y="0"/>
                  </a:cubicBezTo>
                  <a:close/>
                </a:path>
              </a:pathLst>
            </a:custGeom>
            <a:solidFill>
              <a:srgbClr val="F4CC24"/>
            </a:solidFill>
            <a:ln w="38100" cap="rnd">
              <a:solidFill>
                <a:srgbClr val="000000"/>
              </a:solidFill>
              <a:prstDash val="solid"/>
              <a:round/>
            </a:ln>
          </p:spPr>
        </p:sp>
        <p:sp>
          <p:nvSpPr>
            <p:cNvPr id="9" name="TextBox 9"/>
            <p:cNvSpPr txBox="1"/>
            <p:nvPr/>
          </p:nvSpPr>
          <p:spPr>
            <a:xfrm>
              <a:off x="0" y="-38100"/>
              <a:ext cx="1658955" cy="23667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878852" y="727972"/>
            <a:ext cx="4686504" cy="2036499"/>
          </a:xfrm>
          <a:custGeom>
            <a:avLst/>
            <a:gdLst/>
            <a:ahLst/>
            <a:cxnLst/>
            <a:rect l="l" t="t" r="r" b="b"/>
            <a:pathLst>
              <a:path w="4686504" h="2036499">
                <a:moveTo>
                  <a:pt x="0" y="0"/>
                </a:moveTo>
                <a:lnTo>
                  <a:pt x="4686504" y="0"/>
                </a:lnTo>
                <a:lnTo>
                  <a:pt x="4686504" y="2036499"/>
                </a:lnTo>
                <a:lnTo>
                  <a:pt x="0" y="2036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4605819" y="898421"/>
            <a:ext cx="4841225" cy="922656"/>
          </a:xfrm>
          <a:prstGeom prst="rect">
            <a:avLst/>
          </a:prstGeom>
        </p:spPr>
        <p:txBody>
          <a:bodyPr lIns="0" tIns="0" rIns="0" bIns="0" rtlCol="0" anchor="t">
            <a:spAutoFit/>
          </a:bodyPr>
          <a:lstStyle/>
          <a:p>
            <a:pPr algn="ctr" rtl="1">
              <a:lnSpc>
                <a:spcPts val="7419"/>
              </a:lnSpc>
              <a:spcBef>
                <a:spcPct val="0"/>
              </a:spcBef>
            </a:pPr>
            <a:r>
              <a:rPr lang="ar-EG" sz="5299" dirty="0">
                <a:solidFill>
                  <a:srgbClr val="FFFFFF"/>
                </a:solidFill>
                <a:latin typeface="Beirut"/>
                <a:ea typeface="Beirut"/>
                <a:cs typeface="Beirut"/>
                <a:sym typeface="Beirut"/>
                <a:rtl/>
              </a:rPr>
              <a:t>المعاهدات</a:t>
            </a:r>
          </a:p>
        </p:txBody>
      </p:sp>
      <p:grpSp>
        <p:nvGrpSpPr>
          <p:cNvPr id="13" name="Group 13"/>
          <p:cNvGrpSpPr/>
          <p:nvPr/>
        </p:nvGrpSpPr>
        <p:grpSpPr>
          <a:xfrm rot="-650678">
            <a:off x="5799613" y="9258300"/>
            <a:ext cx="498195" cy="49819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863554" y="5841401"/>
            <a:ext cx="670661" cy="6706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601725" y="5022670"/>
            <a:ext cx="241661" cy="24166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3146232" y="8255836"/>
            <a:ext cx="241661" cy="24166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7534215" y="2833545"/>
            <a:ext cx="241661" cy="24166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flipH="1">
            <a:off x="13625140" y="562234"/>
            <a:ext cx="3909075" cy="2715030"/>
          </a:xfrm>
          <a:custGeom>
            <a:avLst/>
            <a:gdLst/>
            <a:ahLst/>
            <a:cxnLst/>
            <a:rect l="l" t="t" r="r" b="b"/>
            <a:pathLst>
              <a:path w="3909075" h="2715030">
                <a:moveTo>
                  <a:pt x="3909075" y="0"/>
                </a:moveTo>
                <a:lnTo>
                  <a:pt x="0" y="0"/>
                </a:lnTo>
                <a:lnTo>
                  <a:pt x="0" y="2715030"/>
                </a:lnTo>
                <a:lnTo>
                  <a:pt x="3909075" y="2715030"/>
                </a:lnTo>
                <a:lnTo>
                  <a:pt x="390907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TextBox 31">
            <a:extLst>
              <a:ext uri="{FF2B5EF4-FFF2-40B4-BE49-F238E27FC236}">
                <a16:creationId xmlns:a16="http://schemas.microsoft.com/office/drawing/2014/main" id="{0D93DD5C-701C-9149-844B-3C31F69D463D}"/>
              </a:ext>
            </a:extLst>
          </p:cNvPr>
          <p:cNvSpPr txBox="1"/>
          <p:nvPr/>
        </p:nvSpPr>
        <p:spPr>
          <a:xfrm>
            <a:off x="1179121" y="2755622"/>
            <a:ext cx="11496228" cy="6740307"/>
          </a:xfrm>
          <a:prstGeom prst="rect">
            <a:avLst/>
          </a:prstGeom>
          <a:noFill/>
        </p:spPr>
        <p:txBody>
          <a:bodyPr wrap="square" rtlCol="0">
            <a:spAutoFit/>
          </a:bodyPr>
          <a:lstStyle/>
          <a:p>
            <a:pPr marL="571500" indent="-571500" algn="r" defTabSz="914400" rtl="1" eaLnBrk="1" latinLnBrk="0" hangingPunct="1">
              <a:buFont typeface="Arial" panose="020B0604020202020204" pitchFamily="34" charset="0"/>
              <a:buChar char="•"/>
            </a:pPr>
            <a:r>
              <a:rPr lang="ar" sz="3600" b="1" dirty="0">
                <a:solidFill>
                  <a:schemeClr val="accent3">
                    <a:lumMod val="75000"/>
                  </a:schemeClr>
                </a:solidFill>
              </a:rPr>
              <a:t>اتفاقية الأمم المتحدة الإطارية بشأن تغير المناخ (</a:t>
            </a:r>
            <a:r>
              <a:rPr lang="en-US" sz="3600" b="1" dirty="0">
                <a:solidFill>
                  <a:schemeClr val="accent3">
                    <a:lumMod val="75000"/>
                  </a:schemeClr>
                </a:solidFill>
              </a:rPr>
              <a:t>UNFCCC</a:t>
            </a:r>
            <a:r>
              <a:rPr lang="ar-SA" sz="3600" b="1" dirty="0">
                <a:solidFill>
                  <a:schemeClr val="accent3">
                    <a:lumMod val="75000"/>
                  </a:schemeClr>
                </a:solidFill>
              </a:rPr>
              <a:t>)</a:t>
            </a:r>
          </a:p>
          <a:p>
            <a:pPr marL="0" algn="r" defTabSz="914400" rtl="1" eaLnBrk="1" latinLnBrk="0" hangingPunct="1"/>
            <a:r>
              <a:rPr lang="ar" sz="3600" dirty="0"/>
              <a:t>تهدف إلى معالجة تغير المناخ من خلال تقليل الانبعاثات، مما يشجع الدول على التحول إلى مصادر الطاقة المتجددة.</a:t>
            </a:r>
            <a:endParaRPr lang="ar-SA" sz="3600" b="1" dirty="0"/>
          </a:p>
          <a:p>
            <a:pPr marL="571500" indent="-571500" algn="r" defTabSz="914400" rtl="1" eaLnBrk="1" latinLnBrk="0" hangingPunct="1">
              <a:buFont typeface="Arial" panose="020B0604020202020204" pitchFamily="34" charset="0"/>
              <a:buChar char="•"/>
            </a:pPr>
            <a:r>
              <a:rPr lang="ar" sz="3600" b="1" dirty="0">
                <a:solidFill>
                  <a:schemeClr val="accent3">
                    <a:lumMod val="75000"/>
                  </a:schemeClr>
                </a:solidFill>
              </a:rPr>
              <a:t>اتفاق باريس (2015)</a:t>
            </a:r>
            <a:r>
              <a:rPr lang="ar" sz="3600" dirty="0">
                <a:solidFill>
                  <a:schemeClr val="accent3">
                    <a:lumMod val="75000"/>
                  </a:schemeClr>
                </a:solidFill>
              </a:rPr>
              <a:t>:</a:t>
            </a:r>
            <a:endParaRPr lang="ar-SA" sz="3600" b="1" dirty="0">
              <a:solidFill>
                <a:schemeClr val="accent3">
                  <a:lumMod val="75000"/>
                </a:schemeClr>
              </a:solidFill>
            </a:endParaRPr>
          </a:p>
          <a:p>
            <a:pPr marL="0" algn="r" defTabSz="914400" rtl="1" eaLnBrk="1" latinLnBrk="0" hangingPunct="1"/>
            <a:r>
              <a:rPr lang="ar" sz="3600" dirty="0"/>
              <a:t>يعزز الالتزامات الوطنية للحد من انبعاثات الكربون، ويشجع الدول على الاستثمار في الطاقة النظيفة والتكنولوجيا المستدامة.</a:t>
            </a:r>
            <a:endParaRPr lang="ar-SA" sz="3600" b="1" dirty="0"/>
          </a:p>
          <a:p>
            <a:pPr marL="571500" indent="-571500" algn="r" defTabSz="914400" rtl="1" eaLnBrk="1" latinLnBrk="0" hangingPunct="1">
              <a:buFont typeface="Arial" panose="020B0604020202020204" pitchFamily="34" charset="0"/>
              <a:buChar char="•"/>
            </a:pPr>
            <a:r>
              <a:rPr lang="ar" sz="3600" b="1" dirty="0">
                <a:solidFill>
                  <a:schemeClr val="accent3">
                    <a:lumMod val="75000"/>
                  </a:schemeClr>
                </a:solidFill>
              </a:rPr>
              <a:t>أهداف التنمية المستدامة (</a:t>
            </a:r>
            <a:r>
              <a:rPr lang="en-US" sz="3600" b="1" dirty="0">
                <a:solidFill>
                  <a:schemeClr val="accent3">
                    <a:lumMod val="75000"/>
                  </a:schemeClr>
                </a:solidFill>
              </a:rPr>
              <a:t>SDGs</a:t>
            </a:r>
            <a:r>
              <a:rPr lang="ar-SA" sz="3600" b="1" dirty="0">
                <a:solidFill>
                  <a:schemeClr val="accent3">
                    <a:lumMod val="75000"/>
                  </a:schemeClr>
                </a:solidFill>
              </a:rPr>
              <a:t>)</a:t>
            </a:r>
          </a:p>
          <a:p>
            <a:pPr marL="0" algn="r" defTabSz="914400" rtl="1" eaLnBrk="1" latinLnBrk="0" hangingPunct="1"/>
            <a:r>
              <a:rPr lang="ar" sz="3600" dirty="0"/>
              <a:t>تحديد الهدف السابع (الطاقة النظيفة) الذي يدعو إلى ضمان الوصول إلى طاقة مستدامة وبأسعار معقولة، مما يشجع الدول على تطوير الطاقة المتجددة.</a:t>
            </a:r>
            <a:endParaRPr lang="ar-SA" sz="3600" b="1" dirty="0"/>
          </a:p>
          <a:p>
            <a:pPr marL="571500" indent="-571500" algn="r" defTabSz="914400" rtl="1" eaLnBrk="1" latinLnBrk="0" hangingPunct="1">
              <a:buFont typeface="Arial" panose="020B0604020202020204" pitchFamily="34" charset="0"/>
              <a:buChar char="•"/>
            </a:pPr>
            <a:r>
              <a:rPr lang="ar" sz="3600" b="1" dirty="0">
                <a:solidFill>
                  <a:schemeClr val="accent3">
                    <a:lumMod val="75000"/>
                  </a:schemeClr>
                </a:solidFill>
              </a:rPr>
              <a:t>الإطار العالمي للتعاون في مجال الطاقة المستدامة</a:t>
            </a:r>
            <a:r>
              <a:rPr lang="ar" sz="3600" dirty="0">
                <a:solidFill>
                  <a:schemeClr val="accent3">
                    <a:lumMod val="75000"/>
                  </a:schemeClr>
                </a:solidFill>
              </a:rPr>
              <a:t>:</a:t>
            </a:r>
            <a:endParaRPr lang="ar-SA" sz="3600" b="1" dirty="0">
              <a:solidFill>
                <a:schemeClr val="accent3">
                  <a:lumMod val="75000"/>
                </a:schemeClr>
              </a:solidFill>
            </a:endParaRPr>
          </a:p>
          <a:p>
            <a:pPr marL="0" algn="r" defTabSz="914400" rtl="1" eaLnBrk="1" latinLnBrk="0" hangingPunct="1"/>
            <a:r>
              <a:rPr lang="ar" sz="3600" dirty="0"/>
              <a:t>يشجع على تبادل المعرفة والتكنولوجيا في مجال الطاقة المتجددة، ويعزز من الشراكات بين الدول.</a:t>
            </a:r>
            <a:endParaRPr lang="ar-SA" sz="3600" b="1" dirty="0"/>
          </a:p>
        </p:txBody>
      </p:sp>
    </p:spTree>
    <p:extLst>
      <p:ext uri="{BB962C8B-B14F-4D97-AF65-F5344CB8AC3E}">
        <p14:creationId xmlns:p14="http://schemas.microsoft.com/office/powerpoint/2010/main" val="424799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grpSp>
        <p:nvGrpSpPr>
          <p:cNvPr id="3" name="Group 3"/>
          <p:cNvGrpSpPr/>
          <p:nvPr/>
        </p:nvGrpSpPr>
        <p:grpSpPr>
          <a:xfrm>
            <a:off x="-54062" y="8200742"/>
            <a:ext cx="12440132" cy="2193987"/>
            <a:chOff x="0" y="0"/>
            <a:chExt cx="16586843" cy="2925316"/>
          </a:xfrm>
        </p:grpSpPr>
        <p:sp>
          <p:nvSpPr>
            <p:cNvPr id="4" name="Freeform 4"/>
            <p:cNvSpPr/>
            <p:nvPr/>
          </p:nvSpPr>
          <p:spPr>
            <a:xfrm>
              <a:off x="0" y="0"/>
              <a:ext cx="8293421" cy="2925316"/>
            </a:xfrm>
            <a:custGeom>
              <a:avLst/>
              <a:gdLst/>
              <a:ahLst/>
              <a:cxnLst/>
              <a:rect l="l" t="t" r="r" b="b"/>
              <a:pathLst>
                <a:path w="8293421" h="2925316">
                  <a:moveTo>
                    <a:pt x="0" y="0"/>
                  </a:moveTo>
                  <a:lnTo>
                    <a:pt x="8293421" y="0"/>
                  </a:lnTo>
                  <a:lnTo>
                    <a:pt x="8293421" y="2925316"/>
                  </a:lnTo>
                  <a:lnTo>
                    <a:pt x="0" y="29253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8293421" y="0"/>
              <a:ext cx="8293421" cy="2925316"/>
            </a:xfrm>
            <a:custGeom>
              <a:avLst/>
              <a:gdLst/>
              <a:ahLst/>
              <a:cxnLst/>
              <a:rect l="l" t="t" r="r" b="b"/>
              <a:pathLst>
                <a:path w="8293421" h="2925316">
                  <a:moveTo>
                    <a:pt x="8293422" y="0"/>
                  </a:moveTo>
                  <a:lnTo>
                    <a:pt x="0" y="0"/>
                  </a:lnTo>
                  <a:lnTo>
                    <a:pt x="0" y="2925316"/>
                  </a:lnTo>
                  <a:lnTo>
                    <a:pt x="8293422" y="2925316"/>
                  </a:lnTo>
                  <a:lnTo>
                    <a:pt x="8293422"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6" name="Freeform 6"/>
          <p:cNvSpPr/>
          <p:nvPr/>
        </p:nvSpPr>
        <p:spPr>
          <a:xfrm>
            <a:off x="8851217" y="298068"/>
            <a:ext cx="10532260" cy="11118509"/>
          </a:xfrm>
          <a:custGeom>
            <a:avLst/>
            <a:gdLst/>
            <a:ahLst/>
            <a:cxnLst/>
            <a:rect l="l" t="t" r="r" b="b"/>
            <a:pathLst>
              <a:path w="10532260" h="11118509">
                <a:moveTo>
                  <a:pt x="0" y="0"/>
                </a:moveTo>
                <a:lnTo>
                  <a:pt x="10532260" y="0"/>
                </a:lnTo>
                <a:lnTo>
                  <a:pt x="10532260" y="11118509"/>
                </a:lnTo>
                <a:lnTo>
                  <a:pt x="0" y="111185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2323753" y="3291656"/>
            <a:ext cx="8115300" cy="4326614"/>
            <a:chOff x="0" y="0"/>
            <a:chExt cx="2137363" cy="1139520"/>
          </a:xfrm>
        </p:grpSpPr>
        <p:sp>
          <p:nvSpPr>
            <p:cNvPr id="8" name="Freeform 8"/>
            <p:cNvSpPr/>
            <p:nvPr/>
          </p:nvSpPr>
          <p:spPr>
            <a:xfrm>
              <a:off x="0" y="0"/>
              <a:ext cx="2137363" cy="1139520"/>
            </a:xfrm>
            <a:custGeom>
              <a:avLst/>
              <a:gdLst/>
              <a:ahLst/>
              <a:cxnLst/>
              <a:rect l="l" t="t" r="r" b="b"/>
              <a:pathLst>
                <a:path w="2137363" h="1139520">
                  <a:moveTo>
                    <a:pt x="48654" y="0"/>
                  </a:moveTo>
                  <a:lnTo>
                    <a:pt x="2088710" y="0"/>
                  </a:lnTo>
                  <a:cubicBezTo>
                    <a:pt x="2115580" y="0"/>
                    <a:pt x="2137363" y="21783"/>
                    <a:pt x="2137363" y="48654"/>
                  </a:cubicBezTo>
                  <a:lnTo>
                    <a:pt x="2137363" y="1090866"/>
                  </a:lnTo>
                  <a:cubicBezTo>
                    <a:pt x="2137363" y="1117737"/>
                    <a:pt x="2115580" y="1139520"/>
                    <a:pt x="2088710" y="1139520"/>
                  </a:cubicBezTo>
                  <a:lnTo>
                    <a:pt x="48654" y="1139520"/>
                  </a:lnTo>
                  <a:cubicBezTo>
                    <a:pt x="21783" y="1139520"/>
                    <a:pt x="0" y="1117737"/>
                    <a:pt x="0" y="1090866"/>
                  </a:cubicBezTo>
                  <a:lnTo>
                    <a:pt x="0" y="48654"/>
                  </a:lnTo>
                  <a:cubicBezTo>
                    <a:pt x="0" y="21783"/>
                    <a:pt x="21783" y="0"/>
                    <a:pt x="48654" y="0"/>
                  </a:cubicBezTo>
                  <a:close/>
                </a:path>
              </a:pathLst>
            </a:custGeom>
            <a:solidFill>
              <a:srgbClr val="FFEFE4"/>
            </a:solidFill>
            <a:ln w="38100" cap="rnd">
              <a:solidFill>
                <a:srgbClr val="000000"/>
              </a:solidFill>
              <a:prstDash val="solid"/>
              <a:round/>
            </a:ln>
          </p:spPr>
        </p:sp>
        <p:sp>
          <p:nvSpPr>
            <p:cNvPr id="9" name="TextBox 9"/>
            <p:cNvSpPr txBox="1"/>
            <p:nvPr/>
          </p:nvSpPr>
          <p:spPr>
            <a:xfrm>
              <a:off x="0" y="-38100"/>
              <a:ext cx="2137363" cy="117762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878794" y="2998360"/>
            <a:ext cx="5072614" cy="918625"/>
            <a:chOff x="0" y="0"/>
            <a:chExt cx="1130451" cy="204719"/>
          </a:xfrm>
        </p:grpSpPr>
        <p:sp>
          <p:nvSpPr>
            <p:cNvPr id="11" name="Freeform 11"/>
            <p:cNvSpPr/>
            <p:nvPr/>
          </p:nvSpPr>
          <p:spPr>
            <a:xfrm>
              <a:off x="0" y="0"/>
              <a:ext cx="1130451" cy="204719"/>
            </a:xfrm>
            <a:custGeom>
              <a:avLst/>
              <a:gdLst/>
              <a:ahLst/>
              <a:cxnLst/>
              <a:rect l="l" t="t" r="r" b="b"/>
              <a:pathLst>
                <a:path w="1130451" h="204719">
                  <a:moveTo>
                    <a:pt x="77837" y="0"/>
                  </a:moveTo>
                  <a:lnTo>
                    <a:pt x="1052614" y="0"/>
                  </a:lnTo>
                  <a:cubicBezTo>
                    <a:pt x="1095602" y="0"/>
                    <a:pt x="1130451" y="34849"/>
                    <a:pt x="1130451" y="77837"/>
                  </a:cubicBezTo>
                  <a:lnTo>
                    <a:pt x="1130451" y="126882"/>
                  </a:lnTo>
                  <a:cubicBezTo>
                    <a:pt x="1130451" y="147526"/>
                    <a:pt x="1122251" y="167324"/>
                    <a:pt x="1107653" y="181921"/>
                  </a:cubicBezTo>
                  <a:cubicBezTo>
                    <a:pt x="1093056" y="196518"/>
                    <a:pt x="1073258" y="204719"/>
                    <a:pt x="1052614" y="204719"/>
                  </a:cubicBezTo>
                  <a:lnTo>
                    <a:pt x="77837" y="204719"/>
                  </a:lnTo>
                  <a:cubicBezTo>
                    <a:pt x="57193" y="204719"/>
                    <a:pt x="37395" y="196518"/>
                    <a:pt x="22798" y="181921"/>
                  </a:cubicBezTo>
                  <a:cubicBezTo>
                    <a:pt x="8201" y="167324"/>
                    <a:pt x="0" y="147526"/>
                    <a:pt x="0" y="126882"/>
                  </a:cubicBezTo>
                  <a:lnTo>
                    <a:pt x="0" y="77837"/>
                  </a:lnTo>
                  <a:cubicBezTo>
                    <a:pt x="0" y="57193"/>
                    <a:pt x="8201" y="37395"/>
                    <a:pt x="22798" y="22798"/>
                  </a:cubicBezTo>
                  <a:cubicBezTo>
                    <a:pt x="37395" y="8201"/>
                    <a:pt x="57193" y="0"/>
                    <a:pt x="77837" y="0"/>
                  </a:cubicBezTo>
                  <a:close/>
                </a:path>
              </a:pathLst>
            </a:custGeom>
            <a:solidFill>
              <a:srgbClr val="F4CC24"/>
            </a:solidFill>
            <a:ln w="38100" cap="rnd">
              <a:solidFill>
                <a:srgbClr val="000000"/>
              </a:solidFill>
              <a:prstDash val="solid"/>
              <a:round/>
            </a:ln>
          </p:spPr>
        </p:sp>
        <p:sp>
          <p:nvSpPr>
            <p:cNvPr id="12" name="TextBox 12"/>
            <p:cNvSpPr txBox="1"/>
            <p:nvPr/>
          </p:nvSpPr>
          <p:spPr>
            <a:xfrm>
              <a:off x="0" y="-38100"/>
              <a:ext cx="1130451" cy="242819"/>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flipH="1">
            <a:off x="6826856" y="298068"/>
            <a:ext cx="4826996" cy="2097549"/>
          </a:xfrm>
          <a:custGeom>
            <a:avLst/>
            <a:gdLst/>
            <a:ahLst/>
            <a:cxnLst/>
            <a:rect l="l" t="t" r="r" b="b"/>
            <a:pathLst>
              <a:path w="4826996" h="2097549">
                <a:moveTo>
                  <a:pt x="4826996" y="0"/>
                </a:moveTo>
                <a:lnTo>
                  <a:pt x="0" y="0"/>
                </a:lnTo>
                <a:lnTo>
                  <a:pt x="0" y="2097549"/>
                </a:lnTo>
                <a:lnTo>
                  <a:pt x="4826996" y="2097549"/>
                </a:lnTo>
                <a:lnTo>
                  <a:pt x="4826996"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2900966" y="4158449"/>
            <a:ext cx="7028270" cy="3215752"/>
          </a:xfrm>
          <a:prstGeom prst="rect">
            <a:avLst/>
          </a:prstGeom>
        </p:spPr>
        <p:txBody>
          <a:bodyPr lIns="0" tIns="0" rIns="0" bIns="0" rtlCol="0" anchor="t">
            <a:spAutoFit/>
          </a:bodyPr>
          <a:lstStyle/>
          <a:p>
            <a:pPr algn="ctr">
              <a:lnSpc>
                <a:spcPts val="3640"/>
              </a:lnSpc>
              <a:spcBef>
                <a:spcPct val="0"/>
              </a:spcBef>
            </a:pPr>
            <a:r>
              <a:rPr lang="ar" sz="2800" dirty="0"/>
              <a:t>في الختام، إن تعزيز اقتصاد منطقة الشرق الأوسط من خلال تكنولوجيا الطاقة الجديدة يمثل خطوة محورية نحو مستقبل أكثر استدامة وازدهارًا. إن الاستثمار في مصادر الطاقة المتجددة لا يسهم فقط في تنويع الاقتصاد وتقليل الاعتماد على النفط، بل يعزز أيضًا من فرص الابتكار ويخلق فرص عمل جديدة. ومع تزايد الحاجة العالمية للطاقة النظيفة، يمكن للمنطقة أن تلعب دورًا رياديًا على الساحة الدولية.</a:t>
            </a:r>
            <a:endParaRPr lang="en-US" sz="2600" dirty="0">
              <a:solidFill>
                <a:srgbClr val="000000"/>
              </a:solidFill>
              <a:latin typeface="Garet"/>
              <a:ea typeface="Garet"/>
              <a:cs typeface="Garet"/>
              <a:sym typeface="Garet"/>
            </a:endParaRPr>
          </a:p>
        </p:txBody>
      </p:sp>
      <p:sp>
        <p:nvSpPr>
          <p:cNvPr id="15" name="TextBox 15"/>
          <p:cNvSpPr txBox="1"/>
          <p:nvPr/>
        </p:nvSpPr>
        <p:spPr>
          <a:xfrm>
            <a:off x="3960790" y="2971897"/>
            <a:ext cx="4841225" cy="771525"/>
          </a:xfrm>
          <a:prstGeom prst="rect">
            <a:avLst/>
          </a:prstGeom>
        </p:spPr>
        <p:txBody>
          <a:bodyPr lIns="0" tIns="0" rIns="0" bIns="0" rtlCol="0" anchor="t">
            <a:spAutoFit/>
          </a:bodyPr>
          <a:lstStyle/>
          <a:p>
            <a:pPr algn="ctr">
              <a:lnSpc>
                <a:spcPts val="6299"/>
              </a:lnSpc>
              <a:spcBef>
                <a:spcPct val="0"/>
              </a:spcBef>
            </a:pPr>
            <a:r>
              <a:rPr lang="en-US" sz="4500" dirty="0" err="1">
                <a:solidFill>
                  <a:srgbClr val="000000"/>
                </a:solidFill>
                <a:latin typeface="Darumadrop One"/>
                <a:ea typeface="Darumadrop One"/>
                <a:cs typeface="Darumadrop One"/>
                <a:sym typeface="Darumadrop One"/>
              </a:rPr>
              <a:t>ا</a:t>
            </a:r>
            <a:r>
              <a:rPr lang="ar-SA" sz="4500" dirty="0">
                <a:solidFill>
                  <a:srgbClr val="000000"/>
                </a:solidFill>
                <a:latin typeface="Darumadrop One"/>
                <a:ea typeface="Darumadrop One"/>
                <a:cs typeface="Darumadrop One"/>
                <a:sym typeface="Darumadrop One"/>
              </a:rPr>
              <a:t>لخاتمة </a:t>
            </a:r>
            <a:endParaRPr lang="en-US" sz="4500" dirty="0">
              <a:solidFill>
                <a:srgbClr val="000000"/>
              </a:solidFill>
              <a:latin typeface="Darumadrop One"/>
              <a:ea typeface="Darumadrop One"/>
              <a:cs typeface="Darumadrop One"/>
              <a:sym typeface="Darumadrop One"/>
            </a:endParaRPr>
          </a:p>
        </p:txBody>
      </p:sp>
      <p:sp>
        <p:nvSpPr>
          <p:cNvPr id="16" name="Freeform 16"/>
          <p:cNvSpPr/>
          <p:nvPr/>
        </p:nvSpPr>
        <p:spPr>
          <a:xfrm flipH="1">
            <a:off x="-1032289" y="140078"/>
            <a:ext cx="3751351" cy="1418693"/>
          </a:xfrm>
          <a:custGeom>
            <a:avLst/>
            <a:gdLst/>
            <a:ahLst/>
            <a:cxnLst/>
            <a:rect l="l" t="t" r="r" b="b"/>
            <a:pathLst>
              <a:path w="3751351" h="1418693">
                <a:moveTo>
                  <a:pt x="3751351" y="0"/>
                </a:moveTo>
                <a:lnTo>
                  <a:pt x="0" y="0"/>
                </a:lnTo>
                <a:lnTo>
                  <a:pt x="0" y="1418692"/>
                </a:lnTo>
                <a:lnTo>
                  <a:pt x="3751351" y="1418692"/>
                </a:lnTo>
                <a:lnTo>
                  <a:pt x="3751351"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265919" y="2418134"/>
            <a:ext cx="2115667" cy="2079076"/>
          </a:xfrm>
          <a:custGeom>
            <a:avLst/>
            <a:gdLst/>
            <a:ahLst/>
            <a:cxnLst/>
            <a:rect l="l" t="t" r="r" b="b"/>
            <a:pathLst>
              <a:path w="2115667" h="2079076">
                <a:moveTo>
                  <a:pt x="0" y="0"/>
                </a:moveTo>
                <a:lnTo>
                  <a:pt x="2115667" y="0"/>
                </a:lnTo>
                <a:lnTo>
                  <a:pt x="2115667" y="2079076"/>
                </a:lnTo>
                <a:lnTo>
                  <a:pt x="0" y="2079076"/>
                </a:lnTo>
                <a:lnTo>
                  <a:pt x="0" y="0"/>
                </a:lnTo>
                <a:close/>
              </a:path>
            </a:pathLst>
          </a:custGeom>
          <a:blipFill>
            <a:blip r:embed="rId11">
              <a:extLst>
                <a:ext uri="{96DAC541-7B7A-43D3-8B79-37D633B846F1}">
                  <asvg:svgBlip xmlns:asvg="http://schemas.microsoft.com/office/drawing/2016/SVG/main" r:embed="rId12"/>
                </a:ext>
              </a:extLst>
            </a:blip>
            <a:stretch>
              <a:fillRect b="-12611"/>
            </a:stretch>
          </a:blipFill>
        </p:spPr>
      </p:sp>
      <p:grpSp>
        <p:nvGrpSpPr>
          <p:cNvPr id="18" name="Group 18"/>
          <p:cNvGrpSpPr/>
          <p:nvPr/>
        </p:nvGrpSpPr>
        <p:grpSpPr>
          <a:xfrm>
            <a:off x="3960790" y="779602"/>
            <a:ext cx="498195" cy="49819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0" name="TextBox 20"/>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166004" y="2418134"/>
            <a:ext cx="249098" cy="24909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3" name="TextBox 23"/>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89483" y="7451522"/>
            <a:ext cx="415845" cy="41584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6" name="TextBox 26"/>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01725" y="5022670"/>
            <a:ext cx="241661" cy="24166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grpSp>
        <p:nvGrpSpPr>
          <p:cNvPr id="3" name="Group 3"/>
          <p:cNvGrpSpPr/>
          <p:nvPr/>
        </p:nvGrpSpPr>
        <p:grpSpPr>
          <a:xfrm>
            <a:off x="6467046" y="659681"/>
            <a:ext cx="9984809" cy="7730005"/>
            <a:chOff x="0" y="0"/>
            <a:chExt cx="2629744" cy="2035886"/>
          </a:xfrm>
        </p:grpSpPr>
        <p:sp>
          <p:nvSpPr>
            <p:cNvPr id="4" name="Freeform 4"/>
            <p:cNvSpPr/>
            <p:nvPr/>
          </p:nvSpPr>
          <p:spPr>
            <a:xfrm>
              <a:off x="0" y="0"/>
              <a:ext cx="2629744" cy="2035886"/>
            </a:xfrm>
            <a:custGeom>
              <a:avLst/>
              <a:gdLst/>
              <a:ahLst/>
              <a:cxnLst/>
              <a:rect l="l" t="t" r="r" b="b"/>
              <a:pathLst>
                <a:path w="2629744" h="2035886">
                  <a:moveTo>
                    <a:pt x="39544" y="0"/>
                  </a:moveTo>
                  <a:lnTo>
                    <a:pt x="2590200" y="0"/>
                  </a:lnTo>
                  <a:cubicBezTo>
                    <a:pt x="2600688" y="0"/>
                    <a:pt x="2610746" y="4166"/>
                    <a:pt x="2618162" y="11582"/>
                  </a:cubicBezTo>
                  <a:cubicBezTo>
                    <a:pt x="2625578" y="18998"/>
                    <a:pt x="2629744" y="29056"/>
                    <a:pt x="2629744" y="39544"/>
                  </a:cubicBezTo>
                  <a:lnTo>
                    <a:pt x="2629744" y="1996342"/>
                  </a:lnTo>
                  <a:cubicBezTo>
                    <a:pt x="2629744" y="2006830"/>
                    <a:pt x="2625578" y="2016888"/>
                    <a:pt x="2618162" y="2024304"/>
                  </a:cubicBezTo>
                  <a:cubicBezTo>
                    <a:pt x="2610746" y="2031720"/>
                    <a:pt x="2600688" y="2035886"/>
                    <a:pt x="2590200" y="2035886"/>
                  </a:cubicBezTo>
                  <a:lnTo>
                    <a:pt x="39544" y="2035886"/>
                  </a:lnTo>
                  <a:cubicBezTo>
                    <a:pt x="17704" y="2035886"/>
                    <a:pt x="0" y="2018182"/>
                    <a:pt x="0" y="1996342"/>
                  </a:cubicBezTo>
                  <a:lnTo>
                    <a:pt x="0" y="39544"/>
                  </a:lnTo>
                  <a:cubicBezTo>
                    <a:pt x="0" y="29056"/>
                    <a:pt x="4166" y="18998"/>
                    <a:pt x="11582" y="11582"/>
                  </a:cubicBezTo>
                  <a:cubicBezTo>
                    <a:pt x="18998" y="4166"/>
                    <a:pt x="29056" y="0"/>
                    <a:pt x="39544" y="0"/>
                  </a:cubicBezTo>
                  <a:close/>
                </a:path>
              </a:pathLst>
            </a:custGeom>
            <a:solidFill>
              <a:srgbClr val="FFEFE4"/>
            </a:solidFill>
            <a:ln w="38100" cap="rnd">
              <a:solidFill>
                <a:srgbClr val="000000"/>
              </a:solidFill>
              <a:prstDash val="solid"/>
              <a:round/>
            </a:ln>
          </p:spPr>
        </p:sp>
        <p:sp>
          <p:nvSpPr>
            <p:cNvPr id="5" name="TextBox 5"/>
            <p:cNvSpPr txBox="1"/>
            <p:nvPr/>
          </p:nvSpPr>
          <p:spPr>
            <a:xfrm>
              <a:off x="0" y="-57150"/>
              <a:ext cx="2629744" cy="2093036"/>
            </a:xfrm>
            <a:prstGeom prst="rect">
              <a:avLst/>
            </a:prstGeom>
          </p:spPr>
          <p:txBody>
            <a:bodyPr lIns="50800" tIns="50800" rIns="50800" bIns="50800" rtlCol="0" anchor="ctr"/>
            <a:lstStyle/>
            <a:p>
              <a:pPr algn="ctr" rtl="1">
                <a:lnSpc>
                  <a:spcPts val="3779"/>
                </a:lnSpc>
              </a:pPr>
              <a:endParaRPr/>
            </a:p>
            <a:p>
              <a:pPr algn="ctr" rtl="1">
                <a:lnSpc>
                  <a:spcPts val="3779"/>
                </a:lnSpc>
              </a:pPr>
              <a:r>
                <a:rPr lang="ar-EG" sz="2699">
                  <a:solidFill>
                    <a:srgbClr val="1E1E1E"/>
                  </a:solidFill>
                  <a:latin typeface="29LT Azer"/>
                  <a:ea typeface="29LT Azer"/>
                  <a:cs typeface="29LT Azer"/>
                  <a:sym typeface="29LT Azer"/>
                  <a:rtl/>
                </a:rPr>
                <a:t>بدأت بلدان الشرق الأفريقي الأوسط بالإزدهار خلال العقود الماضية نتيجة ارتفاع الطلب على نفط في كل العالم.</a:t>
              </a:r>
            </a:p>
            <a:p>
              <a:pPr algn="ctr" rtl="1">
                <a:lnSpc>
                  <a:spcPts val="3779"/>
                </a:lnSpc>
              </a:pPr>
              <a:r>
                <a:rPr lang="ar-EG" sz="2699">
                  <a:solidFill>
                    <a:srgbClr val="1E1E1E"/>
                  </a:solidFill>
                  <a:latin typeface="29LT Azer"/>
                  <a:ea typeface="29LT Azer"/>
                  <a:cs typeface="29LT Azer"/>
                  <a:sym typeface="29LT Azer"/>
                  <a:rtl/>
                </a:rPr>
                <a:t>مع العلم بأنه لا يمكن الاعتماد على سوق النفط خاصة أنه مورد طبيعي و تم ذلك بطريقة غير مستدامة و هذا أدى إلى الاستنزاف السريع للموارد الطبيعية.</a:t>
              </a:r>
            </a:p>
            <a:p>
              <a:pPr algn="ctr" rtl="1">
                <a:lnSpc>
                  <a:spcPts val="3779"/>
                </a:lnSpc>
              </a:pPr>
              <a:r>
                <a:rPr lang="ar-EG" sz="2699">
                  <a:solidFill>
                    <a:srgbClr val="1E1E1E"/>
                  </a:solidFill>
                  <a:latin typeface="29LT Azer"/>
                  <a:ea typeface="29LT Azer"/>
                  <a:cs typeface="29LT Azer"/>
                  <a:sym typeface="29LT Azer"/>
                  <a:rtl/>
                </a:rPr>
                <a:t>تعتبر عدة بلدان ان الطاقة المنخفضة التكلفة هي محرك رئيسي للنمو الإقتصادي.</a:t>
              </a:r>
            </a:p>
            <a:p>
              <a:pPr algn="ctr" rtl="1">
                <a:lnSpc>
                  <a:spcPts val="3779"/>
                </a:lnSpc>
              </a:pPr>
              <a:r>
                <a:rPr lang="ar-EG" sz="2699">
                  <a:solidFill>
                    <a:srgbClr val="1E1E1E"/>
                  </a:solidFill>
                  <a:latin typeface="29LT Azer"/>
                  <a:ea typeface="29LT Azer"/>
                  <a:cs typeface="29LT Azer"/>
                  <a:sym typeface="29LT Azer"/>
                  <a:rtl/>
                </a:rPr>
                <a:t>ووسيلة لجذب الاستثمارات الصناعية. ومع ذلك، ، فقد ثبت مع مرور الوقت، أن هذه السياسة الاقتصادية والاجتماعية باهظة الثمن، وتنفق بلدان  المنطقة مبلغًا كبيرًا في خدمات الطاقة.</a:t>
              </a:r>
            </a:p>
            <a:p>
              <a:pPr algn="ctr" rtl="1">
                <a:lnSpc>
                  <a:spcPts val="3779"/>
                </a:lnSpc>
              </a:pPr>
              <a:r>
                <a:rPr lang="ar-EG" sz="2699">
                  <a:solidFill>
                    <a:srgbClr val="1E1E1E"/>
                  </a:solidFill>
                  <a:latin typeface="29LT Azer"/>
                  <a:ea typeface="29LT Azer"/>
                  <a:cs typeface="29LT Azer"/>
                  <a:sym typeface="29LT Azer"/>
                  <a:rtl/>
                </a:rPr>
                <a:t>كما أنها تميل لتقديم الإعانات من أجل زيادة الطلب على هذه الخدمات.</a:t>
              </a:r>
            </a:p>
          </p:txBody>
        </p:sp>
      </p:grpSp>
      <p:sp>
        <p:nvSpPr>
          <p:cNvPr id="6" name="Freeform 6"/>
          <p:cNvSpPr/>
          <p:nvPr/>
        </p:nvSpPr>
        <p:spPr>
          <a:xfrm flipH="1">
            <a:off x="42557" y="2962143"/>
            <a:ext cx="7630991" cy="6507154"/>
          </a:xfrm>
          <a:custGeom>
            <a:avLst/>
            <a:gdLst/>
            <a:ahLst/>
            <a:cxnLst/>
            <a:rect l="l" t="t" r="r" b="b"/>
            <a:pathLst>
              <a:path w="7630991" h="6507154">
                <a:moveTo>
                  <a:pt x="7630991" y="0"/>
                </a:moveTo>
                <a:lnTo>
                  <a:pt x="0" y="0"/>
                </a:lnTo>
                <a:lnTo>
                  <a:pt x="0" y="6507154"/>
                </a:lnTo>
                <a:lnTo>
                  <a:pt x="7630991" y="6507154"/>
                </a:lnTo>
                <a:lnTo>
                  <a:pt x="763099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5260602" y="407736"/>
            <a:ext cx="2846915" cy="3710434"/>
          </a:xfrm>
          <a:custGeom>
            <a:avLst/>
            <a:gdLst/>
            <a:ahLst/>
            <a:cxnLst/>
            <a:rect l="l" t="t" r="r" b="b"/>
            <a:pathLst>
              <a:path w="2846915" h="3710434">
                <a:moveTo>
                  <a:pt x="0" y="0"/>
                </a:moveTo>
                <a:lnTo>
                  <a:pt x="2846915" y="0"/>
                </a:lnTo>
                <a:lnTo>
                  <a:pt x="2846915" y="3710433"/>
                </a:lnTo>
                <a:lnTo>
                  <a:pt x="0" y="3710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0" y="9469297"/>
            <a:ext cx="19966048" cy="3221502"/>
            <a:chOff x="0" y="0"/>
            <a:chExt cx="5258548" cy="848461"/>
          </a:xfrm>
        </p:grpSpPr>
        <p:sp>
          <p:nvSpPr>
            <p:cNvPr id="9" name="Freeform 9"/>
            <p:cNvSpPr/>
            <p:nvPr/>
          </p:nvSpPr>
          <p:spPr>
            <a:xfrm>
              <a:off x="0" y="0"/>
              <a:ext cx="5258548" cy="848461"/>
            </a:xfrm>
            <a:custGeom>
              <a:avLst/>
              <a:gdLst/>
              <a:ahLst/>
              <a:cxnLst/>
              <a:rect l="l" t="t" r="r" b="b"/>
              <a:pathLst>
                <a:path w="5258548" h="848461">
                  <a:moveTo>
                    <a:pt x="0" y="0"/>
                  </a:moveTo>
                  <a:lnTo>
                    <a:pt x="5258548" y="0"/>
                  </a:lnTo>
                  <a:lnTo>
                    <a:pt x="5258548" y="848461"/>
                  </a:lnTo>
                  <a:lnTo>
                    <a:pt x="0" y="848461"/>
                  </a:lnTo>
                  <a:close/>
                </a:path>
              </a:pathLst>
            </a:custGeom>
            <a:solidFill>
              <a:srgbClr val="549E4D"/>
            </a:solidFill>
          </p:spPr>
        </p:sp>
        <p:sp>
          <p:nvSpPr>
            <p:cNvPr id="10" name="TextBox 10"/>
            <p:cNvSpPr txBox="1"/>
            <p:nvPr/>
          </p:nvSpPr>
          <p:spPr>
            <a:xfrm>
              <a:off x="0" y="-38100"/>
              <a:ext cx="5258548" cy="88656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950526" y="6332286"/>
            <a:ext cx="7028385" cy="4114800"/>
          </a:xfrm>
          <a:custGeom>
            <a:avLst/>
            <a:gdLst/>
            <a:ahLst/>
            <a:cxnLst/>
            <a:rect l="l" t="t" r="r" b="b"/>
            <a:pathLst>
              <a:path w="7028385" h="4114800">
                <a:moveTo>
                  <a:pt x="0" y="0"/>
                </a:moveTo>
                <a:lnTo>
                  <a:pt x="7028386" y="0"/>
                </a:lnTo>
                <a:lnTo>
                  <a:pt x="702838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8195586" y="979076"/>
            <a:ext cx="6208327" cy="1208850"/>
          </a:xfrm>
          <a:prstGeom prst="rect">
            <a:avLst/>
          </a:prstGeom>
        </p:spPr>
        <p:txBody>
          <a:bodyPr lIns="0" tIns="0" rIns="0" bIns="0" rtlCol="0" anchor="t">
            <a:spAutoFit/>
          </a:bodyPr>
          <a:lstStyle/>
          <a:p>
            <a:pPr algn="ctr" rtl="1">
              <a:lnSpc>
                <a:spcPts val="8967"/>
              </a:lnSpc>
            </a:pPr>
            <a:r>
              <a:rPr lang="ar-EG" sz="8967">
                <a:solidFill>
                  <a:srgbClr val="2C5228"/>
                </a:solidFill>
                <a:latin typeface="Beirut"/>
                <a:ea typeface="Beirut"/>
                <a:cs typeface="Beirut"/>
                <a:sym typeface="Beirut"/>
                <a:rtl/>
              </a:rPr>
              <a:t>المقدمة </a:t>
            </a:r>
          </a:p>
        </p:txBody>
      </p:sp>
      <p:sp>
        <p:nvSpPr>
          <p:cNvPr id="13" name="AutoShape 13"/>
          <p:cNvSpPr/>
          <p:nvPr/>
        </p:nvSpPr>
        <p:spPr>
          <a:xfrm>
            <a:off x="7911673" y="2282002"/>
            <a:ext cx="6492240" cy="0"/>
          </a:xfrm>
          <a:prstGeom prst="line">
            <a:avLst/>
          </a:prstGeom>
          <a:ln w="38100" cap="flat">
            <a:solidFill>
              <a:srgbClr val="000000"/>
            </a:solidFill>
            <a:prstDash val="solid"/>
            <a:headEnd type="none" w="sm" len="sm"/>
            <a:tailEnd type="none" w="sm" len="sm"/>
          </a:ln>
        </p:spPr>
      </p:sp>
      <p:sp>
        <p:nvSpPr>
          <p:cNvPr id="14" name="Freeform 14"/>
          <p:cNvSpPr/>
          <p:nvPr/>
        </p:nvSpPr>
        <p:spPr>
          <a:xfrm>
            <a:off x="3858053" y="151427"/>
            <a:ext cx="4686504" cy="2036499"/>
          </a:xfrm>
          <a:custGeom>
            <a:avLst/>
            <a:gdLst/>
            <a:ahLst/>
            <a:cxnLst/>
            <a:rect l="l" t="t" r="r" b="b"/>
            <a:pathLst>
              <a:path w="4686504" h="2036499">
                <a:moveTo>
                  <a:pt x="0" y="0"/>
                </a:moveTo>
                <a:lnTo>
                  <a:pt x="4686504" y="0"/>
                </a:lnTo>
                <a:lnTo>
                  <a:pt x="4686504" y="2036499"/>
                </a:lnTo>
                <a:lnTo>
                  <a:pt x="0" y="20364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613273" y="407736"/>
            <a:ext cx="3283946" cy="1241929"/>
          </a:xfrm>
          <a:custGeom>
            <a:avLst/>
            <a:gdLst/>
            <a:ahLst/>
            <a:cxnLst/>
            <a:rect l="l" t="t" r="r" b="b"/>
            <a:pathLst>
              <a:path w="3283946" h="1241929">
                <a:moveTo>
                  <a:pt x="0" y="0"/>
                </a:moveTo>
                <a:lnTo>
                  <a:pt x="3283946" y="0"/>
                </a:lnTo>
                <a:lnTo>
                  <a:pt x="3283946" y="1241928"/>
                </a:lnTo>
                <a:lnTo>
                  <a:pt x="0" y="12419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6" name="Group 16"/>
          <p:cNvGrpSpPr/>
          <p:nvPr/>
        </p:nvGrpSpPr>
        <p:grpSpPr>
          <a:xfrm>
            <a:off x="16706303" y="5517317"/>
            <a:ext cx="552997" cy="55299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615689" y="783426"/>
            <a:ext cx="386250" cy="38625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1577365" y="407736"/>
            <a:ext cx="251945" cy="25194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8924639" y="9006355"/>
            <a:ext cx="219361" cy="21936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rot="2638375">
            <a:off x="13929522" y="-64992"/>
            <a:ext cx="5339515" cy="3553205"/>
          </a:xfrm>
          <a:custGeom>
            <a:avLst/>
            <a:gdLst/>
            <a:ahLst/>
            <a:cxnLst/>
            <a:rect l="l" t="t" r="r" b="b"/>
            <a:pathLst>
              <a:path w="5339515" h="3553205">
                <a:moveTo>
                  <a:pt x="0" y="0"/>
                </a:moveTo>
                <a:lnTo>
                  <a:pt x="5339515" y="0"/>
                </a:lnTo>
                <a:lnTo>
                  <a:pt x="5339515" y="3553204"/>
                </a:lnTo>
                <a:lnTo>
                  <a:pt x="0" y="3553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1808" y="4083995"/>
            <a:ext cx="18371615" cy="2081339"/>
          </a:xfrm>
          <a:prstGeom prst="rect">
            <a:avLst/>
          </a:prstGeom>
        </p:spPr>
        <p:txBody>
          <a:bodyPr lIns="0" tIns="0" rIns="0" bIns="0" rtlCol="0" anchor="t">
            <a:spAutoFit/>
          </a:bodyPr>
          <a:lstStyle/>
          <a:p>
            <a:pPr algn="ctr" rtl="1">
              <a:lnSpc>
                <a:spcPts val="17800"/>
              </a:lnSpc>
            </a:pPr>
            <a:r>
              <a:rPr lang="ar-EG" sz="9600" dirty="0">
                <a:solidFill>
                  <a:srgbClr val="F4FFF4"/>
                </a:solidFill>
                <a:latin typeface="Beirut"/>
                <a:ea typeface="Beirut"/>
                <a:cs typeface="Beirut"/>
                <a:sym typeface="Beirut"/>
                <a:rtl/>
              </a:rPr>
              <a:t>أنواع الطاقة المتجددة</a:t>
            </a:r>
          </a:p>
        </p:txBody>
      </p:sp>
      <p:sp>
        <p:nvSpPr>
          <p:cNvPr id="5" name="Freeform 5"/>
          <p:cNvSpPr/>
          <p:nvPr/>
        </p:nvSpPr>
        <p:spPr>
          <a:xfrm>
            <a:off x="-225878" y="-215747"/>
            <a:ext cx="3790831" cy="2956848"/>
          </a:xfrm>
          <a:custGeom>
            <a:avLst/>
            <a:gdLst/>
            <a:ahLst/>
            <a:cxnLst/>
            <a:rect l="l" t="t" r="r" b="b"/>
            <a:pathLst>
              <a:path w="3790831" h="2956848">
                <a:moveTo>
                  <a:pt x="0" y="0"/>
                </a:moveTo>
                <a:lnTo>
                  <a:pt x="3790830" y="0"/>
                </a:lnTo>
                <a:lnTo>
                  <a:pt x="3790830" y="2956848"/>
                </a:lnTo>
                <a:lnTo>
                  <a:pt x="0" y="2956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00665" y="8853168"/>
            <a:ext cx="5983839" cy="1882189"/>
          </a:xfrm>
          <a:custGeom>
            <a:avLst/>
            <a:gdLst/>
            <a:ahLst/>
            <a:cxnLst/>
            <a:rect l="l" t="t" r="r" b="b"/>
            <a:pathLst>
              <a:path w="5983839" h="1882189">
                <a:moveTo>
                  <a:pt x="0" y="0"/>
                </a:moveTo>
                <a:lnTo>
                  <a:pt x="5983839" y="0"/>
                </a:lnTo>
                <a:lnTo>
                  <a:pt x="5983839" y="1882189"/>
                </a:lnTo>
                <a:lnTo>
                  <a:pt x="0" y="1882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rot="-960010">
            <a:off x="621511" y="6294685"/>
            <a:ext cx="407189" cy="4071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9" name="TextBox 9"/>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240867" y="2741101"/>
            <a:ext cx="407189" cy="40718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2" name="TextBox 12"/>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444461" y="7157295"/>
            <a:ext cx="407189" cy="40718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718972" y="7564485"/>
            <a:ext cx="407189" cy="40718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2002783">
            <a:off x="14640542" y="3381531"/>
            <a:ext cx="407189" cy="40718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4718972" y="9038474"/>
            <a:ext cx="3683687" cy="1393103"/>
          </a:xfrm>
          <a:custGeom>
            <a:avLst/>
            <a:gdLst/>
            <a:ahLst/>
            <a:cxnLst/>
            <a:rect l="l" t="t" r="r" b="b"/>
            <a:pathLst>
              <a:path w="3683687" h="1393103">
                <a:moveTo>
                  <a:pt x="0" y="0"/>
                </a:moveTo>
                <a:lnTo>
                  <a:pt x="3683687" y="0"/>
                </a:lnTo>
                <a:lnTo>
                  <a:pt x="3683687" y="1393104"/>
                </a:lnTo>
                <a:lnTo>
                  <a:pt x="0" y="139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a:off x="11299593" y="3408409"/>
            <a:ext cx="8265164" cy="7528813"/>
          </a:xfrm>
          <a:custGeom>
            <a:avLst/>
            <a:gdLst/>
            <a:ahLst/>
            <a:cxnLst/>
            <a:rect l="l" t="t" r="r" b="b"/>
            <a:pathLst>
              <a:path w="8265164" h="7528813">
                <a:moveTo>
                  <a:pt x="0" y="0"/>
                </a:moveTo>
                <a:lnTo>
                  <a:pt x="8265164" y="0"/>
                </a:lnTo>
                <a:lnTo>
                  <a:pt x="8265164" y="7528813"/>
                </a:lnTo>
                <a:lnTo>
                  <a:pt x="0" y="752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30115" y="2183430"/>
            <a:ext cx="10426603" cy="7392009"/>
            <a:chOff x="0" y="0"/>
            <a:chExt cx="2746101" cy="1946867"/>
          </a:xfrm>
        </p:grpSpPr>
        <p:sp>
          <p:nvSpPr>
            <p:cNvPr id="5" name="Freeform 5"/>
            <p:cNvSpPr/>
            <p:nvPr/>
          </p:nvSpPr>
          <p:spPr>
            <a:xfrm>
              <a:off x="0" y="0"/>
              <a:ext cx="2746101" cy="1946866"/>
            </a:xfrm>
            <a:custGeom>
              <a:avLst/>
              <a:gdLst/>
              <a:ahLst/>
              <a:cxnLst/>
              <a:rect l="l" t="t" r="r" b="b"/>
              <a:pathLst>
                <a:path w="2746101" h="1946866">
                  <a:moveTo>
                    <a:pt x="37868" y="0"/>
                  </a:moveTo>
                  <a:lnTo>
                    <a:pt x="2708233" y="0"/>
                  </a:lnTo>
                  <a:cubicBezTo>
                    <a:pt x="2729147" y="0"/>
                    <a:pt x="2746101" y="16954"/>
                    <a:pt x="2746101" y="37868"/>
                  </a:cubicBezTo>
                  <a:lnTo>
                    <a:pt x="2746101" y="1908998"/>
                  </a:lnTo>
                  <a:cubicBezTo>
                    <a:pt x="2746101" y="1929912"/>
                    <a:pt x="2729147" y="1946866"/>
                    <a:pt x="2708233" y="1946866"/>
                  </a:cubicBezTo>
                  <a:lnTo>
                    <a:pt x="37868" y="1946866"/>
                  </a:lnTo>
                  <a:cubicBezTo>
                    <a:pt x="16954" y="1946866"/>
                    <a:pt x="0" y="1929912"/>
                    <a:pt x="0" y="1908998"/>
                  </a:cubicBezTo>
                  <a:lnTo>
                    <a:pt x="0" y="37868"/>
                  </a:lnTo>
                  <a:cubicBezTo>
                    <a:pt x="0" y="16954"/>
                    <a:pt x="16954" y="0"/>
                    <a:pt x="37868" y="0"/>
                  </a:cubicBezTo>
                  <a:close/>
                </a:path>
              </a:pathLst>
            </a:custGeom>
            <a:solidFill>
              <a:srgbClr val="FFEFE4"/>
            </a:solidFill>
            <a:ln w="38100" cap="rnd">
              <a:solidFill>
                <a:srgbClr val="000000"/>
              </a:solidFill>
              <a:prstDash val="solid"/>
              <a:round/>
            </a:ln>
          </p:spPr>
        </p:sp>
        <p:sp>
          <p:nvSpPr>
            <p:cNvPr id="6" name="TextBox 6"/>
            <p:cNvSpPr txBox="1"/>
            <p:nvPr/>
          </p:nvSpPr>
          <p:spPr>
            <a:xfrm>
              <a:off x="0" y="-38100"/>
              <a:ext cx="2746101" cy="198496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15166" y="-81025"/>
            <a:ext cx="5107521" cy="2219450"/>
          </a:xfrm>
          <a:custGeom>
            <a:avLst/>
            <a:gdLst/>
            <a:ahLst/>
            <a:cxnLst/>
            <a:rect l="l" t="t" r="r" b="b"/>
            <a:pathLst>
              <a:path w="5107521" h="2219450">
                <a:moveTo>
                  <a:pt x="5107520" y="0"/>
                </a:moveTo>
                <a:lnTo>
                  <a:pt x="0" y="0"/>
                </a:lnTo>
                <a:lnTo>
                  <a:pt x="0" y="2219450"/>
                </a:lnTo>
                <a:lnTo>
                  <a:pt x="5107520" y="2219450"/>
                </a:lnTo>
                <a:lnTo>
                  <a:pt x="510752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7676020" y="351676"/>
            <a:ext cx="2161322" cy="817373"/>
          </a:xfrm>
          <a:custGeom>
            <a:avLst/>
            <a:gdLst/>
            <a:ahLst/>
            <a:cxnLst/>
            <a:rect l="l" t="t" r="r" b="b"/>
            <a:pathLst>
              <a:path w="2161322" h="817373">
                <a:moveTo>
                  <a:pt x="0" y="0"/>
                </a:moveTo>
                <a:lnTo>
                  <a:pt x="2161323" y="0"/>
                </a:lnTo>
                <a:lnTo>
                  <a:pt x="2161323" y="817373"/>
                </a:lnTo>
                <a:lnTo>
                  <a:pt x="0" y="81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262941" y="2384243"/>
            <a:ext cx="9490437" cy="7394790"/>
          </a:xfrm>
          <a:prstGeom prst="rect">
            <a:avLst/>
          </a:prstGeom>
        </p:spPr>
        <p:txBody>
          <a:bodyPr lIns="0" tIns="0" rIns="0" bIns="0" rtlCol="0" anchor="t">
            <a:spAutoFit/>
          </a:bodyPr>
          <a:lstStyle/>
          <a:p>
            <a:pPr algn="ctr" rtl="1">
              <a:lnSpc>
                <a:spcPts val="5348"/>
              </a:lnSpc>
            </a:pPr>
            <a:r>
              <a:rPr lang="ar-EG" sz="3281">
                <a:solidFill>
                  <a:srgbClr val="72BF80"/>
                </a:solidFill>
                <a:latin typeface="HS Headline"/>
                <a:ea typeface="HS Headline"/>
                <a:cs typeface="HS Headline"/>
                <a:sym typeface="HS Headline"/>
                <a:rtl/>
              </a:rPr>
              <a:t>الطاقة الشمسية</a:t>
            </a:r>
            <a:r>
              <a:rPr lang="ar-EG" sz="3281">
                <a:solidFill>
                  <a:srgbClr val="000000"/>
                </a:solidFill>
                <a:latin typeface="HS Headline"/>
                <a:ea typeface="HS Headline"/>
                <a:cs typeface="HS Headline"/>
                <a:sym typeface="HS Headline"/>
                <a:rtl/>
              </a:rPr>
              <a:t>: استخدام تقنيات الطاقة الشمسية لتوفير الحرارة والضوء، والماء الساخن،والكهرباء، و حتى التبريد.</a:t>
            </a:r>
          </a:p>
          <a:p>
            <a:pPr algn="ctr" rtl="1">
              <a:lnSpc>
                <a:spcPts val="5348"/>
              </a:lnSpc>
            </a:pPr>
            <a:r>
              <a:rPr lang="ar-EG" sz="3281">
                <a:solidFill>
                  <a:srgbClr val="72BF80"/>
                </a:solidFill>
                <a:latin typeface="HS Headline"/>
                <a:ea typeface="HS Headline"/>
                <a:cs typeface="HS Headline"/>
                <a:sym typeface="HS Headline"/>
                <a:rtl/>
              </a:rPr>
              <a:t>الطاقة الريحية</a:t>
            </a:r>
            <a:r>
              <a:rPr lang="ar-EG" sz="3281">
                <a:solidFill>
                  <a:srgbClr val="000000"/>
                </a:solidFill>
                <a:latin typeface="HS Headline"/>
                <a:ea typeface="HS Headline"/>
                <a:cs typeface="HS Headline"/>
                <a:sym typeface="HS Headline"/>
                <a:rtl/>
              </a:rPr>
              <a:t>: العملية التي تستخدم الرياح لتوليد الكهرباء، فالتوربينات الريحية تحول الطاقة الحركية في مهب الريح إلى الطاقة الميكانيكية التي يمكن استخدامها لتوليد الكهرباء، أو لمهام معينة كضخ المياه.</a:t>
            </a:r>
          </a:p>
          <a:p>
            <a:pPr algn="ctr" rtl="1">
              <a:lnSpc>
                <a:spcPts val="5348"/>
              </a:lnSpc>
            </a:pPr>
            <a:r>
              <a:rPr lang="ar-EG" sz="3281">
                <a:solidFill>
                  <a:srgbClr val="72BF80"/>
                </a:solidFill>
                <a:latin typeface="HS Headline"/>
                <a:ea typeface="HS Headline"/>
                <a:cs typeface="HS Headline"/>
                <a:sym typeface="HS Headline"/>
                <a:rtl/>
              </a:rPr>
              <a:t>الطاقة الحرارية الأرضية</a:t>
            </a:r>
            <a:r>
              <a:rPr lang="ar-EG" sz="3281">
                <a:solidFill>
                  <a:srgbClr val="000000"/>
                </a:solidFill>
                <a:latin typeface="HS Headline"/>
                <a:ea typeface="HS Headline"/>
                <a:cs typeface="HS Headline"/>
                <a:sym typeface="HS Headline"/>
                <a:rtl/>
              </a:rPr>
              <a:t>: هي الطاقة الحرارية المختزنة في الأرض و تستخدم لتوليد الكهرباء.</a:t>
            </a:r>
          </a:p>
          <a:p>
            <a:pPr algn="ctr" rtl="1">
              <a:lnSpc>
                <a:spcPts val="5348"/>
              </a:lnSpc>
            </a:pPr>
            <a:r>
              <a:rPr lang="ar-EG" sz="3281">
                <a:solidFill>
                  <a:srgbClr val="72BF80"/>
                </a:solidFill>
                <a:latin typeface="HS Headline"/>
                <a:ea typeface="HS Headline"/>
                <a:cs typeface="HS Headline"/>
                <a:sym typeface="HS Headline"/>
                <a:rtl/>
              </a:rPr>
              <a:t>الطاقة الحيوية</a:t>
            </a:r>
            <a:r>
              <a:rPr lang="ar-EG" sz="3281">
                <a:solidFill>
                  <a:srgbClr val="000000"/>
                </a:solidFill>
                <a:latin typeface="HS Headline"/>
                <a:ea typeface="HS Headline"/>
                <a:cs typeface="HS Headline"/>
                <a:sym typeface="HS Headline"/>
                <a:rtl/>
              </a:rPr>
              <a:t>: إنتاج الطاقة من المواد العضوية من النباتات أو الحيوانات.</a:t>
            </a:r>
          </a:p>
          <a:p>
            <a:pPr algn="ctr" rtl="1">
              <a:lnSpc>
                <a:spcPts val="5348"/>
              </a:lnSpc>
            </a:pPr>
            <a:endParaRPr lang="ar-EG" sz="3281">
              <a:solidFill>
                <a:srgbClr val="000000"/>
              </a:solidFill>
              <a:latin typeface="HS Headline"/>
              <a:ea typeface="HS Headline"/>
              <a:cs typeface="HS Headline"/>
              <a:sym typeface="HS Headline"/>
              <a:rtl/>
            </a:endParaRPr>
          </a:p>
        </p:txBody>
      </p:sp>
      <p:grpSp>
        <p:nvGrpSpPr>
          <p:cNvPr id="10" name="Group 10"/>
          <p:cNvGrpSpPr/>
          <p:nvPr/>
        </p:nvGrpSpPr>
        <p:grpSpPr>
          <a:xfrm>
            <a:off x="7555190" y="7808773"/>
            <a:ext cx="241661" cy="24166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739822" y="900711"/>
            <a:ext cx="536675" cy="53667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81983" y="4606825"/>
            <a:ext cx="407189" cy="40718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739822" y="9371844"/>
            <a:ext cx="407189" cy="40718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rot="2638375">
            <a:off x="13929522" y="-64992"/>
            <a:ext cx="5339515" cy="3553205"/>
          </a:xfrm>
          <a:custGeom>
            <a:avLst/>
            <a:gdLst/>
            <a:ahLst/>
            <a:cxnLst/>
            <a:rect l="l" t="t" r="r" b="b"/>
            <a:pathLst>
              <a:path w="5339515" h="3553205">
                <a:moveTo>
                  <a:pt x="0" y="0"/>
                </a:moveTo>
                <a:lnTo>
                  <a:pt x="5339515" y="0"/>
                </a:lnTo>
                <a:lnTo>
                  <a:pt x="5339515" y="3553204"/>
                </a:lnTo>
                <a:lnTo>
                  <a:pt x="0" y="3553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25878" y="3796213"/>
            <a:ext cx="18371615" cy="2081339"/>
          </a:xfrm>
          <a:prstGeom prst="rect">
            <a:avLst/>
          </a:prstGeom>
        </p:spPr>
        <p:txBody>
          <a:bodyPr lIns="0" tIns="0" rIns="0" bIns="0" rtlCol="0" anchor="t">
            <a:spAutoFit/>
          </a:bodyPr>
          <a:lstStyle/>
          <a:p>
            <a:pPr algn="ctr" rtl="1">
              <a:lnSpc>
                <a:spcPts val="17800"/>
              </a:lnSpc>
            </a:pPr>
            <a:r>
              <a:rPr lang="ar-EG" sz="9600" dirty="0">
                <a:solidFill>
                  <a:srgbClr val="F4FFF4"/>
                </a:solidFill>
                <a:latin typeface="Beirut"/>
                <a:ea typeface="Beirut"/>
                <a:cs typeface="Beirut"/>
                <a:sym typeface="Beirut"/>
                <a:rtl/>
              </a:rPr>
              <a:t>الآثار الإيجابية لاستخدام الطاقة المتجددة</a:t>
            </a:r>
          </a:p>
        </p:txBody>
      </p:sp>
      <p:sp>
        <p:nvSpPr>
          <p:cNvPr id="5" name="Freeform 5"/>
          <p:cNvSpPr/>
          <p:nvPr/>
        </p:nvSpPr>
        <p:spPr>
          <a:xfrm>
            <a:off x="-225878" y="-215747"/>
            <a:ext cx="3790831" cy="2956848"/>
          </a:xfrm>
          <a:custGeom>
            <a:avLst/>
            <a:gdLst/>
            <a:ahLst/>
            <a:cxnLst/>
            <a:rect l="l" t="t" r="r" b="b"/>
            <a:pathLst>
              <a:path w="3790831" h="2956848">
                <a:moveTo>
                  <a:pt x="0" y="0"/>
                </a:moveTo>
                <a:lnTo>
                  <a:pt x="3790830" y="0"/>
                </a:lnTo>
                <a:lnTo>
                  <a:pt x="3790830" y="2956848"/>
                </a:lnTo>
                <a:lnTo>
                  <a:pt x="0" y="2956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00665" y="8853168"/>
            <a:ext cx="5983839" cy="1882189"/>
          </a:xfrm>
          <a:custGeom>
            <a:avLst/>
            <a:gdLst/>
            <a:ahLst/>
            <a:cxnLst/>
            <a:rect l="l" t="t" r="r" b="b"/>
            <a:pathLst>
              <a:path w="5983839" h="1882189">
                <a:moveTo>
                  <a:pt x="0" y="0"/>
                </a:moveTo>
                <a:lnTo>
                  <a:pt x="5983839" y="0"/>
                </a:lnTo>
                <a:lnTo>
                  <a:pt x="5983839" y="1882189"/>
                </a:lnTo>
                <a:lnTo>
                  <a:pt x="0" y="1882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rot="-960010">
            <a:off x="621511" y="6294685"/>
            <a:ext cx="407189" cy="4071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9" name="TextBox 9"/>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240867" y="2741101"/>
            <a:ext cx="407189" cy="40718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2" name="TextBox 12"/>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79579" y="7971674"/>
            <a:ext cx="407189" cy="40718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718972" y="7564485"/>
            <a:ext cx="407189" cy="40718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2002783">
            <a:off x="14640542" y="2819531"/>
            <a:ext cx="407189" cy="40718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4718972" y="9038474"/>
            <a:ext cx="3683687" cy="1393103"/>
          </a:xfrm>
          <a:custGeom>
            <a:avLst/>
            <a:gdLst/>
            <a:ahLst/>
            <a:cxnLst/>
            <a:rect l="l" t="t" r="r" b="b"/>
            <a:pathLst>
              <a:path w="3683687" h="1393103">
                <a:moveTo>
                  <a:pt x="0" y="0"/>
                </a:moveTo>
                <a:lnTo>
                  <a:pt x="3683687" y="0"/>
                </a:lnTo>
                <a:lnTo>
                  <a:pt x="3683687" y="1393104"/>
                </a:lnTo>
                <a:lnTo>
                  <a:pt x="0" y="139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a:off x="-258666" y="5264330"/>
            <a:ext cx="5201250" cy="5106681"/>
          </a:xfrm>
          <a:custGeom>
            <a:avLst/>
            <a:gdLst/>
            <a:ahLst/>
            <a:cxnLst/>
            <a:rect l="l" t="t" r="r" b="b"/>
            <a:pathLst>
              <a:path w="5201250" h="5106681">
                <a:moveTo>
                  <a:pt x="0" y="0"/>
                </a:moveTo>
                <a:lnTo>
                  <a:pt x="5201250" y="0"/>
                </a:lnTo>
                <a:lnTo>
                  <a:pt x="5201250" y="5106682"/>
                </a:lnTo>
                <a:lnTo>
                  <a:pt x="0" y="5106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942584" y="2034418"/>
            <a:ext cx="12591632" cy="8022224"/>
            <a:chOff x="0" y="0"/>
            <a:chExt cx="3316314" cy="2112849"/>
          </a:xfrm>
        </p:grpSpPr>
        <p:sp>
          <p:nvSpPr>
            <p:cNvPr id="5" name="Freeform 5"/>
            <p:cNvSpPr/>
            <p:nvPr/>
          </p:nvSpPr>
          <p:spPr>
            <a:xfrm>
              <a:off x="0" y="0"/>
              <a:ext cx="3316315" cy="2112849"/>
            </a:xfrm>
            <a:custGeom>
              <a:avLst/>
              <a:gdLst/>
              <a:ahLst/>
              <a:cxnLst/>
              <a:rect l="l" t="t" r="r" b="b"/>
              <a:pathLst>
                <a:path w="3316315" h="2112849">
                  <a:moveTo>
                    <a:pt x="31357" y="0"/>
                  </a:moveTo>
                  <a:lnTo>
                    <a:pt x="3284958" y="0"/>
                  </a:lnTo>
                  <a:cubicBezTo>
                    <a:pt x="3302276" y="0"/>
                    <a:pt x="3316315" y="14039"/>
                    <a:pt x="3316315" y="31357"/>
                  </a:cubicBezTo>
                  <a:lnTo>
                    <a:pt x="3316315" y="2081492"/>
                  </a:lnTo>
                  <a:cubicBezTo>
                    <a:pt x="3316315" y="2089808"/>
                    <a:pt x="3313011" y="2097784"/>
                    <a:pt x="3307130" y="2103665"/>
                  </a:cubicBezTo>
                  <a:cubicBezTo>
                    <a:pt x="3301250" y="2109545"/>
                    <a:pt x="3293274" y="2112849"/>
                    <a:pt x="3284958" y="2112849"/>
                  </a:cubicBezTo>
                  <a:lnTo>
                    <a:pt x="31357" y="2112849"/>
                  </a:lnTo>
                  <a:cubicBezTo>
                    <a:pt x="14039" y="2112849"/>
                    <a:pt x="0" y="2098810"/>
                    <a:pt x="0" y="2081492"/>
                  </a:cubicBezTo>
                  <a:lnTo>
                    <a:pt x="0" y="31357"/>
                  </a:lnTo>
                  <a:cubicBezTo>
                    <a:pt x="0" y="14039"/>
                    <a:pt x="14039" y="0"/>
                    <a:pt x="31357" y="0"/>
                  </a:cubicBezTo>
                  <a:close/>
                </a:path>
              </a:pathLst>
            </a:custGeom>
            <a:solidFill>
              <a:srgbClr val="FFEFE4"/>
            </a:solidFill>
            <a:ln w="38100" cap="rnd">
              <a:solidFill>
                <a:srgbClr val="000000"/>
              </a:solidFill>
              <a:prstDash val="solid"/>
              <a:round/>
            </a:ln>
          </p:spPr>
        </p:sp>
        <p:sp>
          <p:nvSpPr>
            <p:cNvPr id="6" name="TextBox 6"/>
            <p:cNvSpPr txBox="1"/>
            <p:nvPr/>
          </p:nvSpPr>
          <p:spPr>
            <a:xfrm>
              <a:off x="0" y="-38100"/>
              <a:ext cx="3316314" cy="215094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433410" y="1028700"/>
            <a:ext cx="7444143" cy="891049"/>
            <a:chOff x="0" y="0"/>
            <a:chExt cx="1658955" cy="198574"/>
          </a:xfrm>
        </p:grpSpPr>
        <p:sp>
          <p:nvSpPr>
            <p:cNvPr id="8" name="Freeform 8"/>
            <p:cNvSpPr/>
            <p:nvPr/>
          </p:nvSpPr>
          <p:spPr>
            <a:xfrm>
              <a:off x="0" y="0"/>
              <a:ext cx="1658955" cy="198574"/>
            </a:xfrm>
            <a:custGeom>
              <a:avLst/>
              <a:gdLst/>
              <a:ahLst/>
              <a:cxnLst/>
              <a:rect l="l" t="t" r="r" b="b"/>
              <a:pathLst>
                <a:path w="1658955" h="198574">
                  <a:moveTo>
                    <a:pt x="53040" y="0"/>
                  </a:moveTo>
                  <a:lnTo>
                    <a:pt x="1605915" y="0"/>
                  </a:lnTo>
                  <a:cubicBezTo>
                    <a:pt x="1619982" y="0"/>
                    <a:pt x="1633473" y="5588"/>
                    <a:pt x="1643420" y="15535"/>
                  </a:cubicBezTo>
                  <a:cubicBezTo>
                    <a:pt x="1653367" y="25482"/>
                    <a:pt x="1658955" y="38973"/>
                    <a:pt x="1658955" y="53040"/>
                  </a:cubicBezTo>
                  <a:lnTo>
                    <a:pt x="1658955" y="145534"/>
                  </a:lnTo>
                  <a:cubicBezTo>
                    <a:pt x="1658955" y="159601"/>
                    <a:pt x="1653367" y="173092"/>
                    <a:pt x="1643420" y="183039"/>
                  </a:cubicBezTo>
                  <a:cubicBezTo>
                    <a:pt x="1633473" y="192985"/>
                    <a:pt x="1619982" y="198574"/>
                    <a:pt x="1605915" y="198574"/>
                  </a:cubicBezTo>
                  <a:lnTo>
                    <a:pt x="53040" y="198574"/>
                  </a:lnTo>
                  <a:cubicBezTo>
                    <a:pt x="38973" y="198574"/>
                    <a:pt x="25482" y="192985"/>
                    <a:pt x="15535" y="183039"/>
                  </a:cubicBezTo>
                  <a:cubicBezTo>
                    <a:pt x="5588" y="173092"/>
                    <a:pt x="0" y="159601"/>
                    <a:pt x="0" y="145534"/>
                  </a:cubicBezTo>
                  <a:lnTo>
                    <a:pt x="0" y="53040"/>
                  </a:lnTo>
                  <a:cubicBezTo>
                    <a:pt x="0" y="38973"/>
                    <a:pt x="5588" y="25482"/>
                    <a:pt x="15535" y="15535"/>
                  </a:cubicBezTo>
                  <a:cubicBezTo>
                    <a:pt x="25482" y="5588"/>
                    <a:pt x="38973" y="0"/>
                    <a:pt x="53040" y="0"/>
                  </a:cubicBezTo>
                  <a:close/>
                </a:path>
              </a:pathLst>
            </a:custGeom>
            <a:solidFill>
              <a:srgbClr val="F4CC24"/>
            </a:solidFill>
            <a:ln w="38100" cap="rnd">
              <a:solidFill>
                <a:srgbClr val="000000"/>
              </a:solidFill>
              <a:prstDash val="solid"/>
              <a:round/>
            </a:ln>
          </p:spPr>
        </p:sp>
        <p:sp>
          <p:nvSpPr>
            <p:cNvPr id="9" name="TextBox 9"/>
            <p:cNvSpPr txBox="1"/>
            <p:nvPr/>
          </p:nvSpPr>
          <p:spPr>
            <a:xfrm>
              <a:off x="0" y="-38100"/>
              <a:ext cx="1658955" cy="23667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flipH="1">
            <a:off x="14245396" y="505578"/>
            <a:ext cx="4042604" cy="1528839"/>
          </a:xfrm>
          <a:custGeom>
            <a:avLst/>
            <a:gdLst/>
            <a:ahLst/>
            <a:cxnLst/>
            <a:rect l="l" t="t" r="r" b="b"/>
            <a:pathLst>
              <a:path w="4042604" h="1528839">
                <a:moveTo>
                  <a:pt x="4042604" y="0"/>
                </a:moveTo>
                <a:lnTo>
                  <a:pt x="0" y="0"/>
                </a:lnTo>
                <a:lnTo>
                  <a:pt x="0" y="1528840"/>
                </a:lnTo>
                <a:lnTo>
                  <a:pt x="4042604" y="1528840"/>
                </a:lnTo>
                <a:lnTo>
                  <a:pt x="404260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878852" y="727972"/>
            <a:ext cx="4686504" cy="2036499"/>
          </a:xfrm>
          <a:custGeom>
            <a:avLst/>
            <a:gdLst/>
            <a:ahLst/>
            <a:cxnLst/>
            <a:rect l="l" t="t" r="r" b="b"/>
            <a:pathLst>
              <a:path w="4686504" h="2036499">
                <a:moveTo>
                  <a:pt x="0" y="0"/>
                </a:moveTo>
                <a:lnTo>
                  <a:pt x="4686504" y="0"/>
                </a:lnTo>
                <a:lnTo>
                  <a:pt x="4686504" y="2036499"/>
                </a:lnTo>
                <a:lnTo>
                  <a:pt x="0" y="20364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5552829" y="2191968"/>
            <a:ext cx="11371140" cy="7897574"/>
          </a:xfrm>
          <a:prstGeom prst="rect">
            <a:avLst/>
          </a:prstGeom>
        </p:spPr>
        <p:txBody>
          <a:bodyPr lIns="0" tIns="0" rIns="0" bIns="0" rtlCol="0" anchor="t">
            <a:spAutoFit/>
          </a:bodyPr>
          <a:lstStyle/>
          <a:p>
            <a:pPr algn="r" rtl="1">
              <a:lnSpc>
                <a:spcPts val="4125"/>
              </a:lnSpc>
            </a:pPr>
            <a:r>
              <a:rPr lang="en-US" sz="2946">
                <a:solidFill>
                  <a:srgbClr val="000000"/>
                </a:solidFill>
                <a:latin typeface="Almisk"/>
                <a:ea typeface="Almisk"/>
                <a:cs typeface="Almisk"/>
                <a:sym typeface="Almisk"/>
              </a:rPr>
              <a:t>1</a:t>
            </a:r>
            <a:r>
              <a:rPr lang="ar-EG" sz="2946">
                <a:solidFill>
                  <a:srgbClr val="000000"/>
                </a:solidFill>
                <a:latin typeface="Almisk"/>
                <a:ea typeface="Almisk"/>
                <a:cs typeface="Almisk"/>
                <a:sym typeface="Almisk"/>
                <a:rtl/>
              </a:rPr>
              <a:t>.  </a:t>
            </a:r>
            <a:r>
              <a:rPr lang="ar-EG" sz="2946">
                <a:solidFill>
                  <a:srgbClr val="488C69"/>
                </a:solidFill>
                <a:latin typeface="Almisk"/>
                <a:ea typeface="Almisk"/>
                <a:cs typeface="Almisk"/>
                <a:sym typeface="Almisk"/>
                <a:rtl/>
              </a:rPr>
              <a:t>الطاقة المتجددة  متجددة ومستدامة</a:t>
            </a:r>
            <a:r>
              <a:rPr lang="ar-EG" sz="2946">
                <a:solidFill>
                  <a:srgbClr val="000000"/>
                </a:solidFill>
                <a:latin typeface="Almisk"/>
                <a:ea typeface="Almisk"/>
                <a:cs typeface="Almisk"/>
                <a:sym typeface="Almisk"/>
                <a:rtl/>
              </a:rPr>
              <a:t>، وهكذا ستعمل أبدًا، بخلاف النفط، والفحم، وأنواع الوقود الأحفوري، إلخ.</a:t>
            </a:r>
          </a:p>
          <a:p>
            <a:pPr algn="r" rtl="1">
              <a:lnSpc>
                <a:spcPts val="4125"/>
              </a:lnSpc>
            </a:pPr>
            <a:r>
              <a:rPr lang="en-US" sz="2946">
                <a:solidFill>
                  <a:srgbClr val="000000"/>
                </a:solidFill>
                <a:latin typeface="Almisk"/>
                <a:ea typeface="Almisk"/>
                <a:cs typeface="Almisk"/>
                <a:sym typeface="Almisk"/>
              </a:rPr>
              <a:t>2</a:t>
            </a:r>
            <a:r>
              <a:rPr lang="ar-EG" sz="2946">
                <a:solidFill>
                  <a:srgbClr val="000000"/>
                </a:solidFill>
                <a:latin typeface="Almisk"/>
                <a:ea typeface="Almisk"/>
                <a:cs typeface="Almisk"/>
                <a:sym typeface="Almisk"/>
                <a:rtl/>
              </a:rPr>
              <a:t>.  </a:t>
            </a:r>
            <a:r>
              <a:rPr lang="ar-EG" sz="2946">
                <a:solidFill>
                  <a:srgbClr val="488C69"/>
                </a:solidFill>
                <a:latin typeface="Almisk"/>
                <a:ea typeface="Almisk"/>
                <a:cs typeface="Almisk"/>
                <a:sym typeface="Almisk"/>
                <a:rtl/>
              </a:rPr>
              <a:t>مرافق الطاقة المتجددة عموما تتطلب صيانة أقل</a:t>
            </a:r>
            <a:r>
              <a:rPr lang="ar-EG" sz="2946">
                <a:solidFill>
                  <a:srgbClr val="000000"/>
                </a:solidFill>
                <a:latin typeface="Almisk"/>
                <a:ea typeface="Almisk"/>
                <a:cs typeface="Almisk"/>
                <a:sym typeface="Almisk"/>
                <a:rtl/>
              </a:rPr>
              <a:t> من المولدات التقليدية. وقودها مستمد من الموارد الطبيعية المتاحة، مما يقلل من تكاليف التشغيل.</a:t>
            </a:r>
          </a:p>
          <a:p>
            <a:pPr algn="r" rtl="1">
              <a:lnSpc>
                <a:spcPts val="4125"/>
              </a:lnSpc>
            </a:pPr>
            <a:r>
              <a:rPr lang="en-US" sz="2946">
                <a:solidFill>
                  <a:srgbClr val="000000"/>
                </a:solidFill>
                <a:latin typeface="Almisk"/>
                <a:ea typeface="Almisk"/>
                <a:cs typeface="Almisk"/>
                <a:sym typeface="Almisk"/>
              </a:rPr>
              <a:t>3</a:t>
            </a:r>
            <a:r>
              <a:rPr lang="ar-EG" sz="2946">
                <a:solidFill>
                  <a:srgbClr val="000000"/>
                </a:solidFill>
                <a:latin typeface="Almisk"/>
                <a:ea typeface="Almisk"/>
                <a:cs typeface="Almisk"/>
                <a:sym typeface="Almisk"/>
                <a:rtl/>
              </a:rPr>
              <a:t>.  </a:t>
            </a:r>
            <a:r>
              <a:rPr lang="ar-EG" sz="2946">
                <a:solidFill>
                  <a:srgbClr val="3E9556"/>
                </a:solidFill>
                <a:latin typeface="Almisk"/>
                <a:ea typeface="Almisk"/>
                <a:cs typeface="Almisk"/>
                <a:sym typeface="Almisk"/>
                <a:rtl/>
              </a:rPr>
              <a:t>تنتج قليلاً من منتجات النفايات مثل ثاني أكسيد الكربون</a:t>
            </a:r>
            <a:r>
              <a:rPr lang="ar-EG" sz="2946">
                <a:solidFill>
                  <a:srgbClr val="000000"/>
                </a:solidFill>
                <a:latin typeface="Almisk"/>
                <a:ea typeface="Almisk"/>
                <a:cs typeface="Almisk"/>
                <a:sym typeface="Almisk"/>
                <a:rtl/>
              </a:rPr>
              <a:t> أو غيرها من الملوثات الكيميائية مما يقلل من التأثير السلبي على البيئة.</a:t>
            </a:r>
          </a:p>
          <a:p>
            <a:pPr algn="r" rtl="1">
              <a:lnSpc>
                <a:spcPts val="4125"/>
              </a:lnSpc>
            </a:pPr>
            <a:r>
              <a:rPr lang="en-US" sz="2946">
                <a:solidFill>
                  <a:srgbClr val="000000"/>
                </a:solidFill>
                <a:latin typeface="Almisk"/>
                <a:ea typeface="Almisk"/>
                <a:cs typeface="Almisk"/>
                <a:sym typeface="Almisk"/>
              </a:rPr>
              <a:t>4</a:t>
            </a:r>
            <a:r>
              <a:rPr lang="ar-EG" sz="2946">
                <a:solidFill>
                  <a:srgbClr val="000000"/>
                </a:solidFill>
                <a:latin typeface="Almisk"/>
                <a:ea typeface="Almisk"/>
                <a:cs typeface="Almisk"/>
                <a:sym typeface="Almisk"/>
                <a:rtl/>
              </a:rPr>
              <a:t>.  توليد الكهرباء من الطاقة المتجددة بدلاً من الوقود الأحفوري </a:t>
            </a:r>
            <a:r>
              <a:rPr lang="ar-EG" sz="2946">
                <a:solidFill>
                  <a:srgbClr val="488C69"/>
                </a:solidFill>
                <a:latin typeface="Almisk"/>
                <a:ea typeface="Almisk"/>
                <a:cs typeface="Almisk"/>
                <a:sym typeface="Almisk"/>
                <a:rtl/>
              </a:rPr>
              <a:t>يوفر فوائد كبيرة في مجال الصحة العامة</a:t>
            </a:r>
            <a:r>
              <a:rPr lang="ar-EG" sz="2946">
                <a:solidFill>
                  <a:srgbClr val="000000"/>
                </a:solidFill>
                <a:latin typeface="Almisk"/>
                <a:ea typeface="Almisk"/>
                <a:cs typeface="Almisk"/>
                <a:sym typeface="Almisk"/>
                <a:rtl/>
              </a:rPr>
              <a:t>. تلوث الهواء والمياه المنبعثة من محطات الفحم والغاز الطبيعي يرتبط بالتنفس والمشاكل والأضرار العصبية والنوبات القلبية والسرطان. تم العثور على الاستعاضة عن الوقود الأحفوري بالطاقة المتجددة للحد من الوفيات المبكرة وأيام العمل المفقودة، وعموما يقلل تكاليف الرعاية الصحية</a:t>
            </a:r>
          </a:p>
          <a:p>
            <a:pPr algn="r" rtl="1">
              <a:lnSpc>
                <a:spcPts val="4125"/>
              </a:lnSpc>
            </a:pPr>
            <a:r>
              <a:rPr lang="en-US" sz="2946">
                <a:solidFill>
                  <a:srgbClr val="000000"/>
                </a:solidFill>
                <a:latin typeface="Almisk"/>
                <a:ea typeface="Almisk"/>
                <a:cs typeface="Almisk"/>
                <a:sym typeface="Almisk"/>
              </a:rPr>
              <a:t>5</a:t>
            </a:r>
            <a:r>
              <a:rPr lang="ar-EG" sz="2946">
                <a:solidFill>
                  <a:srgbClr val="000000"/>
                </a:solidFill>
                <a:latin typeface="Almisk"/>
                <a:ea typeface="Almisk"/>
                <a:cs typeface="Almisk"/>
                <a:sym typeface="Almisk"/>
                <a:rtl/>
              </a:rPr>
              <a:t>.  صناعة الطاقة المتجددة </a:t>
            </a:r>
            <a:r>
              <a:rPr lang="ar-EG" sz="2946">
                <a:solidFill>
                  <a:srgbClr val="488C69"/>
                </a:solidFill>
                <a:latin typeface="Almisk"/>
                <a:ea typeface="Almisk"/>
                <a:cs typeface="Almisk"/>
                <a:sym typeface="Almisk"/>
                <a:rtl/>
              </a:rPr>
              <a:t>تحتاج لكثافة أكبر من الأيدي العاملة</a:t>
            </a:r>
            <a:r>
              <a:rPr lang="ar-EG" sz="2946">
                <a:solidFill>
                  <a:srgbClr val="000000"/>
                </a:solidFill>
                <a:latin typeface="Almisk"/>
                <a:ea typeface="Almisk"/>
                <a:cs typeface="Almisk"/>
                <a:sym typeface="Almisk"/>
                <a:rtl/>
              </a:rPr>
              <a:t> . وهذا يعني أنه، في المتوسط، يتم إنشاء المزيد من فرص العمل لكل وحدة من الطاقة الكهربائية المولدة من المصادر المتجددة من الوقود الأحفوري.</a:t>
            </a:r>
          </a:p>
          <a:p>
            <a:pPr algn="r" rtl="1">
              <a:lnSpc>
                <a:spcPts val="4125"/>
              </a:lnSpc>
              <a:spcBef>
                <a:spcPct val="0"/>
              </a:spcBef>
            </a:pPr>
            <a:endParaRPr lang="ar-EG" sz="2946">
              <a:solidFill>
                <a:srgbClr val="000000"/>
              </a:solidFill>
              <a:latin typeface="Almisk"/>
              <a:ea typeface="Almisk"/>
              <a:cs typeface="Almisk"/>
              <a:sym typeface="Almisk"/>
              <a:rtl/>
            </a:endParaRPr>
          </a:p>
        </p:txBody>
      </p:sp>
      <p:sp>
        <p:nvSpPr>
          <p:cNvPr id="13" name="TextBox 13"/>
          <p:cNvSpPr txBox="1"/>
          <p:nvPr/>
        </p:nvSpPr>
        <p:spPr>
          <a:xfrm>
            <a:off x="8734869" y="950984"/>
            <a:ext cx="4841225" cy="922656"/>
          </a:xfrm>
          <a:prstGeom prst="rect">
            <a:avLst/>
          </a:prstGeom>
        </p:spPr>
        <p:txBody>
          <a:bodyPr lIns="0" tIns="0" rIns="0" bIns="0" rtlCol="0" anchor="t">
            <a:spAutoFit/>
          </a:bodyPr>
          <a:lstStyle/>
          <a:p>
            <a:pPr algn="ctr" rtl="1">
              <a:lnSpc>
                <a:spcPts val="7419"/>
              </a:lnSpc>
              <a:spcBef>
                <a:spcPct val="0"/>
              </a:spcBef>
            </a:pPr>
            <a:r>
              <a:rPr lang="ar-EG" sz="5299">
                <a:solidFill>
                  <a:srgbClr val="FFFFFF"/>
                </a:solidFill>
                <a:latin typeface="Beirut"/>
                <a:ea typeface="Beirut"/>
                <a:cs typeface="Beirut"/>
                <a:sym typeface="Beirut"/>
                <a:rtl/>
              </a:rPr>
              <a:t>الآثار الإيجابية </a:t>
            </a:r>
          </a:p>
        </p:txBody>
      </p:sp>
      <p:grpSp>
        <p:nvGrpSpPr>
          <p:cNvPr id="14" name="Group 14"/>
          <p:cNvGrpSpPr/>
          <p:nvPr/>
        </p:nvGrpSpPr>
        <p:grpSpPr>
          <a:xfrm rot="-650678">
            <a:off x="5799613" y="9258300"/>
            <a:ext cx="498195" cy="4981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6" name="TextBox 16"/>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461111" y="1028700"/>
            <a:ext cx="792377" cy="79237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9" name="TextBox 19"/>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63554" y="5841401"/>
            <a:ext cx="670661" cy="67066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2" name="TextBox 22"/>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01725" y="5022670"/>
            <a:ext cx="241661" cy="24166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3146232" y="8255836"/>
            <a:ext cx="241661" cy="24166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7534215" y="2833545"/>
            <a:ext cx="241661" cy="24166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rot="2638375">
            <a:off x="13929522" y="-64992"/>
            <a:ext cx="5339515" cy="3553205"/>
          </a:xfrm>
          <a:custGeom>
            <a:avLst/>
            <a:gdLst/>
            <a:ahLst/>
            <a:cxnLst/>
            <a:rect l="l" t="t" r="r" b="b"/>
            <a:pathLst>
              <a:path w="5339515" h="3553205">
                <a:moveTo>
                  <a:pt x="0" y="0"/>
                </a:moveTo>
                <a:lnTo>
                  <a:pt x="5339515" y="0"/>
                </a:lnTo>
                <a:lnTo>
                  <a:pt x="5339515" y="3553204"/>
                </a:lnTo>
                <a:lnTo>
                  <a:pt x="0" y="3553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25878" y="3874483"/>
            <a:ext cx="18371615" cy="2081339"/>
          </a:xfrm>
          <a:prstGeom prst="rect">
            <a:avLst/>
          </a:prstGeom>
        </p:spPr>
        <p:txBody>
          <a:bodyPr lIns="0" tIns="0" rIns="0" bIns="0" rtlCol="0" anchor="t">
            <a:spAutoFit/>
          </a:bodyPr>
          <a:lstStyle/>
          <a:p>
            <a:pPr algn="ctr" rtl="1">
              <a:lnSpc>
                <a:spcPts val="17800"/>
              </a:lnSpc>
            </a:pPr>
            <a:r>
              <a:rPr lang="ar-EG" sz="9600" dirty="0">
                <a:solidFill>
                  <a:srgbClr val="F4FFF4"/>
                </a:solidFill>
                <a:latin typeface="Beirut"/>
                <a:ea typeface="Beirut"/>
                <a:cs typeface="Beirut"/>
                <a:sym typeface="Beirut"/>
                <a:rtl/>
              </a:rPr>
              <a:t>الآثار السلبية لاستخدام الطاقة المتجددة</a:t>
            </a:r>
          </a:p>
        </p:txBody>
      </p:sp>
      <p:sp>
        <p:nvSpPr>
          <p:cNvPr id="5" name="Freeform 5"/>
          <p:cNvSpPr/>
          <p:nvPr/>
        </p:nvSpPr>
        <p:spPr>
          <a:xfrm>
            <a:off x="-225878" y="-215747"/>
            <a:ext cx="3790831" cy="2956848"/>
          </a:xfrm>
          <a:custGeom>
            <a:avLst/>
            <a:gdLst/>
            <a:ahLst/>
            <a:cxnLst/>
            <a:rect l="l" t="t" r="r" b="b"/>
            <a:pathLst>
              <a:path w="3790831" h="2956848">
                <a:moveTo>
                  <a:pt x="0" y="0"/>
                </a:moveTo>
                <a:lnTo>
                  <a:pt x="3790830" y="0"/>
                </a:lnTo>
                <a:lnTo>
                  <a:pt x="3790830" y="2956848"/>
                </a:lnTo>
                <a:lnTo>
                  <a:pt x="0" y="2956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00665" y="8853168"/>
            <a:ext cx="5983839" cy="1882189"/>
          </a:xfrm>
          <a:custGeom>
            <a:avLst/>
            <a:gdLst/>
            <a:ahLst/>
            <a:cxnLst/>
            <a:rect l="l" t="t" r="r" b="b"/>
            <a:pathLst>
              <a:path w="5983839" h="1882189">
                <a:moveTo>
                  <a:pt x="0" y="0"/>
                </a:moveTo>
                <a:lnTo>
                  <a:pt x="5983839" y="0"/>
                </a:lnTo>
                <a:lnTo>
                  <a:pt x="5983839" y="1882189"/>
                </a:lnTo>
                <a:lnTo>
                  <a:pt x="0" y="1882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rot="-960010">
            <a:off x="621511" y="6294685"/>
            <a:ext cx="407189" cy="4071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9" name="TextBox 9"/>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240867" y="2741101"/>
            <a:ext cx="407189" cy="40718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2" name="TextBox 12"/>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79579" y="7971674"/>
            <a:ext cx="407189" cy="40718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718972" y="7564485"/>
            <a:ext cx="407189" cy="40718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2002783">
            <a:off x="14640542" y="2819531"/>
            <a:ext cx="407189" cy="40718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4718972" y="9038474"/>
            <a:ext cx="3683687" cy="1393103"/>
          </a:xfrm>
          <a:custGeom>
            <a:avLst/>
            <a:gdLst/>
            <a:ahLst/>
            <a:cxnLst/>
            <a:rect l="l" t="t" r="r" b="b"/>
            <a:pathLst>
              <a:path w="3683687" h="1393103">
                <a:moveTo>
                  <a:pt x="0" y="0"/>
                </a:moveTo>
                <a:lnTo>
                  <a:pt x="3683687" y="0"/>
                </a:lnTo>
                <a:lnTo>
                  <a:pt x="3683687" y="1393104"/>
                </a:lnTo>
                <a:lnTo>
                  <a:pt x="0" y="139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a:off x="11040284" y="3842299"/>
            <a:ext cx="8361646" cy="8827073"/>
          </a:xfrm>
          <a:custGeom>
            <a:avLst/>
            <a:gdLst/>
            <a:ahLst/>
            <a:cxnLst/>
            <a:rect l="l" t="t" r="r" b="b"/>
            <a:pathLst>
              <a:path w="8361646" h="8827073">
                <a:moveTo>
                  <a:pt x="0" y="0"/>
                </a:moveTo>
                <a:lnTo>
                  <a:pt x="8361646" y="0"/>
                </a:lnTo>
                <a:lnTo>
                  <a:pt x="8361646" y="8827073"/>
                </a:lnTo>
                <a:lnTo>
                  <a:pt x="0" y="882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54600" y="1919749"/>
            <a:ext cx="12591632" cy="8022224"/>
            <a:chOff x="0" y="0"/>
            <a:chExt cx="3316314" cy="2112849"/>
          </a:xfrm>
        </p:grpSpPr>
        <p:sp>
          <p:nvSpPr>
            <p:cNvPr id="5" name="Freeform 5"/>
            <p:cNvSpPr/>
            <p:nvPr/>
          </p:nvSpPr>
          <p:spPr>
            <a:xfrm>
              <a:off x="0" y="0"/>
              <a:ext cx="3316315" cy="2112849"/>
            </a:xfrm>
            <a:custGeom>
              <a:avLst/>
              <a:gdLst/>
              <a:ahLst/>
              <a:cxnLst/>
              <a:rect l="l" t="t" r="r" b="b"/>
              <a:pathLst>
                <a:path w="3316315" h="2112849">
                  <a:moveTo>
                    <a:pt x="31357" y="0"/>
                  </a:moveTo>
                  <a:lnTo>
                    <a:pt x="3284958" y="0"/>
                  </a:lnTo>
                  <a:cubicBezTo>
                    <a:pt x="3302276" y="0"/>
                    <a:pt x="3316315" y="14039"/>
                    <a:pt x="3316315" y="31357"/>
                  </a:cubicBezTo>
                  <a:lnTo>
                    <a:pt x="3316315" y="2081492"/>
                  </a:lnTo>
                  <a:cubicBezTo>
                    <a:pt x="3316315" y="2089808"/>
                    <a:pt x="3313011" y="2097784"/>
                    <a:pt x="3307130" y="2103665"/>
                  </a:cubicBezTo>
                  <a:cubicBezTo>
                    <a:pt x="3301250" y="2109545"/>
                    <a:pt x="3293274" y="2112849"/>
                    <a:pt x="3284958" y="2112849"/>
                  </a:cubicBezTo>
                  <a:lnTo>
                    <a:pt x="31357" y="2112849"/>
                  </a:lnTo>
                  <a:cubicBezTo>
                    <a:pt x="14039" y="2112849"/>
                    <a:pt x="0" y="2098810"/>
                    <a:pt x="0" y="2081492"/>
                  </a:cubicBezTo>
                  <a:lnTo>
                    <a:pt x="0" y="31357"/>
                  </a:lnTo>
                  <a:cubicBezTo>
                    <a:pt x="0" y="14039"/>
                    <a:pt x="14039" y="0"/>
                    <a:pt x="31357" y="0"/>
                  </a:cubicBezTo>
                  <a:close/>
                </a:path>
              </a:pathLst>
            </a:custGeom>
            <a:solidFill>
              <a:srgbClr val="FFEFE4"/>
            </a:solidFill>
            <a:ln w="38100" cap="rnd">
              <a:solidFill>
                <a:srgbClr val="000000"/>
              </a:solidFill>
              <a:prstDash val="solid"/>
              <a:round/>
            </a:ln>
          </p:spPr>
        </p:sp>
        <p:sp>
          <p:nvSpPr>
            <p:cNvPr id="6" name="TextBox 6"/>
            <p:cNvSpPr txBox="1"/>
            <p:nvPr/>
          </p:nvSpPr>
          <p:spPr>
            <a:xfrm>
              <a:off x="0" y="-38100"/>
              <a:ext cx="3316314" cy="215094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304360" y="979364"/>
            <a:ext cx="7444143" cy="891049"/>
            <a:chOff x="0" y="0"/>
            <a:chExt cx="1658955" cy="198574"/>
          </a:xfrm>
        </p:grpSpPr>
        <p:sp>
          <p:nvSpPr>
            <p:cNvPr id="8" name="Freeform 8"/>
            <p:cNvSpPr/>
            <p:nvPr/>
          </p:nvSpPr>
          <p:spPr>
            <a:xfrm>
              <a:off x="0" y="0"/>
              <a:ext cx="1658955" cy="198574"/>
            </a:xfrm>
            <a:custGeom>
              <a:avLst/>
              <a:gdLst/>
              <a:ahLst/>
              <a:cxnLst/>
              <a:rect l="l" t="t" r="r" b="b"/>
              <a:pathLst>
                <a:path w="1658955" h="198574">
                  <a:moveTo>
                    <a:pt x="53040" y="0"/>
                  </a:moveTo>
                  <a:lnTo>
                    <a:pt x="1605915" y="0"/>
                  </a:lnTo>
                  <a:cubicBezTo>
                    <a:pt x="1619982" y="0"/>
                    <a:pt x="1633473" y="5588"/>
                    <a:pt x="1643420" y="15535"/>
                  </a:cubicBezTo>
                  <a:cubicBezTo>
                    <a:pt x="1653367" y="25482"/>
                    <a:pt x="1658955" y="38973"/>
                    <a:pt x="1658955" y="53040"/>
                  </a:cubicBezTo>
                  <a:lnTo>
                    <a:pt x="1658955" y="145534"/>
                  </a:lnTo>
                  <a:cubicBezTo>
                    <a:pt x="1658955" y="159601"/>
                    <a:pt x="1653367" y="173092"/>
                    <a:pt x="1643420" y="183039"/>
                  </a:cubicBezTo>
                  <a:cubicBezTo>
                    <a:pt x="1633473" y="192985"/>
                    <a:pt x="1619982" y="198574"/>
                    <a:pt x="1605915" y="198574"/>
                  </a:cubicBezTo>
                  <a:lnTo>
                    <a:pt x="53040" y="198574"/>
                  </a:lnTo>
                  <a:cubicBezTo>
                    <a:pt x="38973" y="198574"/>
                    <a:pt x="25482" y="192985"/>
                    <a:pt x="15535" y="183039"/>
                  </a:cubicBezTo>
                  <a:cubicBezTo>
                    <a:pt x="5588" y="173092"/>
                    <a:pt x="0" y="159601"/>
                    <a:pt x="0" y="145534"/>
                  </a:cubicBezTo>
                  <a:lnTo>
                    <a:pt x="0" y="53040"/>
                  </a:lnTo>
                  <a:cubicBezTo>
                    <a:pt x="0" y="38973"/>
                    <a:pt x="5588" y="25482"/>
                    <a:pt x="15535" y="15535"/>
                  </a:cubicBezTo>
                  <a:cubicBezTo>
                    <a:pt x="25482" y="5588"/>
                    <a:pt x="38973" y="0"/>
                    <a:pt x="53040" y="0"/>
                  </a:cubicBezTo>
                  <a:close/>
                </a:path>
              </a:pathLst>
            </a:custGeom>
            <a:solidFill>
              <a:srgbClr val="F4CC24"/>
            </a:solidFill>
            <a:ln w="38100" cap="rnd">
              <a:solidFill>
                <a:srgbClr val="000000"/>
              </a:solidFill>
              <a:prstDash val="solid"/>
              <a:round/>
            </a:ln>
          </p:spPr>
        </p:sp>
        <p:sp>
          <p:nvSpPr>
            <p:cNvPr id="9" name="TextBox 9"/>
            <p:cNvSpPr txBox="1"/>
            <p:nvPr/>
          </p:nvSpPr>
          <p:spPr>
            <a:xfrm>
              <a:off x="0" y="-38100"/>
              <a:ext cx="1658955" cy="23667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878852" y="727972"/>
            <a:ext cx="4686504" cy="2036499"/>
          </a:xfrm>
          <a:custGeom>
            <a:avLst/>
            <a:gdLst/>
            <a:ahLst/>
            <a:cxnLst/>
            <a:rect l="l" t="t" r="r" b="b"/>
            <a:pathLst>
              <a:path w="4686504" h="2036499">
                <a:moveTo>
                  <a:pt x="0" y="0"/>
                </a:moveTo>
                <a:lnTo>
                  <a:pt x="4686504" y="0"/>
                </a:lnTo>
                <a:lnTo>
                  <a:pt x="4686504" y="2036499"/>
                </a:lnTo>
                <a:lnTo>
                  <a:pt x="0" y="2036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910713" y="2115231"/>
            <a:ext cx="11879407" cy="7980124"/>
          </a:xfrm>
          <a:prstGeom prst="rect">
            <a:avLst/>
          </a:prstGeom>
        </p:spPr>
        <p:txBody>
          <a:bodyPr lIns="0" tIns="0" rIns="0" bIns="0" rtlCol="0" anchor="t">
            <a:spAutoFit/>
          </a:bodyPr>
          <a:lstStyle/>
          <a:p>
            <a:pPr algn="r" rtl="1">
              <a:lnSpc>
                <a:spcPts val="4825"/>
              </a:lnSpc>
            </a:pPr>
            <a:r>
              <a:rPr lang="en-US" sz="3446">
                <a:solidFill>
                  <a:srgbClr val="000000"/>
                </a:solidFill>
                <a:latin typeface="Almisk"/>
                <a:ea typeface="Almisk"/>
                <a:cs typeface="Almisk"/>
                <a:sym typeface="Almisk"/>
              </a:rPr>
              <a:t>1</a:t>
            </a:r>
            <a:r>
              <a:rPr lang="ar-EG" sz="3446">
                <a:solidFill>
                  <a:srgbClr val="000000"/>
                </a:solidFill>
                <a:latin typeface="Almisk"/>
                <a:ea typeface="Almisk"/>
                <a:cs typeface="Almisk"/>
                <a:sym typeface="Almisk"/>
                <a:rtl/>
              </a:rPr>
              <a:t>. من </a:t>
            </a:r>
            <a:r>
              <a:rPr lang="ar-EG" sz="3446">
                <a:solidFill>
                  <a:srgbClr val="488C69"/>
                </a:solidFill>
                <a:latin typeface="Almisk"/>
                <a:ea typeface="Almisk"/>
                <a:cs typeface="Almisk"/>
                <a:sym typeface="Almisk"/>
                <a:rtl/>
              </a:rPr>
              <a:t>الصعب توليد كميات الكهرباء الكبيرة</a:t>
            </a:r>
            <a:r>
              <a:rPr lang="ar-EG" sz="3446">
                <a:solidFill>
                  <a:srgbClr val="000000"/>
                </a:solidFill>
                <a:latin typeface="Almisk"/>
                <a:ea typeface="Almisk"/>
                <a:cs typeface="Almisk"/>
                <a:sym typeface="Almisk"/>
                <a:rtl/>
              </a:rPr>
              <a:t> كتلك التي تنتجها المولدات التقليدية من الوقود الأحفوري. وهذا قد يعني أننا بحاجة إلى تقليل كمية الطاقة التي يمكننا استخدامها، أو ببساطة بناء المزيد من مرافق الطاقة. فإنه يشير أيضا إلى أن أفضل حل لمشاكلنا بالنسبة للطاقة يمكن أن يكون التوازن بين العديد من مصادر الطاقة المختلفة.</a:t>
            </a:r>
          </a:p>
          <a:p>
            <a:pPr algn="r" rtl="1">
              <a:lnSpc>
                <a:spcPts val="4825"/>
              </a:lnSpc>
            </a:pPr>
            <a:r>
              <a:rPr lang="en-US" sz="3446">
                <a:solidFill>
                  <a:srgbClr val="000000"/>
                </a:solidFill>
                <a:latin typeface="Almisk"/>
                <a:ea typeface="Almisk"/>
                <a:cs typeface="Almisk"/>
                <a:sym typeface="Almisk"/>
              </a:rPr>
              <a:t>2</a:t>
            </a:r>
            <a:r>
              <a:rPr lang="ar-EG" sz="3446">
                <a:solidFill>
                  <a:srgbClr val="000000"/>
                </a:solidFill>
                <a:latin typeface="Almisk"/>
                <a:ea typeface="Almisk"/>
                <a:cs typeface="Almisk"/>
                <a:sym typeface="Almisk"/>
                <a:rtl/>
              </a:rPr>
              <a:t>. </a:t>
            </a:r>
            <a:r>
              <a:rPr lang="ar-EG" sz="3446">
                <a:solidFill>
                  <a:srgbClr val="488C69"/>
                </a:solidFill>
                <a:latin typeface="Almisk"/>
                <a:ea typeface="Almisk"/>
                <a:cs typeface="Almisk"/>
                <a:sym typeface="Almisk"/>
                <a:rtl/>
              </a:rPr>
              <a:t>موثوقية الإمداد</a:t>
            </a:r>
            <a:r>
              <a:rPr lang="ar-EG" sz="3446">
                <a:solidFill>
                  <a:srgbClr val="000000"/>
                </a:solidFill>
                <a:latin typeface="Almisk"/>
                <a:ea typeface="Almisk"/>
                <a:cs typeface="Almisk"/>
                <a:sym typeface="Almisk"/>
                <a:rtl/>
              </a:rPr>
              <a:t>، فعلى سبيل المثال ، المولدات الكهرمائية بحاجة إلى المطر لملء السدود لتوفير المياه المتدفقة .</a:t>
            </a:r>
          </a:p>
          <a:p>
            <a:pPr algn="r" rtl="1">
              <a:lnSpc>
                <a:spcPts val="4825"/>
              </a:lnSpc>
            </a:pPr>
            <a:r>
              <a:rPr lang="ar-EG" sz="3446">
                <a:solidFill>
                  <a:srgbClr val="000000"/>
                </a:solidFill>
                <a:latin typeface="Almisk"/>
                <a:ea typeface="Almisk"/>
                <a:cs typeface="Almisk"/>
                <a:sym typeface="Almisk"/>
                <a:rtl/>
              </a:rPr>
              <a:t>حيث تحتاج التوربينات الهوائية الرياح لتشغيل الشفرات، والبطاريات الشمسية تحتاج إلى مسح السماء والشمس المشرقة لتجميع الحرارة وتوليد الكهرباء .</a:t>
            </a:r>
          </a:p>
          <a:p>
            <a:pPr algn="r" rtl="1">
              <a:lnSpc>
                <a:spcPts val="4825"/>
              </a:lnSpc>
            </a:pPr>
            <a:r>
              <a:rPr lang="ar-EG" sz="3446">
                <a:solidFill>
                  <a:srgbClr val="000000"/>
                </a:solidFill>
                <a:latin typeface="Almisk"/>
                <a:ea typeface="Almisk"/>
                <a:cs typeface="Almisk"/>
                <a:sym typeface="Almisk"/>
                <a:rtl/>
              </a:rPr>
              <a:t> حتى عندما تتوفر هذه الموارد فالقدرة على جعل الطاقة منها يمكن أن تكون غير متوقعة وغير متناسقة مع التكلفة الحالية لتكنولوجيا الطاقة المتجددة وقد تزيد التكلفة بكثير عن تكلفة توليد الوقود الأحفوري التقليدي. وعلى هذا النحو قد تكون تكلفة رأس المال باهظة للغاية.</a:t>
            </a:r>
          </a:p>
          <a:p>
            <a:pPr algn="r" rtl="1">
              <a:lnSpc>
                <a:spcPts val="4825"/>
              </a:lnSpc>
              <a:spcBef>
                <a:spcPct val="0"/>
              </a:spcBef>
            </a:pPr>
            <a:endParaRPr lang="ar-EG" sz="3446">
              <a:solidFill>
                <a:srgbClr val="000000"/>
              </a:solidFill>
              <a:latin typeface="Almisk"/>
              <a:ea typeface="Almisk"/>
              <a:cs typeface="Almisk"/>
              <a:sym typeface="Almisk"/>
              <a:rtl/>
            </a:endParaRPr>
          </a:p>
        </p:txBody>
      </p:sp>
      <p:sp>
        <p:nvSpPr>
          <p:cNvPr id="12" name="TextBox 12"/>
          <p:cNvSpPr txBox="1"/>
          <p:nvPr/>
        </p:nvSpPr>
        <p:spPr>
          <a:xfrm>
            <a:off x="4605819" y="898421"/>
            <a:ext cx="4841225" cy="922656"/>
          </a:xfrm>
          <a:prstGeom prst="rect">
            <a:avLst/>
          </a:prstGeom>
        </p:spPr>
        <p:txBody>
          <a:bodyPr lIns="0" tIns="0" rIns="0" bIns="0" rtlCol="0" anchor="t">
            <a:spAutoFit/>
          </a:bodyPr>
          <a:lstStyle/>
          <a:p>
            <a:pPr algn="ctr" rtl="1">
              <a:lnSpc>
                <a:spcPts val="7419"/>
              </a:lnSpc>
              <a:spcBef>
                <a:spcPct val="0"/>
              </a:spcBef>
            </a:pPr>
            <a:r>
              <a:rPr lang="ar-EG" sz="5299">
                <a:solidFill>
                  <a:srgbClr val="FFFFFF"/>
                </a:solidFill>
                <a:latin typeface="Beirut"/>
                <a:ea typeface="Beirut"/>
                <a:cs typeface="Beirut"/>
                <a:sym typeface="Beirut"/>
                <a:rtl/>
              </a:rPr>
              <a:t>الآثار السلبية </a:t>
            </a:r>
          </a:p>
        </p:txBody>
      </p:sp>
      <p:grpSp>
        <p:nvGrpSpPr>
          <p:cNvPr id="13" name="Group 13"/>
          <p:cNvGrpSpPr/>
          <p:nvPr/>
        </p:nvGrpSpPr>
        <p:grpSpPr>
          <a:xfrm rot="-650678">
            <a:off x="5799613" y="9258300"/>
            <a:ext cx="498195" cy="49819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863554" y="5841401"/>
            <a:ext cx="670661" cy="6706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601725" y="5022670"/>
            <a:ext cx="241661" cy="24166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3146232" y="8255836"/>
            <a:ext cx="241661" cy="24166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7534215" y="2833545"/>
            <a:ext cx="241661" cy="24166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C2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flipH="1">
            <a:off x="13625140" y="562234"/>
            <a:ext cx="3909075" cy="2715030"/>
          </a:xfrm>
          <a:custGeom>
            <a:avLst/>
            <a:gdLst/>
            <a:ahLst/>
            <a:cxnLst/>
            <a:rect l="l" t="t" r="r" b="b"/>
            <a:pathLst>
              <a:path w="3909075" h="2715030">
                <a:moveTo>
                  <a:pt x="3909075" y="0"/>
                </a:moveTo>
                <a:lnTo>
                  <a:pt x="0" y="0"/>
                </a:lnTo>
                <a:lnTo>
                  <a:pt x="0" y="2715030"/>
                </a:lnTo>
                <a:lnTo>
                  <a:pt x="3909075" y="2715030"/>
                </a:lnTo>
                <a:lnTo>
                  <a:pt x="3909075"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sp>
      <p:sp>
        <p:nvSpPr>
          <p:cNvPr id="3" name="Freeform 3"/>
          <p:cNvSpPr/>
          <p:nvPr/>
        </p:nvSpPr>
        <p:spPr>
          <a:xfrm rot="2638375">
            <a:off x="13929522" y="-64992"/>
            <a:ext cx="5339515" cy="3553205"/>
          </a:xfrm>
          <a:custGeom>
            <a:avLst/>
            <a:gdLst/>
            <a:ahLst/>
            <a:cxnLst/>
            <a:rect l="l" t="t" r="r" b="b"/>
            <a:pathLst>
              <a:path w="5339515" h="3553205">
                <a:moveTo>
                  <a:pt x="0" y="0"/>
                </a:moveTo>
                <a:lnTo>
                  <a:pt x="5339515" y="0"/>
                </a:lnTo>
                <a:lnTo>
                  <a:pt x="5339515" y="3553204"/>
                </a:lnTo>
                <a:lnTo>
                  <a:pt x="0" y="3553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14659" y="3798135"/>
            <a:ext cx="18371615" cy="2081339"/>
          </a:xfrm>
          <a:prstGeom prst="rect">
            <a:avLst/>
          </a:prstGeom>
        </p:spPr>
        <p:txBody>
          <a:bodyPr lIns="0" tIns="0" rIns="0" bIns="0" rtlCol="0" anchor="t">
            <a:spAutoFit/>
          </a:bodyPr>
          <a:lstStyle/>
          <a:p>
            <a:pPr algn="ctr" rtl="1">
              <a:lnSpc>
                <a:spcPts val="17800"/>
              </a:lnSpc>
            </a:pPr>
            <a:r>
              <a:rPr lang="en-US" sz="9600" b="1" dirty="0" err="1">
                <a:solidFill>
                  <a:srgbClr val="F0FCFF"/>
                </a:solidFill>
                <a:latin typeface="Spline Sans Bold" pitchFamily="34" charset="0"/>
                <a:ea typeface="Spline Sans Bold" pitchFamily="34" charset="-122"/>
                <a:cs typeface="Spline Sans Bold" pitchFamily="34" charset="-120"/>
              </a:rPr>
              <a:t>معاهدات</a:t>
            </a:r>
            <a:r>
              <a:rPr lang="en-US" sz="9600" b="1" dirty="0">
                <a:solidFill>
                  <a:srgbClr val="F0FCFF"/>
                </a:solidFill>
                <a:latin typeface="Spline Sans Bold" pitchFamily="34" charset="0"/>
                <a:ea typeface="Spline Sans Bold" pitchFamily="34" charset="-122"/>
                <a:cs typeface="Spline Sans Bold" pitchFamily="34" charset="-120"/>
              </a:rPr>
              <a:t> </a:t>
            </a:r>
            <a:r>
              <a:rPr lang="en-US" sz="9600" b="1" dirty="0" err="1">
                <a:solidFill>
                  <a:srgbClr val="F0FCFF"/>
                </a:solidFill>
                <a:latin typeface="Spline Sans Bold" pitchFamily="34" charset="0"/>
                <a:ea typeface="Spline Sans Bold" pitchFamily="34" charset="-122"/>
                <a:cs typeface="Spline Sans Bold" pitchFamily="34" charset="-120"/>
              </a:rPr>
              <a:t>الأمم</a:t>
            </a:r>
            <a:r>
              <a:rPr lang="en-US" sz="9600" b="1" dirty="0">
                <a:solidFill>
                  <a:srgbClr val="F0FCFF"/>
                </a:solidFill>
                <a:latin typeface="Spline Sans Bold" pitchFamily="34" charset="0"/>
                <a:ea typeface="Spline Sans Bold" pitchFamily="34" charset="-122"/>
                <a:cs typeface="Spline Sans Bold" pitchFamily="34" charset="-120"/>
              </a:rPr>
              <a:t> </a:t>
            </a:r>
            <a:r>
              <a:rPr lang="en-US" sz="9600" b="1" dirty="0" err="1">
                <a:solidFill>
                  <a:srgbClr val="F0FCFF"/>
                </a:solidFill>
                <a:latin typeface="Spline Sans Bold" pitchFamily="34" charset="0"/>
                <a:ea typeface="Spline Sans Bold" pitchFamily="34" charset="-122"/>
                <a:cs typeface="Spline Sans Bold" pitchFamily="34" charset="-120"/>
              </a:rPr>
              <a:t>المتحدة</a:t>
            </a:r>
            <a:r>
              <a:rPr lang="en-US" sz="9600" b="1" dirty="0">
                <a:solidFill>
                  <a:srgbClr val="F0FCFF"/>
                </a:solidFill>
                <a:latin typeface="Spline Sans Bold" pitchFamily="34" charset="0"/>
                <a:ea typeface="Spline Sans Bold" pitchFamily="34" charset="-122"/>
                <a:cs typeface="Spline Sans Bold" pitchFamily="34" charset="-120"/>
              </a:rPr>
              <a:t> </a:t>
            </a:r>
            <a:r>
              <a:rPr lang="en-US" sz="9600" b="1" dirty="0" err="1">
                <a:solidFill>
                  <a:srgbClr val="F0FCFF"/>
                </a:solidFill>
                <a:latin typeface="Spline Sans Bold" pitchFamily="34" charset="0"/>
                <a:ea typeface="Spline Sans Bold" pitchFamily="34" charset="-122"/>
                <a:cs typeface="Spline Sans Bold" pitchFamily="34" charset="-120"/>
              </a:rPr>
              <a:t>ذات</a:t>
            </a:r>
            <a:r>
              <a:rPr lang="en-US" sz="9600" b="1" dirty="0">
                <a:solidFill>
                  <a:srgbClr val="F0FCFF"/>
                </a:solidFill>
                <a:latin typeface="Spline Sans Bold" pitchFamily="34" charset="0"/>
                <a:ea typeface="Spline Sans Bold" pitchFamily="34" charset="-122"/>
                <a:cs typeface="Spline Sans Bold" pitchFamily="34" charset="-120"/>
              </a:rPr>
              <a:t> </a:t>
            </a:r>
            <a:r>
              <a:rPr lang="en-US" sz="9600" b="1" dirty="0" err="1">
                <a:solidFill>
                  <a:srgbClr val="F0FCFF"/>
                </a:solidFill>
                <a:latin typeface="Spline Sans Bold" pitchFamily="34" charset="0"/>
                <a:ea typeface="Spline Sans Bold" pitchFamily="34" charset="-122"/>
                <a:cs typeface="Spline Sans Bold" pitchFamily="34" charset="-120"/>
              </a:rPr>
              <a:t>الصلة</a:t>
            </a:r>
            <a:endParaRPr lang="ar-EG" sz="17800" b="1" dirty="0">
              <a:solidFill>
                <a:srgbClr val="F4FFF4"/>
              </a:solidFill>
              <a:latin typeface="Beirut"/>
              <a:ea typeface="Beirut"/>
              <a:cs typeface="Beirut"/>
              <a:sym typeface="Beirut"/>
              <a:rtl/>
            </a:endParaRPr>
          </a:p>
        </p:txBody>
      </p:sp>
      <p:sp>
        <p:nvSpPr>
          <p:cNvPr id="5" name="Freeform 5"/>
          <p:cNvSpPr/>
          <p:nvPr/>
        </p:nvSpPr>
        <p:spPr>
          <a:xfrm>
            <a:off x="-225878" y="-215747"/>
            <a:ext cx="3790831" cy="2956848"/>
          </a:xfrm>
          <a:custGeom>
            <a:avLst/>
            <a:gdLst/>
            <a:ahLst/>
            <a:cxnLst/>
            <a:rect l="l" t="t" r="r" b="b"/>
            <a:pathLst>
              <a:path w="3790831" h="2956848">
                <a:moveTo>
                  <a:pt x="0" y="0"/>
                </a:moveTo>
                <a:lnTo>
                  <a:pt x="3790830" y="0"/>
                </a:lnTo>
                <a:lnTo>
                  <a:pt x="3790830" y="2956848"/>
                </a:lnTo>
                <a:lnTo>
                  <a:pt x="0" y="2956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00665" y="8853168"/>
            <a:ext cx="5983839" cy="1882189"/>
          </a:xfrm>
          <a:custGeom>
            <a:avLst/>
            <a:gdLst/>
            <a:ahLst/>
            <a:cxnLst/>
            <a:rect l="l" t="t" r="r" b="b"/>
            <a:pathLst>
              <a:path w="5983839" h="1882189">
                <a:moveTo>
                  <a:pt x="0" y="0"/>
                </a:moveTo>
                <a:lnTo>
                  <a:pt x="5983839" y="0"/>
                </a:lnTo>
                <a:lnTo>
                  <a:pt x="5983839" y="1882189"/>
                </a:lnTo>
                <a:lnTo>
                  <a:pt x="0" y="1882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rot="-960010">
            <a:off x="621511" y="6294685"/>
            <a:ext cx="407189" cy="4071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9" name="TextBox 9"/>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240867" y="2741101"/>
            <a:ext cx="407189" cy="40718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2" name="TextBox 12"/>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79579" y="7971674"/>
            <a:ext cx="407189" cy="40718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5" name="TextBox 15"/>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718972" y="7564485"/>
            <a:ext cx="407189" cy="40718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2002783">
            <a:off x="14640542" y="2819531"/>
            <a:ext cx="407189" cy="40718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CC24"/>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4718972" y="9038474"/>
            <a:ext cx="3683687" cy="1393103"/>
          </a:xfrm>
          <a:custGeom>
            <a:avLst/>
            <a:gdLst/>
            <a:ahLst/>
            <a:cxnLst/>
            <a:rect l="l" t="t" r="r" b="b"/>
            <a:pathLst>
              <a:path w="3683687" h="1393103">
                <a:moveTo>
                  <a:pt x="0" y="0"/>
                </a:moveTo>
                <a:lnTo>
                  <a:pt x="3683687" y="0"/>
                </a:lnTo>
                <a:lnTo>
                  <a:pt x="3683687" y="1393104"/>
                </a:lnTo>
                <a:lnTo>
                  <a:pt x="0" y="139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561997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733</Words>
  <Application>Microsoft Macintosh PowerPoint</Application>
  <PresentationFormat>Custom</PresentationFormat>
  <Paragraphs>40</Paragraphs>
  <Slides>11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Calibri</vt:lpstr>
      <vt:lpstr>29LT Azer</vt:lpstr>
      <vt:lpstr>Ara Hamah AlThawra</vt:lpstr>
      <vt:lpstr>Arial</vt:lpstr>
      <vt:lpstr>Almisk</vt:lpstr>
      <vt:lpstr>Garet</vt:lpstr>
      <vt:lpstr>Afeesh</vt:lpstr>
      <vt:lpstr>Beirut</vt:lpstr>
      <vt:lpstr>HS Headline</vt:lpstr>
      <vt:lpstr>Spline Sans Bold</vt:lpstr>
      <vt:lpstr>Darumadrop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Yellow Illustrative Renewable Energy Presentation</dc:title>
  <cp:lastModifiedBy>مريم محمد كردى المنخس المرى</cp:lastModifiedBy>
  <cp:revision>3</cp:revision>
  <dcterms:created xsi:type="dcterms:W3CDTF">2006-08-16T00:00:00Z</dcterms:created>
  <dcterms:modified xsi:type="dcterms:W3CDTF">2024-10-11T12:33:44Z</dcterms:modified>
  <dc:identifier>DAGTDkYR4l8</dc:identifier>
</cp:coreProperties>
</file>