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256" r:id="rId2"/>
    <p:sldId id="264" r:id="rId3"/>
    <p:sldId id="265" r:id="rId4"/>
    <p:sldId id="257" r:id="rId5"/>
    <p:sldId id="258" r:id="rId6"/>
    <p:sldId id="259" r:id="rId7"/>
    <p:sldId id="284" r:id="rId8"/>
    <p:sldId id="260" r:id="rId9"/>
    <p:sldId id="261" r:id="rId10"/>
    <p:sldId id="285" r:id="rId11"/>
    <p:sldId id="262" r:id="rId12"/>
    <p:sldId id="263" r:id="rId13"/>
    <p:sldId id="266" r:id="rId14"/>
    <p:sldId id="283"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8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p:restoredTop sz="94558"/>
  </p:normalViewPr>
  <p:slideViewPr>
    <p:cSldViewPr snapToGrid="0" snapToObjects="1">
      <p:cViewPr varScale="1">
        <p:scale>
          <a:sx n="121" d="100"/>
          <a:sy n="121" d="100"/>
        </p:scale>
        <p:origin x="85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BF42F-93E9-E047-8401-9BE126B7C537}" type="datetimeFigureOut">
              <a:rPr lang="en-US" smtClean="0"/>
              <a:t>8/27/22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A2D39-02E5-9041-923B-B64AFFC88898}" type="slidenum">
              <a:rPr lang="en-US" smtClean="0"/>
              <a:t>‹#›</a:t>
            </a:fld>
            <a:endParaRPr lang="en-US"/>
          </a:p>
        </p:txBody>
      </p:sp>
    </p:spTree>
    <p:extLst>
      <p:ext uri="{BB962C8B-B14F-4D97-AF65-F5344CB8AC3E}">
        <p14:creationId xmlns:p14="http://schemas.microsoft.com/office/powerpoint/2010/main" val="668229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D511-A8D0-FA45-9C83-DE286ACB064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23C097C2-4C11-2446-8FA4-BB91063AC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C427F7C4-90C2-FA4E-A4BA-0DA4FD2E8BE9}"/>
              </a:ext>
            </a:extLst>
          </p:cNvPr>
          <p:cNvSpPr>
            <a:spLocks noGrp="1"/>
          </p:cNvSpPr>
          <p:nvPr>
            <p:ph type="ftr" sz="quarter" idx="11"/>
          </p:nvPr>
        </p:nvSpPr>
        <p:spPr>
          <a:xfrm>
            <a:off x="6407727" y="6367318"/>
            <a:ext cx="4114800" cy="365125"/>
          </a:xfrm>
        </p:spPr>
        <p:txBody>
          <a:bodyPr/>
          <a:lstStyle>
            <a:lvl1pPr>
              <a:defRPr b="1" i="0">
                <a:latin typeface="Futura" panose="020B0602020204020303" pitchFamily="34" charset="-79"/>
                <a:cs typeface="Futura" panose="020B0602020204020303" pitchFamily="34" charset="-79"/>
              </a:defRPr>
            </a:lvl1pPr>
          </a:lstStyle>
          <a:p>
            <a:r>
              <a:rPr lang="en-US" dirty="0"/>
              <a:t>https://</a:t>
            </a:r>
            <a:r>
              <a:rPr lang="en-US" dirty="0" err="1"/>
              <a:t>qatar.thimun.org</a:t>
            </a:r>
            <a:r>
              <a:rPr lang="en-US" dirty="0"/>
              <a:t>/</a:t>
            </a:r>
            <a:r>
              <a:rPr lang="en-US" dirty="0" err="1"/>
              <a:t>qlc</a:t>
            </a:r>
            <a:r>
              <a:rPr lang="en-US" dirty="0"/>
              <a:t>/</a:t>
            </a:r>
          </a:p>
        </p:txBody>
      </p:sp>
      <p:sp>
        <p:nvSpPr>
          <p:cNvPr id="6" name="Slide Number Placeholder 5">
            <a:extLst>
              <a:ext uri="{FF2B5EF4-FFF2-40B4-BE49-F238E27FC236}">
                <a16:creationId xmlns:a16="http://schemas.microsoft.com/office/drawing/2014/main" id="{86CBA778-6671-3548-A478-AB6410EB2688}"/>
              </a:ext>
            </a:extLst>
          </p:cNvPr>
          <p:cNvSpPr>
            <a:spLocks noGrp="1"/>
          </p:cNvSpPr>
          <p:nvPr>
            <p:ph type="sldNum" sz="quarter" idx="12"/>
          </p:nvPr>
        </p:nvSpPr>
        <p:spPr>
          <a:xfrm>
            <a:off x="10668000" y="6356350"/>
            <a:ext cx="685800" cy="365125"/>
          </a:xfrm>
        </p:spPr>
        <p:txBody>
          <a:bodyPr/>
          <a:lstStyle/>
          <a:p>
            <a:fld id="{463614A4-6A52-F148-83E5-FE8B9931800C}" type="slidenum">
              <a:rPr lang="en-US" smtClean="0"/>
              <a:t>‹#›</a:t>
            </a:fld>
            <a:endParaRPr lang="en-US" dirty="0"/>
          </a:p>
        </p:txBody>
      </p:sp>
    </p:spTree>
    <p:extLst>
      <p:ext uri="{BB962C8B-B14F-4D97-AF65-F5344CB8AC3E}">
        <p14:creationId xmlns:p14="http://schemas.microsoft.com/office/powerpoint/2010/main" val="712577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2EA0A-276E-324B-BEDB-DB8397000F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09A8A5-78B1-764B-83E4-2425E63B838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8833180-B579-034D-A13B-C02DC6D41AD4}"/>
              </a:ext>
            </a:extLst>
          </p:cNvPr>
          <p:cNvSpPr>
            <a:spLocks noGrp="1"/>
          </p:cNvSpPr>
          <p:nvPr>
            <p:ph type="ftr" sz="quarter" idx="11"/>
          </p:nvPr>
        </p:nvSpPr>
        <p:spPr/>
        <p:txBody>
          <a:bodyPr/>
          <a:lstStyle/>
          <a:p>
            <a:r>
              <a:rPr lang="en-US"/>
              <a:t>QATAR LEADERSHIP CONFERENCE</a:t>
            </a:r>
          </a:p>
        </p:txBody>
      </p:sp>
      <p:sp>
        <p:nvSpPr>
          <p:cNvPr id="6" name="Slide Number Placeholder 5">
            <a:extLst>
              <a:ext uri="{FF2B5EF4-FFF2-40B4-BE49-F238E27FC236}">
                <a16:creationId xmlns:a16="http://schemas.microsoft.com/office/drawing/2014/main" id="{A6F9B1E5-3C0B-B54F-B1D7-6855E0914564}"/>
              </a:ext>
            </a:extLst>
          </p:cNvPr>
          <p:cNvSpPr>
            <a:spLocks noGrp="1"/>
          </p:cNvSpPr>
          <p:nvPr>
            <p:ph type="sldNum" sz="quarter" idx="12"/>
          </p:nvPr>
        </p:nvSpPr>
        <p:spPr/>
        <p:txBody>
          <a:bodyPr/>
          <a:lstStyle/>
          <a:p>
            <a:fld id="{463614A4-6A52-F148-83E5-FE8B9931800C}" type="slidenum">
              <a:rPr lang="en-US" smtClean="0"/>
              <a:t>‹#›</a:t>
            </a:fld>
            <a:endParaRPr lang="en-US"/>
          </a:p>
        </p:txBody>
      </p:sp>
    </p:spTree>
    <p:extLst>
      <p:ext uri="{BB962C8B-B14F-4D97-AF65-F5344CB8AC3E}">
        <p14:creationId xmlns:p14="http://schemas.microsoft.com/office/powerpoint/2010/main" val="1544110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C35A96-74AD-D641-B1AF-D6FD5EBBC0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B7B02-1504-C842-801A-CF840E6CDC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C467CDF-0A47-AD4E-A5BA-1EDD9941EC73}"/>
              </a:ext>
            </a:extLst>
          </p:cNvPr>
          <p:cNvSpPr>
            <a:spLocks noGrp="1"/>
          </p:cNvSpPr>
          <p:nvPr>
            <p:ph type="ftr" sz="quarter" idx="11"/>
          </p:nvPr>
        </p:nvSpPr>
        <p:spPr/>
        <p:txBody>
          <a:bodyPr/>
          <a:lstStyle/>
          <a:p>
            <a:r>
              <a:rPr lang="en-US"/>
              <a:t>QATAR LEADERSHIP CONFERENCE</a:t>
            </a:r>
          </a:p>
        </p:txBody>
      </p:sp>
      <p:sp>
        <p:nvSpPr>
          <p:cNvPr id="6" name="Slide Number Placeholder 5">
            <a:extLst>
              <a:ext uri="{FF2B5EF4-FFF2-40B4-BE49-F238E27FC236}">
                <a16:creationId xmlns:a16="http://schemas.microsoft.com/office/drawing/2014/main" id="{C2832585-4C0A-7441-83B9-B90BFE9038DA}"/>
              </a:ext>
            </a:extLst>
          </p:cNvPr>
          <p:cNvSpPr>
            <a:spLocks noGrp="1"/>
          </p:cNvSpPr>
          <p:nvPr>
            <p:ph type="sldNum" sz="quarter" idx="12"/>
          </p:nvPr>
        </p:nvSpPr>
        <p:spPr/>
        <p:txBody>
          <a:bodyPr/>
          <a:lstStyle/>
          <a:p>
            <a:fld id="{463614A4-6A52-F148-83E5-FE8B9931800C}" type="slidenum">
              <a:rPr lang="en-US" smtClean="0"/>
              <a:t>‹#›</a:t>
            </a:fld>
            <a:endParaRPr lang="en-US"/>
          </a:p>
        </p:txBody>
      </p:sp>
    </p:spTree>
    <p:extLst>
      <p:ext uri="{BB962C8B-B14F-4D97-AF65-F5344CB8AC3E}">
        <p14:creationId xmlns:p14="http://schemas.microsoft.com/office/powerpoint/2010/main" val="39769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B676-81EF-384E-8083-374C2302770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AF3415E-3FFD-684D-B271-9EC2050BA536}"/>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C925875-6601-0649-90FA-5C5984E1A413}"/>
              </a:ext>
            </a:extLst>
          </p:cNvPr>
          <p:cNvSpPr>
            <a:spLocks noGrp="1"/>
          </p:cNvSpPr>
          <p:nvPr>
            <p:ph type="ftr" sz="quarter" idx="11"/>
          </p:nvPr>
        </p:nvSpPr>
        <p:spPr>
          <a:xfrm>
            <a:off x="6664036" y="6356350"/>
            <a:ext cx="4114800" cy="365125"/>
          </a:xfrm>
        </p:spPr>
        <p:txBody>
          <a:bodyPr/>
          <a:lstStyle>
            <a:lvl1pPr>
              <a:defRPr b="1" i="0">
                <a:latin typeface="Futura" panose="020B0602020204020303" pitchFamily="34" charset="-79"/>
                <a:cs typeface="Futura" panose="020B0602020204020303" pitchFamily="34" charset="-79"/>
              </a:defRPr>
            </a:lvl1pPr>
          </a:lstStyle>
          <a:p>
            <a:r>
              <a:rPr lang="en-US" dirty="0"/>
              <a:t>https://</a:t>
            </a:r>
            <a:r>
              <a:rPr lang="en-US" dirty="0" err="1"/>
              <a:t>qatar.thimun.org</a:t>
            </a:r>
            <a:r>
              <a:rPr lang="en-US" dirty="0"/>
              <a:t>/</a:t>
            </a:r>
            <a:r>
              <a:rPr lang="en-US" dirty="0" err="1"/>
              <a:t>qlc</a:t>
            </a:r>
            <a:r>
              <a:rPr lang="en-US" dirty="0"/>
              <a:t>/ </a:t>
            </a:r>
          </a:p>
        </p:txBody>
      </p:sp>
      <p:sp>
        <p:nvSpPr>
          <p:cNvPr id="6" name="Slide Number Placeholder 5">
            <a:extLst>
              <a:ext uri="{FF2B5EF4-FFF2-40B4-BE49-F238E27FC236}">
                <a16:creationId xmlns:a16="http://schemas.microsoft.com/office/drawing/2014/main" id="{8FA45D3F-6BB5-7B4A-A14E-6037544513EB}"/>
              </a:ext>
            </a:extLst>
          </p:cNvPr>
          <p:cNvSpPr>
            <a:spLocks noGrp="1"/>
          </p:cNvSpPr>
          <p:nvPr>
            <p:ph type="sldNum" sz="quarter" idx="12"/>
          </p:nvPr>
        </p:nvSpPr>
        <p:spPr>
          <a:xfrm>
            <a:off x="10778836" y="6356350"/>
            <a:ext cx="574964" cy="365125"/>
          </a:xfrm>
        </p:spPr>
        <p:txBody>
          <a:bodyPr/>
          <a:lstStyle/>
          <a:p>
            <a:fld id="{463614A4-6A52-F148-83E5-FE8B9931800C}" type="slidenum">
              <a:rPr lang="en-US" smtClean="0"/>
              <a:t>‹#›</a:t>
            </a:fld>
            <a:endParaRPr lang="en-US" dirty="0"/>
          </a:p>
        </p:txBody>
      </p:sp>
    </p:spTree>
    <p:extLst>
      <p:ext uri="{BB962C8B-B14F-4D97-AF65-F5344CB8AC3E}">
        <p14:creationId xmlns:p14="http://schemas.microsoft.com/office/powerpoint/2010/main" val="1733346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24211-B101-444E-BD95-C43E0571C8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5803501-EC19-3D4F-A685-DE1F61F906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039D08AA-F837-4248-AB4D-AA13CF70DA19}"/>
              </a:ext>
            </a:extLst>
          </p:cNvPr>
          <p:cNvSpPr>
            <a:spLocks noGrp="1"/>
          </p:cNvSpPr>
          <p:nvPr>
            <p:ph type="ftr" sz="quarter" idx="11"/>
          </p:nvPr>
        </p:nvSpPr>
        <p:spPr/>
        <p:txBody>
          <a:bodyPr/>
          <a:lstStyle/>
          <a:p>
            <a:r>
              <a:rPr lang="en-US"/>
              <a:t>QATAR LEADERSHIP CONFERENCE</a:t>
            </a:r>
          </a:p>
        </p:txBody>
      </p:sp>
      <p:sp>
        <p:nvSpPr>
          <p:cNvPr id="6" name="Slide Number Placeholder 5">
            <a:extLst>
              <a:ext uri="{FF2B5EF4-FFF2-40B4-BE49-F238E27FC236}">
                <a16:creationId xmlns:a16="http://schemas.microsoft.com/office/drawing/2014/main" id="{2A112334-5ED4-3F41-A078-59438375BACF}"/>
              </a:ext>
            </a:extLst>
          </p:cNvPr>
          <p:cNvSpPr>
            <a:spLocks noGrp="1"/>
          </p:cNvSpPr>
          <p:nvPr>
            <p:ph type="sldNum" sz="quarter" idx="12"/>
          </p:nvPr>
        </p:nvSpPr>
        <p:spPr/>
        <p:txBody>
          <a:bodyPr/>
          <a:lstStyle/>
          <a:p>
            <a:fld id="{463614A4-6A52-F148-83E5-FE8B9931800C}" type="slidenum">
              <a:rPr lang="en-US" smtClean="0"/>
              <a:t>‹#›</a:t>
            </a:fld>
            <a:endParaRPr lang="en-US"/>
          </a:p>
        </p:txBody>
      </p:sp>
    </p:spTree>
    <p:extLst>
      <p:ext uri="{BB962C8B-B14F-4D97-AF65-F5344CB8AC3E}">
        <p14:creationId xmlns:p14="http://schemas.microsoft.com/office/powerpoint/2010/main" val="338856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7627-6C8C-B14A-AA33-5E2B6DD9A2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A8D90-2743-664F-85C0-FED296B2F3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AF3794-98AF-8640-B923-D04895E416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5CF590C-4452-0942-8D79-605E32464D1C}"/>
              </a:ext>
            </a:extLst>
          </p:cNvPr>
          <p:cNvSpPr>
            <a:spLocks noGrp="1"/>
          </p:cNvSpPr>
          <p:nvPr>
            <p:ph type="ftr" sz="quarter" idx="11"/>
          </p:nvPr>
        </p:nvSpPr>
        <p:spPr/>
        <p:txBody>
          <a:bodyPr/>
          <a:lstStyle/>
          <a:p>
            <a:r>
              <a:rPr lang="en-US"/>
              <a:t>QATAR LEADERSHIP CONFERENCE</a:t>
            </a:r>
          </a:p>
        </p:txBody>
      </p:sp>
      <p:sp>
        <p:nvSpPr>
          <p:cNvPr id="7" name="Slide Number Placeholder 6">
            <a:extLst>
              <a:ext uri="{FF2B5EF4-FFF2-40B4-BE49-F238E27FC236}">
                <a16:creationId xmlns:a16="http://schemas.microsoft.com/office/drawing/2014/main" id="{32DCF3BF-ED26-8B42-B241-91BDE820B095}"/>
              </a:ext>
            </a:extLst>
          </p:cNvPr>
          <p:cNvSpPr>
            <a:spLocks noGrp="1"/>
          </p:cNvSpPr>
          <p:nvPr>
            <p:ph type="sldNum" sz="quarter" idx="12"/>
          </p:nvPr>
        </p:nvSpPr>
        <p:spPr/>
        <p:txBody>
          <a:bodyPr/>
          <a:lstStyle/>
          <a:p>
            <a:fld id="{463614A4-6A52-F148-83E5-FE8B9931800C}" type="slidenum">
              <a:rPr lang="en-US" smtClean="0"/>
              <a:t>‹#›</a:t>
            </a:fld>
            <a:endParaRPr lang="en-US"/>
          </a:p>
        </p:txBody>
      </p:sp>
    </p:spTree>
    <p:extLst>
      <p:ext uri="{BB962C8B-B14F-4D97-AF65-F5344CB8AC3E}">
        <p14:creationId xmlns:p14="http://schemas.microsoft.com/office/powerpoint/2010/main" val="109544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70A0-354B-E345-878D-3FE4CF1824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3963C0-C369-1B48-9C3B-F142CAE08D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E1C38A-3472-C44E-9FAC-EEE5601C196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D2CD80-85C8-3D4F-8E66-FE32AFA7F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3F4A19C-A97F-9448-8CF3-902FCD4105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81C161B-9466-D640-B572-FB7A06E45C7E}"/>
              </a:ext>
            </a:extLst>
          </p:cNvPr>
          <p:cNvSpPr>
            <a:spLocks noGrp="1"/>
          </p:cNvSpPr>
          <p:nvPr>
            <p:ph type="ftr" sz="quarter" idx="11"/>
          </p:nvPr>
        </p:nvSpPr>
        <p:spPr/>
        <p:txBody>
          <a:bodyPr/>
          <a:lstStyle/>
          <a:p>
            <a:r>
              <a:rPr lang="en-US"/>
              <a:t>QATAR LEADERSHIP CONFERENCE</a:t>
            </a:r>
          </a:p>
        </p:txBody>
      </p:sp>
      <p:sp>
        <p:nvSpPr>
          <p:cNvPr id="9" name="Slide Number Placeholder 8">
            <a:extLst>
              <a:ext uri="{FF2B5EF4-FFF2-40B4-BE49-F238E27FC236}">
                <a16:creationId xmlns:a16="http://schemas.microsoft.com/office/drawing/2014/main" id="{2304D80C-4BAE-2841-B7D3-D8E481BBEC5D}"/>
              </a:ext>
            </a:extLst>
          </p:cNvPr>
          <p:cNvSpPr>
            <a:spLocks noGrp="1"/>
          </p:cNvSpPr>
          <p:nvPr>
            <p:ph type="sldNum" sz="quarter" idx="12"/>
          </p:nvPr>
        </p:nvSpPr>
        <p:spPr/>
        <p:txBody>
          <a:bodyPr/>
          <a:lstStyle/>
          <a:p>
            <a:fld id="{463614A4-6A52-F148-83E5-FE8B9931800C}" type="slidenum">
              <a:rPr lang="en-US" smtClean="0"/>
              <a:t>‹#›</a:t>
            </a:fld>
            <a:endParaRPr lang="en-US"/>
          </a:p>
        </p:txBody>
      </p:sp>
    </p:spTree>
    <p:extLst>
      <p:ext uri="{BB962C8B-B14F-4D97-AF65-F5344CB8AC3E}">
        <p14:creationId xmlns:p14="http://schemas.microsoft.com/office/powerpoint/2010/main" val="343349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C9FD-F250-294C-9189-B5B33EC3D2C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15D76336-9583-F04C-9706-AF1F74F66B2A}"/>
              </a:ext>
            </a:extLst>
          </p:cNvPr>
          <p:cNvSpPr>
            <a:spLocks noGrp="1"/>
          </p:cNvSpPr>
          <p:nvPr>
            <p:ph type="ftr" sz="quarter" idx="11"/>
          </p:nvPr>
        </p:nvSpPr>
        <p:spPr/>
        <p:txBody>
          <a:bodyPr/>
          <a:lstStyle/>
          <a:p>
            <a:r>
              <a:rPr lang="en-US"/>
              <a:t>QATAR LEADERSHIP CONFERENCE</a:t>
            </a:r>
          </a:p>
        </p:txBody>
      </p:sp>
      <p:sp>
        <p:nvSpPr>
          <p:cNvPr id="5" name="Slide Number Placeholder 4">
            <a:extLst>
              <a:ext uri="{FF2B5EF4-FFF2-40B4-BE49-F238E27FC236}">
                <a16:creationId xmlns:a16="http://schemas.microsoft.com/office/drawing/2014/main" id="{9327AD3A-4B3C-7F49-AD29-51E5BE967F1D}"/>
              </a:ext>
            </a:extLst>
          </p:cNvPr>
          <p:cNvSpPr>
            <a:spLocks noGrp="1"/>
          </p:cNvSpPr>
          <p:nvPr>
            <p:ph type="sldNum" sz="quarter" idx="12"/>
          </p:nvPr>
        </p:nvSpPr>
        <p:spPr/>
        <p:txBody>
          <a:bodyPr/>
          <a:lstStyle/>
          <a:p>
            <a:fld id="{463614A4-6A52-F148-83E5-FE8B9931800C}" type="slidenum">
              <a:rPr lang="en-US" smtClean="0"/>
              <a:t>‹#›</a:t>
            </a:fld>
            <a:endParaRPr lang="en-US"/>
          </a:p>
        </p:txBody>
      </p:sp>
    </p:spTree>
    <p:extLst>
      <p:ext uri="{BB962C8B-B14F-4D97-AF65-F5344CB8AC3E}">
        <p14:creationId xmlns:p14="http://schemas.microsoft.com/office/powerpoint/2010/main" val="95035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18286FE-EFCB-6047-B543-6C56286BF9BF}"/>
              </a:ext>
            </a:extLst>
          </p:cNvPr>
          <p:cNvSpPr>
            <a:spLocks noGrp="1"/>
          </p:cNvSpPr>
          <p:nvPr>
            <p:ph type="ftr" sz="quarter" idx="11"/>
          </p:nvPr>
        </p:nvSpPr>
        <p:spPr/>
        <p:txBody>
          <a:bodyPr/>
          <a:lstStyle/>
          <a:p>
            <a:r>
              <a:rPr lang="en-US"/>
              <a:t>QATAR LEADERSHIP CONFERENCE</a:t>
            </a:r>
          </a:p>
        </p:txBody>
      </p:sp>
      <p:sp>
        <p:nvSpPr>
          <p:cNvPr id="4" name="Slide Number Placeholder 3">
            <a:extLst>
              <a:ext uri="{FF2B5EF4-FFF2-40B4-BE49-F238E27FC236}">
                <a16:creationId xmlns:a16="http://schemas.microsoft.com/office/drawing/2014/main" id="{617B618B-73B2-754D-8C79-76665353B687}"/>
              </a:ext>
            </a:extLst>
          </p:cNvPr>
          <p:cNvSpPr>
            <a:spLocks noGrp="1"/>
          </p:cNvSpPr>
          <p:nvPr>
            <p:ph type="sldNum" sz="quarter" idx="12"/>
          </p:nvPr>
        </p:nvSpPr>
        <p:spPr/>
        <p:txBody>
          <a:bodyPr/>
          <a:lstStyle/>
          <a:p>
            <a:fld id="{463614A4-6A52-F148-83E5-FE8B9931800C}" type="slidenum">
              <a:rPr lang="en-US" smtClean="0"/>
              <a:t>‹#›</a:t>
            </a:fld>
            <a:endParaRPr lang="en-US"/>
          </a:p>
        </p:txBody>
      </p:sp>
    </p:spTree>
    <p:extLst>
      <p:ext uri="{BB962C8B-B14F-4D97-AF65-F5344CB8AC3E}">
        <p14:creationId xmlns:p14="http://schemas.microsoft.com/office/powerpoint/2010/main" val="2952718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69D4A-49B8-C947-A524-2A3DAA54A9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9BBD49-10C7-D243-B888-D5823A9144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EEA516-EFAE-E14A-985F-0574BEA8A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A02B1C12-373C-2541-8E69-8F689D26446F}"/>
              </a:ext>
            </a:extLst>
          </p:cNvPr>
          <p:cNvSpPr>
            <a:spLocks noGrp="1"/>
          </p:cNvSpPr>
          <p:nvPr>
            <p:ph type="ftr" sz="quarter" idx="11"/>
          </p:nvPr>
        </p:nvSpPr>
        <p:spPr/>
        <p:txBody>
          <a:bodyPr/>
          <a:lstStyle/>
          <a:p>
            <a:r>
              <a:rPr lang="en-US"/>
              <a:t>QATAR LEADERSHIP CONFERENCE</a:t>
            </a:r>
          </a:p>
        </p:txBody>
      </p:sp>
      <p:sp>
        <p:nvSpPr>
          <p:cNvPr id="7" name="Slide Number Placeholder 6">
            <a:extLst>
              <a:ext uri="{FF2B5EF4-FFF2-40B4-BE49-F238E27FC236}">
                <a16:creationId xmlns:a16="http://schemas.microsoft.com/office/drawing/2014/main" id="{554A6C72-4A87-A946-836C-4BCB0DA68C67}"/>
              </a:ext>
            </a:extLst>
          </p:cNvPr>
          <p:cNvSpPr>
            <a:spLocks noGrp="1"/>
          </p:cNvSpPr>
          <p:nvPr>
            <p:ph type="sldNum" sz="quarter" idx="12"/>
          </p:nvPr>
        </p:nvSpPr>
        <p:spPr/>
        <p:txBody>
          <a:bodyPr/>
          <a:lstStyle/>
          <a:p>
            <a:fld id="{463614A4-6A52-F148-83E5-FE8B9931800C}" type="slidenum">
              <a:rPr lang="en-US" smtClean="0"/>
              <a:t>‹#›</a:t>
            </a:fld>
            <a:endParaRPr lang="en-US"/>
          </a:p>
        </p:txBody>
      </p:sp>
    </p:spTree>
    <p:extLst>
      <p:ext uri="{BB962C8B-B14F-4D97-AF65-F5344CB8AC3E}">
        <p14:creationId xmlns:p14="http://schemas.microsoft.com/office/powerpoint/2010/main" val="1325842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EA65-0076-774B-BB82-84C1B1D114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FB8EA1-3FA9-7A49-96A6-032D816CD1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8DB17A-673D-0B42-8276-2DE7F31036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99B8120D-0EE3-0749-9F1C-200A03DC7761}"/>
              </a:ext>
            </a:extLst>
          </p:cNvPr>
          <p:cNvSpPr>
            <a:spLocks noGrp="1"/>
          </p:cNvSpPr>
          <p:nvPr>
            <p:ph type="ftr" sz="quarter" idx="11"/>
          </p:nvPr>
        </p:nvSpPr>
        <p:spPr/>
        <p:txBody>
          <a:bodyPr/>
          <a:lstStyle/>
          <a:p>
            <a:r>
              <a:rPr lang="en-US"/>
              <a:t>QATAR LEADERSHIP CONFERENCE</a:t>
            </a:r>
          </a:p>
        </p:txBody>
      </p:sp>
      <p:sp>
        <p:nvSpPr>
          <p:cNvPr id="7" name="Slide Number Placeholder 6">
            <a:extLst>
              <a:ext uri="{FF2B5EF4-FFF2-40B4-BE49-F238E27FC236}">
                <a16:creationId xmlns:a16="http://schemas.microsoft.com/office/drawing/2014/main" id="{0D9202A7-6F82-DC4B-B327-4D8A7D52390F}"/>
              </a:ext>
            </a:extLst>
          </p:cNvPr>
          <p:cNvSpPr>
            <a:spLocks noGrp="1"/>
          </p:cNvSpPr>
          <p:nvPr>
            <p:ph type="sldNum" sz="quarter" idx="12"/>
          </p:nvPr>
        </p:nvSpPr>
        <p:spPr/>
        <p:txBody>
          <a:bodyPr/>
          <a:lstStyle/>
          <a:p>
            <a:fld id="{463614A4-6A52-F148-83E5-FE8B9931800C}" type="slidenum">
              <a:rPr lang="en-US" smtClean="0"/>
              <a:t>‹#›</a:t>
            </a:fld>
            <a:endParaRPr lang="en-US"/>
          </a:p>
        </p:txBody>
      </p:sp>
    </p:spTree>
    <p:extLst>
      <p:ext uri="{BB962C8B-B14F-4D97-AF65-F5344CB8AC3E}">
        <p14:creationId xmlns:p14="http://schemas.microsoft.com/office/powerpoint/2010/main" val="2367238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l="-3000" t="-69000" r="-31000" b="-17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5BCF3F-89E9-5F4A-AE8A-F354A5C39F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2BA0736-F114-E649-B5BF-8143375168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3B3BE1C-BB9D-104C-AC50-0EE71C1F8A1E}"/>
              </a:ext>
            </a:extLst>
          </p:cNvPr>
          <p:cNvSpPr>
            <a:spLocks noGrp="1"/>
          </p:cNvSpPr>
          <p:nvPr>
            <p:ph type="ftr" sz="quarter" idx="3"/>
          </p:nvPr>
        </p:nvSpPr>
        <p:spPr>
          <a:xfrm>
            <a:off x="6657109" y="6356350"/>
            <a:ext cx="4114800" cy="365125"/>
          </a:xfrm>
          <a:prstGeom prst="rect">
            <a:avLst/>
          </a:prstGeom>
        </p:spPr>
        <p:txBody>
          <a:bodyPr vert="horz" lIns="91440" tIns="45720" rIns="91440" bIns="45720" rtlCol="0" anchor="ctr"/>
          <a:lstStyle>
            <a:lvl1pPr algn="ctr">
              <a:defRPr sz="1200" b="1" i="0">
                <a:solidFill>
                  <a:schemeClr val="tx1">
                    <a:tint val="75000"/>
                  </a:schemeClr>
                </a:solidFill>
                <a:latin typeface="Futura" panose="020B0602020204020303" pitchFamily="34" charset="-79"/>
                <a:cs typeface="Futura" panose="020B0602020204020303" pitchFamily="34" charset="-79"/>
              </a:defRPr>
            </a:lvl1pPr>
          </a:lstStyle>
          <a:p>
            <a:r>
              <a:rPr lang="en-US" dirty="0"/>
              <a:t>https://</a:t>
            </a:r>
            <a:r>
              <a:rPr lang="en-US" dirty="0" err="1"/>
              <a:t>qatar.thimun.org</a:t>
            </a:r>
            <a:r>
              <a:rPr lang="en-US" dirty="0"/>
              <a:t>/</a:t>
            </a:r>
            <a:r>
              <a:rPr lang="en-US" dirty="0" err="1"/>
              <a:t>qlc</a:t>
            </a:r>
            <a:r>
              <a:rPr lang="en-US" dirty="0"/>
              <a:t>/</a:t>
            </a:r>
          </a:p>
        </p:txBody>
      </p:sp>
      <p:sp>
        <p:nvSpPr>
          <p:cNvPr id="6" name="Slide Number Placeholder 5">
            <a:extLst>
              <a:ext uri="{FF2B5EF4-FFF2-40B4-BE49-F238E27FC236}">
                <a16:creationId xmlns:a16="http://schemas.microsoft.com/office/drawing/2014/main" id="{1884A036-CA43-B147-8337-196489C289BF}"/>
              </a:ext>
            </a:extLst>
          </p:cNvPr>
          <p:cNvSpPr>
            <a:spLocks noGrp="1"/>
          </p:cNvSpPr>
          <p:nvPr>
            <p:ph type="sldNum" sz="quarter" idx="4"/>
          </p:nvPr>
        </p:nvSpPr>
        <p:spPr>
          <a:xfrm>
            <a:off x="10945090" y="6356350"/>
            <a:ext cx="4087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614A4-6A52-F148-83E5-FE8B9931800C}" type="slidenum">
              <a:rPr lang="en-US" smtClean="0"/>
              <a:t>‹#›</a:t>
            </a:fld>
            <a:endParaRPr lang="en-US" dirty="0"/>
          </a:p>
        </p:txBody>
      </p:sp>
      <p:pic>
        <p:nvPicPr>
          <p:cNvPr id="7" name="Picture 6">
            <a:extLst>
              <a:ext uri="{FF2B5EF4-FFF2-40B4-BE49-F238E27FC236}">
                <a16:creationId xmlns:a16="http://schemas.microsoft.com/office/drawing/2014/main" id="{025275BA-07E6-EA40-A7E1-022F30EA5C4F}"/>
              </a:ext>
            </a:extLst>
          </p:cNvPr>
          <p:cNvPicPr>
            <a:picLocks noChangeAspect="1"/>
          </p:cNvPicPr>
          <p:nvPr userDrawn="1"/>
        </p:nvPicPr>
        <p:blipFill>
          <a:blip r:embed="rId13"/>
          <a:stretch>
            <a:fillRect/>
          </a:stretch>
        </p:blipFill>
        <p:spPr>
          <a:xfrm>
            <a:off x="1648691" y="6072219"/>
            <a:ext cx="529392" cy="709558"/>
          </a:xfrm>
          <a:prstGeom prst="rect">
            <a:avLst/>
          </a:prstGeom>
        </p:spPr>
      </p:pic>
      <p:pic>
        <p:nvPicPr>
          <p:cNvPr id="8" name="Picture 7">
            <a:extLst>
              <a:ext uri="{FF2B5EF4-FFF2-40B4-BE49-F238E27FC236}">
                <a16:creationId xmlns:a16="http://schemas.microsoft.com/office/drawing/2014/main" id="{71C608DB-2B57-B74B-9BFF-540367D4E885}"/>
              </a:ext>
            </a:extLst>
          </p:cNvPr>
          <p:cNvPicPr>
            <a:picLocks noChangeAspect="1"/>
          </p:cNvPicPr>
          <p:nvPr userDrawn="1"/>
        </p:nvPicPr>
        <p:blipFill>
          <a:blip r:embed="rId14"/>
          <a:stretch>
            <a:fillRect/>
          </a:stretch>
        </p:blipFill>
        <p:spPr>
          <a:xfrm>
            <a:off x="27709" y="6018837"/>
            <a:ext cx="1620982" cy="763269"/>
          </a:xfrm>
          <a:prstGeom prst="rect">
            <a:avLst/>
          </a:prstGeom>
        </p:spPr>
      </p:pic>
      <p:cxnSp>
        <p:nvCxnSpPr>
          <p:cNvPr id="10" name="Straight Connector 9">
            <a:extLst>
              <a:ext uri="{FF2B5EF4-FFF2-40B4-BE49-F238E27FC236}">
                <a16:creationId xmlns:a16="http://schemas.microsoft.com/office/drawing/2014/main" id="{B7CE3A64-6703-E04C-B732-D7F8C1E6A51B}"/>
              </a:ext>
            </a:extLst>
          </p:cNvPr>
          <p:cNvCxnSpPr>
            <a:cxnSpLocks/>
          </p:cNvCxnSpPr>
          <p:nvPr userDrawn="1"/>
        </p:nvCxnSpPr>
        <p:spPr>
          <a:xfrm>
            <a:off x="0" y="69272"/>
            <a:ext cx="12192000" cy="0"/>
          </a:xfrm>
          <a:prstGeom prst="line">
            <a:avLst/>
          </a:prstGeom>
          <a:ln w="152400">
            <a:solidFill>
              <a:srgbClr val="00A84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1EA75D8-10A6-3F44-B4E7-D98A95D53A79}"/>
              </a:ext>
            </a:extLst>
          </p:cNvPr>
          <p:cNvCxnSpPr>
            <a:cxnSpLocks/>
          </p:cNvCxnSpPr>
          <p:nvPr userDrawn="1"/>
        </p:nvCxnSpPr>
        <p:spPr>
          <a:xfrm>
            <a:off x="0" y="6842737"/>
            <a:ext cx="12192000" cy="0"/>
          </a:xfrm>
          <a:prstGeom prst="line">
            <a:avLst/>
          </a:prstGeom>
          <a:ln w="152400">
            <a:solidFill>
              <a:srgbClr val="00A84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CD45D8-4761-1243-BD92-0326D02781AC}"/>
              </a:ext>
            </a:extLst>
          </p:cNvPr>
          <p:cNvCxnSpPr>
            <a:cxnSpLocks/>
          </p:cNvCxnSpPr>
          <p:nvPr userDrawn="1"/>
        </p:nvCxnSpPr>
        <p:spPr>
          <a:xfrm>
            <a:off x="27709" y="0"/>
            <a:ext cx="0" cy="6858000"/>
          </a:xfrm>
          <a:prstGeom prst="line">
            <a:avLst/>
          </a:prstGeom>
          <a:ln w="152400">
            <a:solidFill>
              <a:srgbClr val="00A84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0985B2-6029-D543-9719-33AAC3E11389}"/>
              </a:ext>
            </a:extLst>
          </p:cNvPr>
          <p:cNvCxnSpPr>
            <a:cxnSpLocks/>
          </p:cNvCxnSpPr>
          <p:nvPr userDrawn="1"/>
        </p:nvCxnSpPr>
        <p:spPr>
          <a:xfrm>
            <a:off x="12122728" y="0"/>
            <a:ext cx="0" cy="6858000"/>
          </a:xfrm>
          <a:prstGeom prst="line">
            <a:avLst/>
          </a:prstGeom>
          <a:ln w="152400">
            <a:solidFill>
              <a:srgbClr val="00A8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450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b="1" i="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ndtools.com/pages/article/newLDR_76.htm" TargetMode="External"/><Relationship Id="rId2" Type="http://schemas.openxmlformats.org/officeDocument/2006/relationships/hyperlink" Target="http://www.mindtools.com/brainstm.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thimunqatar/" TargetMode="External"/><Relationship Id="rId2" Type="http://schemas.openxmlformats.org/officeDocument/2006/relationships/hyperlink" Target="https://www.instagram.com/thimunqatarpres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qatar.thimun.org/conference/" TargetMode="External"/><Relationship Id="rId7" Type="http://schemas.openxmlformats.org/officeDocument/2006/relationships/hyperlink" Target="http://thimunqatarpress.org/arabic-mun/arabic-mun-2018/" TargetMode="External"/><Relationship Id="rId2" Type="http://schemas.openxmlformats.org/officeDocument/2006/relationships/hyperlink" Target="https://qatar.thimun.org/contact-us/meet-the-team/" TargetMode="External"/><Relationship Id="rId1" Type="http://schemas.openxmlformats.org/officeDocument/2006/relationships/slideLayout" Target="../slideLayouts/slideLayout2.xml"/><Relationship Id="rId6" Type="http://schemas.openxmlformats.org/officeDocument/2006/relationships/hyperlink" Target="https://qatar.thimun.org/qlc/" TargetMode="External"/><Relationship Id="rId5" Type="http://schemas.openxmlformats.org/officeDocument/2006/relationships/hyperlink" Target="https://qatar.thimun.org/wp-content/uploads/2017/05/THIMUN_Rules_of_Procedure_2006.pdf" TargetMode="External"/><Relationship Id="rId4" Type="http://schemas.openxmlformats.org/officeDocument/2006/relationships/hyperlink" Target="http://msmun.thimunqatarpress.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youtu.be/nJ1ox8mEIz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5255-BED6-8148-8D5C-5E086B845D82}"/>
              </a:ext>
            </a:extLst>
          </p:cNvPr>
          <p:cNvSpPr>
            <a:spLocks noGrp="1"/>
          </p:cNvSpPr>
          <p:nvPr>
            <p:ph type="ctrTitle"/>
          </p:nvPr>
        </p:nvSpPr>
        <p:spPr/>
        <p:txBody>
          <a:bodyPr/>
          <a:lstStyle/>
          <a:p>
            <a:r>
              <a:rPr lang="en-US" dirty="0"/>
              <a:t>Workshop Guide</a:t>
            </a:r>
          </a:p>
        </p:txBody>
      </p:sp>
      <p:sp>
        <p:nvSpPr>
          <p:cNvPr id="3" name="Subtitle 2">
            <a:extLst>
              <a:ext uri="{FF2B5EF4-FFF2-40B4-BE49-F238E27FC236}">
                <a16:creationId xmlns:a16="http://schemas.microsoft.com/office/drawing/2014/main" id="{B76C11AB-6888-A54E-88B0-1D793C653E25}"/>
              </a:ext>
            </a:extLst>
          </p:cNvPr>
          <p:cNvSpPr>
            <a:spLocks noGrp="1"/>
          </p:cNvSpPr>
          <p:nvPr>
            <p:ph type="subTitle" idx="1"/>
          </p:nvPr>
        </p:nvSpPr>
        <p:spPr/>
        <p:txBody>
          <a:bodyPr/>
          <a:lstStyle/>
          <a:p>
            <a:r>
              <a:rPr lang="en-US" dirty="0"/>
              <a:t>Qatar Leadership Conference</a:t>
            </a:r>
          </a:p>
        </p:txBody>
      </p:sp>
    </p:spTree>
    <p:extLst>
      <p:ext uri="{BB962C8B-B14F-4D97-AF65-F5344CB8AC3E}">
        <p14:creationId xmlns:p14="http://schemas.microsoft.com/office/powerpoint/2010/main" val="155781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41C1-6F54-8B45-A728-D520EAE0BB2F}"/>
              </a:ext>
            </a:extLst>
          </p:cNvPr>
          <p:cNvSpPr>
            <a:spLocks noGrp="1"/>
          </p:cNvSpPr>
          <p:nvPr>
            <p:ph type="title"/>
          </p:nvPr>
        </p:nvSpPr>
        <p:spPr/>
        <p:txBody>
          <a:bodyPr/>
          <a:lstStyle/>
          <a:p>
            <a:r>
              <a:rPr lang="en-US" dirty="0"/>
              <a:t>Students’ experience 	</a:t>
            </a:r>
          </a:p>
        </p:txBody>
      </p:sp>
      <p:sp>
        <p:nvSpPr>
          <p:cNvPr id="3" name="Content Placeholder 2">
            <a:extLst>
              <a:ext uri="{FF2B5EF4-FFF2-40B4-BE49-F238E27FC236}">
                <a16:creationId xmlns:a16="http://schemas.microsoft.com/office/drawing/2014/main" id="{BADE54E4-66F6-1746-9905-D49C3CB154C4}"/>
              </a:ext>
            </a:extLst>
          </p:cNvPr>
          <p:cNvSpPr>
            <a:spLocks noGrp="1"/>
          </p:cNvSpPr>
          <p:nvPr>
            <p:ph idx="1"/>
          </p:nvPr>
        </p:nvSpPr>
        <p:spPr/>
        <p:txBody>
          <a:bodyPr/>
          <a:lstStyle/>
          <a:p>
            <a:r>
              <a:rPr lang="en-US" dirty="0"/>
              <a:t>Students attend 11 workshops during the conference</a:t>
            </a:r>
          </a:p>
          <a:p>
            <a:endParaRPr lang="en-US" dirty="0"/>
          </a:p>
          <a:p>
            <a:r>
              <a:rPr lang="en-US" dirty="0"/>
              <a:t>Students plan their workshop attendance based off of workshop synopses and bios provided by the presenters</a:t>
            </a:r>
          </a:p>
          <a:p>
            <a:endParaRPr lang="en-US" dirty="0"/>
          </a:p>
          <a:p>
            <a:r>
              <a:rPr lang="en-US" dirty="0"/>
              <a:t>There are 132 workshops available through the conference’s 2.5 day run</a:t>
            </a:r>
          </a:p>
        </p:txBody>
      </p:sp>
      <p:sp>
        <p:nvSpPr>
          <p:cNvPr id="4" name="Footer Placeholder 3">
            <a:extLst>
              <a:ext uri="{FF2B5EF4-FFF2-40B4-BE49-F238E27FC236}">
                <a16:creationId xmlns:a16="http://schemas.microsoft.com/office/drawing/2014/main" id="{B5282B39-792B-FC4F-8257-A30F717224EB}"/>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16695A5F-C2FC-0941-A26D-F7929B841984}"/>
              </a:ext>
            </a:extLst>
          </p:cNvPr>
          <p:cNvSpPr>
            <a:spLocks noGrp="1"/>
          </p:cNvSpPr>
          <p:nvPr>
            <p:ph type="sldNum" sz="quarter" idx="12"/>
          </p:nvPr>
        </p:nvSpPr>
        <p:spPr/>
        <p:txBody>
          <a:bodyPr/>
          <a:lstStyle/>
          <a:p>
            <a:fld id="{463614A4-6A52-F148-83E5-FE8B9931800C}" type="slidenum">
              <a:rPr lang="en-US" smtClean="0"/>
              <a:t>10</a:t>
            </a:fld>
            <a:endParaRPr lang="en-US" dirty="0"/>
          </a:p>
        </p:txBody>
      </p:sp>
    </p:spTree>
    <p:extLst>
      <p:ext uri="{BB962C8B-B14F-4D97-AF65-F5344CB8AC3E}">
        <p14:creationId xmlns:p14="http://schemas.microsoft.com/office/powerpoint/2010/main" val="744312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B33F0-2769-074D-B0CA-CDEDC2691864}"/>
              </a:ext>
            </a:extLst>
          </p:cNvPr>
          <p:cNvSpPr>
            <a:spLocks noGrp="1"/>
          </p:cNvSpPr>
          <p:nvPr>
            <p:ph type="title"/>
          </p:nvPr>
        </p:nvSpPr>
        <p:spPr/>
        <p:txBody>
          <a:bodyPr/>
          <a:lstStyle/>
          <a:p>
            <a:r>
              <a:rPr lang="en-US" dirty="0"/>
              <a:t>QLC strands</a:t>
            </a:r>
          </a:p>
        </p:txBody>
      </p:sp>
      <p:graphicFrame>
        <p:nvGraphicFramePr>
          <p:cNvPr id="6" name="Content Placeholder 5">
            <a:extLst>
              <a:ext uri="{FF2B5EF4-FFF2-40B4-BE49-F238E27FC236}">
                <a16:creationId xmlns:a16="http://schemas.microsoft.com/office/drawing/2014/main" id="{3DFAB06F-14EF-B443-95E4-40846DF67568}"/>
              </a:ext>
            </a:extLst>
          </p:cNvPr>
          <p:cNvGraphicFramePr>
            <a:graphicFrameLocks noGrp="1"/>
          </p:cNvGraphicFramePr>
          <p:nvPr>
            <p:ph idx="1"/>
            <p:extLst>
              <p:ext uri="{D42A27DB-BD31-4B8C-83A1-F6EECF244321}">
                <p14:modId xmlns:p14="http://schemas.microsoft.com/office/powerpoint/2010/main" val="2485818491"/>
              </p:ext>
            </p:extLst>
          </p:nvPr>
        </p:nvGraphicFramePr>
        <p:xfrm>
          <a:off x="538941" y="1975252"/>
          <a:ext cx="10999122" cy="2646624"/>
        </p:xfrm>
        <a:graphic>
          <a:graphicData uri="http://schemas.openxmlformats.org/drawingml/2006/table">
            <a:tbl>
              <a:tblPr firstRow="1" bandRow="1">
                <a:tableStyleId>{5C22544A-7EE6-4342-B048-85BDC9FD1C3A}</a:tableStyleId>
              </a:tblPr>
              <a:tblGrid>
                <a:gridCol w="1833187">
                  <a:extLst>
                    <a:ext uri="{9D8B030D-6E8A-4147-A177-3AD203B41FA5}">
                      <a16:colId xmlns:a16="http://schemas.microsoft.com/office/drawing/2014/main" val="1564578856"/>
                    </a:ext>
                  </a:extLst>
                </a:gridCol>
                <a:gridCol w="1833187">
                  <a:extLst>
                    <a:ext uri="{9D8B030D-6E8A-4147-A177-3AD203B41FA5}">
                      <a16:colId xmlns:a16="http://schemas.microsoft.com/office/drawing/2014/main" val="1351551200"/>
                    </a:ext>
                  </a:extLst>
                </a:gridCol>
                <a:gridCol w="1833187">
                  <a:extLst>
                    <a:ext uri="{9D8B030D-6E8A-4147-A177-3AD203B41FA5}">
                      <a16:colId xmlns:a16="http://schemas.microsoft.com/office/drawing/2014/main" val="1467015724"/>
                    </a:ext>
                  </a:extLst>
                </a:gridCol>
                <a:gridCol w="1833187">
                  <a:extLst>
                    <a:ext uri="{9D8B030D-6E8A-4147-A177-3AD203B41FA5}">
                      <a16:colId xmlns:a16="http://schemas.microsoft.com/office/drawing/2014/main" val="3140539074"/>
                    </a:ext>
                  </a:extLst>
                </a:gridCol>
                <a:gridCol w="1833187">
                  <a:extLst>
                    <a:ext uri="{9D8B030D-6E8A-4147-A177-3AD203B41FA5}">
                      <a16:colId xmlns:a16="http://schemas.microsoft.com/office/drawing/2014/main" val="3600273712"/>
                    </a:ext>
                  </a:extLst>
                </a:gridCol>
                <a:gridCol w="1833187">
                  <a:extLst>
                    <a:ext uri="{9D8B030D-6E8A-4147-A177-3AD203B41FA5}">
                      <a16:colId xmlns:a16="http://schemas.microsoft.com/office/drawing/2014/main" val="601705882"/>
                    </a:ext>
                  </a:extLst>
                </a:gridCol>
              </a:tblGrid>
              <a:tr h="1323312">
                <a:tc>
                  <a:txBody>
                    <a:bodyPr/>
                    <a:lstStyle/>
                    <a:p>
                      <a:r>
                        <a:rPr lang="en-US" b="1" dirty="0"/>
                        <a:t>Communication</a:t>
                      </a:r>
                    </a:p>
                  </a:txBody>
                  <a:tcPr>
                    <a:solidFill>
                      <a:srgbClr val="00A84F"/>
                    </a:solidFill>
                  </a:tcPr>
                </a:tc>
                <a:tc>
                  <a:txBody>
                    <a:bodyPr/>
                    <a:lstStyle/>
                    <a:p>
                      <a:r>
                        <a:rPr lang="en-US" b="1" dirty="0"/>
                        <a:t>Diplomacy</a:t>
                      </a:r>
                    </a:p>
                  </a:txBody>
                  <a:tcPr>
                    <a:solidFill>
                      <a:srgbClr val="00A84F"/>
                    </a:solidFill>
                  </a:tcPr>
                </a:tc>
                <a:tc>
                  <a:txBody>
                    <a:bodyPr/>
                    <a:lstStyle/>
                    <a:p>
                      <a:r>
                        <a:rPr lang="en-US" b="1" dirty="0"/>
                        <a:t>Education</a:t>
                      </a:r>
                    </a:p>
                  </a:txBody>
                  <a:tcPr>
                    <a:solidFill>
                      <a:srgbClr val="00A84F"/>
                    </a:solidFill>
                  </a:tcPr>
                </a:tc>
                <a:tc>
                  <a:txBody>
                    <a:bodyPr/>
                    <a:lstStyle/>
                    <a:p>
                      <a:r>
                        <a:rPr lang="en-US" b="1" dirty="0"/>
                        <a:t>Entrepreneurship</a:t>
                      </a:r>
                    </a:p>
                  </a:txBody>
                  <a:tcPr>
                    <a:solidFill>
                      <a:srgbClr val="00A84F"/>
                    </a:solidFill>
                  </a:tcPr>
                </a:tc>
                <a:tc>
                  <a:txBody>
                    <a:bodyPr/>
                    <a:lstStyle/>
                    <a:p>
                      <a:r>
                        <a:rPr lang="en-US" b="1" dirty="0"/>
                        <a:t>Humanitarians</a:t>
                      </a:r>
                    </a:p>
                  </a:txBody>
                  <a:tcPr>
                    <a:solidFill>
                      <a:srgbClr val="00A84F"/>
                    </a:solidFill>
                  </a:tcPr>
                </a:tc>
                <a:tc>
                  <a:txBody>
                    <a:bodyPr/>
                    <a:lstStyle/>
                    <a:p>
                      <a:r>
                        <a:rPr lang="en-US" b="1" dirty="0"/>
                        <a:t>Leadership</a:t>
                      </a:r>
                    </a:p>
                  </a:txBody>
                  <a:tcPr>
                    <a:solidFill>
                      <a:srgbClr val="00A84F"/>
                    </a:solidFill>
                  </a:tcPr>
                </a:tc>
                <a:extLst>
                  <a:ext uri="{0D108BD9-81ED-4DB2-BD59-A6C34878D82A}">
                    <a16:rowId xmlns:a16="http://schemas.microsoft.com/office/drawing/2014/main" val="1344064562"/>
                  </a:ext>
                </a:extLst>
              </a:tr>
              <a:tr h="1323312">
                <a:tc>
                  <a:txBody>
                    <a:bodyPr/>
                    <a:lstStyle/>
                    <a:p>
                      <a:r>
                        <a:rPr lang="en-US" b="1" dirty="0">
                          <a:solidFill>
                            <a:schemeClr val="bg1"/>
                          </a:solidFill>
                        </a:rPr>
                        <a:t>Mental Health</a:t>
                      </a:r>
                    </a:p>
                  </a:txBody>
                  <a:tcPr>
                    <a:solidFill>
                      <a:srgbClr val="00A84F"/>
                    </a:solidFill>
                  </a:tcPr>
                </a:tc>
                <a:tc>
                  <a:txBody>
                    <a:bodyPr/>
                    <a:lstStyle/>
                    <a:p>
                      <a:r>
                        <a:rPr lang="en-US" b="1" dirty="0">
                          <a:solidFill>
                            <a:schemeClr val="bg1"/>
                          </a:solidFill>
                        </a:rPr>
                        <a:t>Model UN</a:t>
                      </a:r>
                    </a:p>
                  </a:txBody>
                  <a:tcPr>
                    <a:solidFill>
                      <a:srgbClr val="00A84F"/>
                    </a:solidFill>
                  </a:tcPr>
                </a:tc>
                <a:tc>
                  <a:txBody>
                    <a:bodyPr/>
                    <a:lstStyle/>
                    <a:p>
                      <a:r>
                        <a:rPr lang="en-US" b="1" dirty="0">
                          <a:solidFill>
                            <a:schemeClr val="bg1"/>
                          </a:solidFill>
                        </a:rPr>
                        <a:t>Social Issues</a:t>
                      </a:r>
                    </a:p>
                  </a:txBody>
                  <a:tcPr>
                    <a:solidFill>
                      <a:srgbClr val="00A84F"/>
                    </a:solidFill>
                  </a:tcPr>
                </a:tc>
                <a:tc>
                  <a:txBody>
                    <a:bodyPr/>
                    <a:lstStyle/>
                    <a:p>
                      <a:r>
                        <a:rPr lang="en-US" b="1" dirty="0">
                          <a:solidFill>
                            <a:schemeClr val="bg1"/>
                          </a:solidFill>
                        </a:rPr>
                        <a:t>The SDGs</a:t>
                      </a:r>
                    </a:p>
                  </a:txBody>
                  <a:tcPr>
                    <a:solidFill>
                      <a:srgbClr val="00A84F"/>
                    </a:solidFill>
                  </a:tcPr>
                </a:tc>
                <a:tc>
                  <a:txBody>
                    <a:bodyPr/>
                    <a:lstStyle/>
                    <a:p>
                      <a:r>
                        <a:rPr lang="en-US" b="1" dirty="0">
                          <a:solidFill>
                            <a:schemeClr val="bg1"/>
                          </a:solidFill>
                        </a:rPr>
                        <a:t>Film and Photography</a:t>
                      </a:r>
                    </a:p>
                  </a:txBody>
                  <a:tcPr>
                    <a:solidFill>
                      <a:srgbClr val="00A84F"/>
                    </a:solidFill>
                  </a:tcPr>
                </a:tc>
                <a:tc>
                  <a:txBody>
                    <a:bodyPr/>
                    <a:lstStyle/>
                    <a:p>
                      <a:r>
                        <a:rPr lang="en-US" b="1" dirty="0">
                          <a:solidFill>
                            <a:schemeClr val="bg1"/>
                          </a:solidFill>
                        </a:rPr>
                        <a:t>Journalism</a:t>
                      </a:r>
                    </a:p>
                  </a:txBody>
                  <a:tcPr>
                    <a:solidFill>
                      <a:srgbClr val="00A84F"/>
                    </a:solidFill>
                  </a:tcPr>
                </a:tc>
                <a:extLst>
                  <a:ext uri="{0D108BD9-81ED-4DB2-BD59-A6C34878D82A}">
                    <a16:rowId xmlns:a16="http://schemas.microsoft.com/office/drawing/2014/main" val="833443951"/>
                  </a:ext>
                </a:extLst>
              </a:tr>
            </a:tbl>
          </a:graphicData>
        </a:graphic>
      </p:graphicFrame>
      <p:sp>
        <p:nvSpPr>
          <p:cNvPr id="4" name="Footer Placeholder 3">
            <a:extLst>
              <a:ext uri="{FF2B5EF4-FFF2-40B4-BE49-F238E27FC236}">
                <a16:creationId xmlns:a16="http://schemas.microsoft.com/office/drawing/2014/main" id="{DEDBC5E4-B645-9C4B-B85D-1C824443CDB6}"/>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C4C9CEE6-B152-2D4B-8028-A7229FB11B46}"/>
              </a:ext>
            </a:extLst>
          </p:cNvPr>
          <p:cNvSpPr>
            <a:spLocks noGrp="1"/>
          </p:cNvSpPr>
          <p:nvPr>
            <p:ph type="sldNum" sz="quarter" idx="12"/>
          </p:nvPr>
        </p:nvSpPr>
        <p:spPr/>
        <p:txBody>
          <a:bodyPr/>
          <a:lstStyle/>
          <a:p>
            <a:fld id="{463614A4-6A52-F148-83E5-FE8B9931800C}" type="slidenum">
              <a:rPr lang="en-US" smtClean="0"/>
              <a:t>11</a:t>
            </a:fld>
            <a:endParaRPr lang="en-US" dirty="0"/>
          </a:p>
        </p:txBody>
      </p:sp>
      <p:sp>
        <p:nvSpPr>
          <p:cNvPr id="7" name="TextBox 6">
            <a:extLst>
              <a:ext uri="{FF2B5EF4-FFF2-40B4-BE49-F238E27FC236}">
                <a16:creationId xmlns:a16="http://schemas.microsoft.com/office/drawing/2014/main" id="{20636BE0-1B56-644B-A2AB-FD8CCE0471B7}"/>
              </a:ext>
            </a:extLst>
          </p:cNvPr>
          <p:cNvSpPr txBox="1"/>
          <p:nvPr/>
        </p:nvSpPr>
        <p:spPr>
          <a:xfrm>
            <a:off x="538941" y="4854633"/>
            <a:ext cx="10999122" cy="369332"/>
          </a:xfrm>
          <a:prstGeom prst="rect">
            <a:avLst/>
          </a:prstGeom>
          <a:noFill/>
        </p:spPr>
        <p:txBody>
          <a:bodyPr wrap="square" rtlCol="0">
            <a:spAutoFit/>
          </a:bodyPr>
          <a:lstStyle/>
          <a:p>
            <a:r>
              <a:rPr lang="en-US" dirty="0"/>
              <a:t>Each strand of the QLC is a category of workshop to help attendees to plan their conference attendance. </a:t>
            </a:r>
          </a:p>
        </p:txBody>
      </p:sp>
    </p:spTree>
    <p:extLst>
      <p:ext uri="{BB962C8B-B14F-4D97-AF65-F5344CB8AC3E}">
        <p14:creationId xmlns:p14="http://schemas.microsoft.com/office/powerpoint/2010/main" val="1341159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B3F2D-7F53-FA4E-B83E-8DA714C0229E}"/>
              </a:ext>
            </a:extLst>
          </p:cNvPr>
          <p:cNvSpPr>
            <a:spLocks noGrp="1"/>
          </p:cNvSpPr>
          <p:nvPr>
            <p:ph type="title"/>
          </p:nvPr>
        </p:nvSpPr>
        <p:spPr/>
        <p:txBody>
          <a:bodyPr/>
          <a:lstStyle/>
          <a:p>
            <a:r>
              <a:rPr lang="en-US" dirty="0"/>
              <a:t>Student Leadership</a:t>
            </a:r>
          </a:p>
        </p:txBody>
      </p:sp>
      <p:sp>
        <p:nvSpPr>
          <p:cNvPr id="3" name="Content Placeholder 2">
            <a:extLst>
              <a:ext uri="{FF2B5EF4-FFF2-40B4-BE49-F238E27FC236}">
                <a16:creationId xmlns:a16="http://schemas.microsoft.com/office/drawing/2014/main" id="{57437B6F-02CE-D846-B209-D5A53C3D97E0}"/>
              </a:ext>
            </a:extLst>
          </p:cNvPr>
          <p:cNvSpPr>
            <a:spLocks noGrp="1"/>
          </p:cNvSpPr>
          <p:nvPr>
            <p:ph idx="1"/>
          </p:nvPr>
        </p:nvSpPr>
        <p:spPr/>
        <p:txBody>
          <a:bodyPr/>
          <a:lstStyle/>
          <a:p>
            <a:pPr marL="0" indent="0">
              <a:buNone/>
            </a:pPr>
            <a:r>
              <a:rPr lang="en-US" dirty="0"/>
              <a:t>Youth Leadership is a key element in the education of the next generation. In the communication age, global issues are subject to propaganda and misinformation to a global audience, focused on the development of our youth’s minds- polarizing vast global communities and exposure going to the loudest rather than the truest. The THIMUN Qatar Leadership Conference is unique in that it is student led and student centered, allowing students to select the type of workshops and leaders that they want to work with, and with workshops led by students themselves as well as local and international leaders, sharing first hand skills with the students. </a:t>
            </a:r>
          </a:p>
        </p:txBody>
      </p:sp>
      <p:sp>
        <p:nvSpPr>
          <p:cNvPr id="4" name="Footer Placeholder 3">
            <a:extLst>
              <a:ext uri="{FF2B5EF4-FFF2-40B4-BE49-F238E27FC236}">
                <a16:creationId xmlns:a16="http://schemas.microsoft.com/office/drawing/2014/main" id="{0E32F031-14FD-454F-92BE-F167C6025040}"/>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A4F7E9EF-6E2B-504F-9869-48080663C26E}"/>
              </a:ext>
            </a:extLst>
          </p:cNvPr>
          <p:cNvSpPr>
            <a:spLocks noGrp="1"/>
          </p:cNvSpPr>
          <p:nvPr>
            <p:ph type="sldNum" sz="quarter" idx="12"/>
          </p:nvPr>
        </p:nvSpPr>
        <p:spPr/>
        <p:txBody>
          <a:bodyPr/>
          <a:lstStyle/>
          <a:p>
            <a:fld id="{463614A4-6A52-F148-83E5-FE8B9931800C}" type="slidenum">
              <a:rPr lang="en-US" smtClean="0"/>
              <a:t>12</a:t>
            </a:fld>
            <a:endParaRPr lang="en-US" dirty="0"/>
          </a:p>
        </p:txBody>
      </p:sp>
    </p:spTree>
    <p:extLst>
      <p:ext uri="{BB962C8B-B14F-4D97-AF65-F5344CB8AC3E}">
        <p14:creationId xmlns:p14="http://schemas.microsoft.com/office/powerpoint/2010/main" val="151753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CF0F-1228-1D4E-8CA5-13031B4FC87F}"/>
              </a:ext>
            </a:extLst>
          </p:cNvPr>
          <p:cNvSpPr>
            <a:spLocks noGrp="1"/>
          </p:cNvSpPr>
          <p:nvPr>
            <p:ph type="title"/>
          </p:nvPr>
        </p:nvSpPr>
        <p:spPr/>
        <p:txBody>
          <a:bodyPr/>
          <a:lstStyle/>
          <a:p>
            <a:r>
              <a:rPr lang="en-US" dirty="0"/>
              <a:t>The workshop</a:t>
            </a:r>
          </a:p>
        </p:txBody>
      </p:sp>
      <p:sp>
        <p:nvSpPr>
          <p:cNvPr id="3" name="Content Placeholder 2">
            <a:extLst>
              <a:ext uri="{FF2B5EF4-FFF2-40B4-BE49-F238E27FC236}">
                <a16:creationId xmlns:a16="http://schemas.microsoft.com/office/drawing/2014/main" id="{8DD8F5F9-BA08-A440-9E24-F268BBA9055F}"/>
              </a:ext>
            </a:extLst>
          </p:cNvPr>
          <p:cNvSpPr>
            <a:spLocks noGrp="1"/>
          </p:cNvSpPr>
          <p:nvPr>
            <p:ph idx="1"/>
          </p:nvPr>
        </p:nvSpPr>
        <p:spPr/>
        <p:txBody>
          <a:bodyPr>
            <a:normAutofit lnSpcReduction="10000"/>
          </a:bodyPr>
          <a:lstStyle/>
          <a:p>
            <a:r>
              <a:rPr lang="en-US" dirty="0"/>
              <a:t>All Presentations are 50 minutes, unless specified.</a:t>
            </a:r>
          </a:p>
          <a:p>
            <a:r>
              <a:rPr lang="en-US" dirty="0"/>
              <a:t>All rooms will have dedicated Admin staff to assist with crowd control, monitoring the doors, and are generally there to assist you. Use them. They are there to help you!</a:t>
            </a:r>
          </a:p>
          <a:p>
            <a:r>
              <a:rPr lang="en-US" dirty="0"/>
              <a:t>All rooms will have a podium/mic and LCD screen to project off your laptop. A member of our Tech Team or Administrative staff will be on hand to assist you in your set up.</a:t>
            </a:r>
          </a:p>
          <a:p>
            <a:r>
              <a:rPr lang="en-US" dirty="0"/>
              <a:t>Any additional supplies need to be provided by the presenter unless previously arranged.</a:t>
            </a:r>
          </a:p>
          <a:p>
            <a:r>
              <a:rPr lang="en-US" dirty="0"/>
              <a:t>There is limited ability to make photocopies. Please come prepared.</a:t>
            </a:r>
          </a:p>
          <a:p>
            <a:endParaRPr lang="en-US" dirty="0"/>
          </a:p>
        </p:txBody>
      </p:sp>
      <p:sp>
        <p:nvSpPr>
          <p:cNvPr id="4" name="Footer Placeholder 3">
            <a:extLst>
              <a:ext uri="{FF2B5EF4-FFF2-40B4-BE49-F238E27FC236}">
                <a16:creationId xmlns:a16="http://schemas.microsoft.com/office/drawing/2014/main" id="{E1B66C83-DFDB-434B-8C0C-ECB23DA76857}"/>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21DA781C-FAAC-8848-B60C-D649A9CA6A52}"/>
              </a:ext>
            </a:extLst>
          </p:cNvPr>
          <p:cNvSpPr>
            <a:spLocks noGrp="1"/>
          </p:cNvSpPr>
          <p:nvPr>
            <p:ph type="sldNum" sz="quarter" idx="12"/>
          </p:nvPr>
        </p:nvSpPr>
        <p:spPr/>
        <p:txBody>
          <a:bodyPr/>
          <a:lstStyle/>
          <a:p>
            <a:fld id="{463614A4-6A52-F148-83E5-FE8B9931800C}" type="slidenum">
              <a:rPr lang="en-US" smtClean="0"/>
              <a:t>13</a:t>
            </a:fld>
            <a:endParaRPr lang="en-US" dirty="0"/>
          </a:p>
        </p:txBody>
      </p:sp>
    </p:spTree>
    <p:extLst>
      <p:ext uri="{BB962C8B-B14F-4D97-AF65-F5344CB8AC3E}">
        <p14:creationId xmlns:p14="http://schemas.microsoft.com/office/powerpoint/2010/main" val="4132081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D0E8C-5891-2D48-9CE9-30F3C237B7E1}"/>
              </a:ext>
            </a:extLst>
          </p:cNvPr>
          <p:cNvSpPr>
            <a:spLocks noGrp="1"/>
          </p:cNvSpPr>
          <p:nvPr>
            <p:ph type="title"/>
          </p:nvPr>
        </p:nvSpPr>
        <p:spPr/>
        <p:txBody>
          <a:bodyPr/>
          <a:lstStyle/>
          <a:p>
            <a:r>
              <a:rPr lang="en-US" dirty="0"/>
              <a:t>The Workshop</a:t>
            </a:r>
          </a:p>
        </p:txBody>
      </p:sp>
      <p:sp>
        <p:nvSpPr>
          <p:cNvPr id="3" name="Content Placeholder 2">
            <a:extLst>
              <a:ext uri="{FF2B5EF4-FFF2-40B4-BE49-F238E27FC236}">
                <a16:creationId xmlns:a16="http://schemas.microsoft.com/office/drawing/2014/main" id="{643C00A1-F4D0-E14E-92A5-F06F13853EEE}"/>
              </a:ext>
            </a:extLst>
          </p:cNvPr>
          <p:cNvSpPr>
            <a:spLocks noGrp="1"/>
          </p:cNvSpPr>
          <p:nvPr>
            <p:ph idx="1"/>
          </p:nvPr>
        </p:nvSpPr>
        <p:spPr/>
        <p:txBody>
          <a:bodyPr/>
          <a:lstStyle/>
          <a:p>
            <a:r>
              <a:rPr lang="en-US" dirty="0"/>
              <a:t>Have your workshop outcomes clear from the start of the session</a:t>
            </a:r>
          </a:p>
          <a:p>
            <a:r>
              <a:rPr lang="en-US" dirty="0"/>
              <a:t>Share your name and role at the start and the end of the workshop presentation.</a:t>
            </a:r>
          </a:p>
          <a:p>
            <a:r>
              <a:rPr lang="en-US" dirty="0"/>
              <a:t>Foster a safe space by using open phrases</a:t>
            </a:r>
          </a:p>
          <a:p>
            <a:r>
              <a:rPr lang="en-US" dirty="0"/>
              <a:t>Brainstorming tips: </a:t>
            </a:r>
            <a:r>
              <a:rPr lang="en-US" dirty="0">
                <a:hlinkClick r:id="rId2"/>
              </a:rPr>
              <a:t>http://www.mindtools.com/brainstm.html</a:t>
            </a:r>
            <a:r>
              <a:rPr lang="en-US" dirty="0"/>
              <a:t> </a:t>
            </a:r>
          </a:p>
          <a:p>
            <a:r>
              <a:rPr lang="en-US" dirty="0"/>
              <a:t> Ice Breakers: </a:t>
            </a:r>
            <a:r>
              <a:rPr lang="en-US" dirty="0">
                <a:hlinkClick r:id="rId3"/>
              </a:rPr>
              <a:t>https://www.mindtools.com/pages/article/newLDR_76.htm</a:t>
            </a:r>
            <a:r>
              <a:rPr lang="en-US" dirty="0"/>
              <a:t> </a:t>
            </a:r>
          </a:p>
        </p:txBody>
      </p:sp>
      <p:sp>
        <p:nvSpPr>
          <p:cNvPr id="4" name="Footer Placeholder 3">
            <a:extLst>
              <a:ext uri="{FF2B5EF4-FFF2-40B4-BE49-F238E27FC236}">
                <a16:creationId xmlns:a16="http://schemas.microsoft.com/office/drawing/2014/main" id="{1D6B2428-41CE-D342-8A98-E6242C047611}"/>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47C73C78-BE07-EE4E-863C-964AE4597AFD}"/>
              </a:ext>
            </a:extLst>
          </p:cNvPr>
          <p:cNvSpPr>
            <a:spLocks noGrp="1"/>
          </p:cNvSpPr>
          <p:nvPr>
            <p:ph type="sldNum" sz="quarter" idx="12"/>
          </p:nvPr>
        </p:nvSpPr>
        <p:spPr/>
        <p:txBody>
          <a:bodyPr/>
          <a:lstStyle/>
          <a:p>
            <a:fld id="{463614A4-6A52-F148-83E5-FE8B9931800C}" type="slidenum">
              <a:rPr lang="en-US" smtClean="0"/>
              <a:t>14</a:t>
            </a:fld>
            <a:endParaRPr lang="en-US" dirty="0"/>
          </a:p>
        </p:txBody>
      </p:sp>
    </p:spTree>
    <p:extLst>
      <p:ext uri="{BB962C8B-B14F-4D97-AF65-F5344CB8AC3E}">
        <p14:creationId xmlns:p14="http://schemas.microsoft.com/office/powerpoint/2010/main" val="4110243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92E41-9077-DD46-B45C-BE8DB92BB402}"/>
              </a:ext>
            </a:extLst>
          </p:cNvPr>
          <p:cNvSpPr>
            <a:spLocks noGrp="1"/>
          </p:cNvSpPr>
          <p:nvPr>
            <p:ph type="title"/>
          </p:nvPr>
        </p:nvSpPr>
        <p:spPr/>
        <p:txBody>
          <a:bodyPr/>
          <a:lstStyle/>
          <a:p>
            <a:r>
              <a:rPr lang="en-US" dirty="0"/>
              <a:t>How to set up the punchiest workshop</a:t>
            </a:r>
          </a:p>
        </p:txBody>
      </p:sp>
      <p:sp>
        <p:nvSpPr>
          <p:cNvPr id="3" name="Content Placeholder 2">
            <a:extLst>
              <a:ext uri="{FF2B5EF4-FFF2-40B4-BE49-F238E27FC236}">
                <a16:creationId xmlns:a16="http://schemas.microsoft.com/office/drawing/2014/main" id="{FF284A90-0985-6E41-89BD-A86196E7F345}"/>
              </a:ext>
            </a:extLst>
          </p:cNvPr>
          <p:cNvSpPr>
            <a:spLocks noGrp="1"/>
          </p:cNvSpPr>
          <p:nvPr>
            <p:ph idx="1"/>
          </p:nvPr>
        </p:nvSpPr>
        <p:spPr/>
        <p:txBody>
          <a:bodyPr>
            <a:normAutofit/>
          </a:bodyPr>
          <a:lstStyle/>
          <a:p>
            <a:r>
              <a:rPr lang="en-US" dirty="0"/>
              <a:t>Set the tone: start with an ice breaker, a story or an attention grabbing set of statistics Examples: A joke, a heartfelt story, a relevant personal anecdote, brief introduction of yourself, shocking statements/statistics</a:t>
            </a:r>
          </a:p>
          <a:p>
            <a:r>
              <a:rPr lang="en-US" dirty="0"/>
              <a:t>When you stand up in front of strangers, they don’t yet have a connection or rapport with you. An icebreaker and Setting the tone is an excellent way to create that connection between presenter and audience.</a:t>
            </a:r>
          </a:p>
          <a:p>
            <a:r>
              <a:rPr lang="en-US" dirty="0"/>
              <a:t> Have your introduction well scripted and rehearsed. This is when you will be the most nervous. Preparation will help you ease into your presentation.</a:t>
            </a:r>
          </a:p>
          <a:p>
            <a:endParaRPr lang="en-US" dirty="0"/>
          </a:p>
        </p:txBody>
      </p:sp>
      <p:sp>
        <p:nvSpPr>
          <p:cNvPr id="4" name="Footer Placeholder 3">
            <a:extLst>
              <a:ext uri="{FF2B5EF4-FFF2-40B4-BE49-F238E27FC236}">
                <a16:creationId xmlns:a16="http://schemas.microsoft.com/office/drawing/2014/main" id="{221AD460-EFF5-C943-89DB-A617FAE7351C}"/>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A770763F-0642-5045-8662-FD17050A0C2A}"/>
              </a:ext>
            </a:extLst>
          </p:cNvPr>
          <p:cNvSpPr>
            <a:spLocks noGrp="1"/>
          </p:cNvSpPr>
          <p:nvPr>
            <p:ph type="sldNum" sz="quarter" idx="12"/>
          </p:nvPr>
        </p:nvSpPr>
        <p:spPr/>
        <p:txBody>
          <a:bodyPr/>
          <a:lstStyle/>
          <a:p>
            <a:fld id="{463614A4-6A52-F148-83E5-FE8B9931800C}" type="slidenum">
              <a:rPr lang="en-US" smtClean="0"/>
              <a:t>15</a:t>
            </a:fld>
            <a:endParaRPr lang="en-US" dirty="0"/>
          </a:p>
        </p:txBody>
      </p:sp>
    </p:spTree>
    <p:extLst>
      <p:ext uri="{BB962C8B-B14F-4D97-AF65-F5344CB8AC3E}">
        <p14:creationId xmlns:p14="http://schemas.microsoft.com/office/powerpoint/2010/main" val="3344379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5027-DBA6-594F-8D58-3397D0148A44}"/>
              </a:ext>
            </a:extLst>
          </p:cNvPr>
          <p:cNvSpPr>
            <a:spLocks noGrp="1"/>
          </p:cNvSpPr>
          <p:nvPr>
            <p:ph type="title"/>
          </p:nvPr>
        </p:nvSpPr>
        <p:spPr/>
        <p:txBody>
          <a:bodyPr/>
          <a:lstStyle/>
          <a:p>
            <a:pPr algn="ctr"/>
            <a:r>
              <a:rPr lang="en-US" sz="8800" dirty="0"/>
              <a:t>Avoid</a:t>
            </a:r>
            <a:endParaRPr lang="en-US" dirty="0"/>
          </a:p>
        </p:txBody>
      </p:sp>
      <p:sp>
        <p:nvSpPr>
          <p:cNvPr id="3" name="Content Placeholder 2">
            <a:extLst>
              <a:ext uri="{FF2B5EF4-FFF2-40B4-BE49-F238E27FC236}">
                <a16:creationId xmlns:a16="http://schemas.microsoft.com/office/drawing/2014/main" id="{AEE7260F-2D66-9E4A-867E-9F73228D4BA7}"/>
              </a:ext>
            </a:extLst>
          </p:cNvPr>
          <p:cNvSpPr>
            <a:spLocks noGrp="1"/>
          </p:cNvSpPr>
          <p:nvPr>
            <p:ph idx="1"/>
          </p:nvPr>
        </p:nvSpPr>
        <p:spPr/>
        <p:txBody>
          <a:bodyPr/>
          <a:lstStyle/>
          <a:p>
            <a:pPr marL="0" indent="0" algn="ctr">
              <a:buNone/>
            </a:pPr>
            <a:r>
              <a:rPr lang="en-US" sz="4400" dirty="0"/>
              <a:t>Lengthy icebreakers-style games, having everyone introduce themselves. </a:t>
            </a:r>
          </a:p>
          <a:p>
            <a:pPr marL="0" indent="0" algn="ctr">
              <a:buNone/>
            </a:pPr>
            <a:endParaRPr lang="en-US" sz="4400" dirty="0"/>
          </a:p>
          <a:p>
            <a:pPr marL="0" indent="0" algn="ctr">
              <a:buNone/>
            </a:pPr>
            <a:r>
              <a:rPr lang="en-US" sz="4400" dirty="0"/>
              <a:t>Time will fly by quickly</a:t>
            </a:r>
          </a:p>
          <a:p>
            <a:endParaRPr lang="en-US" dirty="0"/>
          </a:p>
        </p:txBody>
      </p:sp>
      <p:sp>
        <p:nvSpPr>
          <p:cNvPr id="4" name="Footer Placeholder 3">
            <a:extLst>
              <a:ext uri="{FF2B5EF4-FFF2-40B4-BE49-F238E27FC236}">
                <a16:creationId xmlns:a16="http://schemas.microsoft.com/office/drawing/2014/main" id="{02C185ED-D30C-C44B-B0D9-F3EE2BC228D5}"/>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2CA10074-42E3-E444-BD6D-BAC1F9205211}"/>
              </a:ext>
            </a:extLst>
          </p:cNvPr>
          <p:cNvSpPr>
            <a:spLocks noGrp="1"/>
          </p:cNvSpPr>
          <p:nvPr>
            <p:ph type="sldNum" sz="quarter" idx="12"/>
          </p:nvPr>
        </p:nvSpPr>
        <p:spPr/>
        <p:txBody>
          <a:bodyPr/>
          <a:lstStyle/>
          <a:p>
            <a:fld id="{463614A4-6A52-F148-83E5-FE8B9931800C}" type="slidenum">
              <a:rPr lang="en-US" smtClean="0"/>
              <a:t>16</a:t>
            </a:fld>
            <a:endParaRPr lang="en-US" dirty="0"/>
          </a:p>
        </p:txBody>
      </p:sp>
    </p:spTree>
    <p:extLst>
      <p:ext uri="{BB962C8B-B14F-4D97-AF65-F5344CB8AC3E}">
        <p14:creationId xmlns:p14="http://schemas.microsoft.com/office/powerpoint/2010/main" val="2350174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134B1-0448-9341-8896-6200DC8F33DF}"/>
              </a:ext>
            </a:extLst>
          </p:cNvPr>
          <p:cNvSpPr>
            <a:spLocks noGrp="1"/>
          </p:cNvSpPr>
          <p:nvPr>
            <p:ph type="title"/>
          </p:nvPr>
        </p:nvSpPr>
        <p:spPr/>
        <p:txBody>
          <a:bodyPr>
            <a:normAutofit fontScale="90000"/>
          </a:bodyPr>
          <a:lstStyle/>
          <a:p>
            <a:r>
              <a:rPr lang="en-US" dirty="0"/>
              <a:t>Break your presentation into easily summarized ‘chunks’</a:t>
            </a:r>
            <a:br>
              <a:rPr lang="en-US" dirty="0"/>
            </a:br>
            <a:endParaRPr lang="en-US" dirty="0"/>
          </a:p>
        </p:txBody>
      </p:sp>
      <p:sp>
        <p:nvSpPr>
          <p:cNvPr id="3" name="Content Placeholder 2">
            <a:extLst>
              <a:ext uri="{FF2B5EF4-FFF2-40B4-BE49-F238E27FC236}">
                <a16:creationId xmlns:a16="http://schemas.microsoft.com/office/drawing/2014/main" id="{64AB3941-9FDF-9B44-B087-890A6BF6BDBD}"/>
              </a:ext>
            </a:extLst>
          </p:cNvPr>
          <p:cNvSpPr>
            <a:spLocks noGrp="1"/>
          </p:cNvSpPr>
          <p:nvPr>
            <p:ph idx="1"/>
          </p:nvPr>
        </p:nvSpPr>
        <p:spPr/>
        <p:txBody>
          <a:bodyPr/>
          <a:lstStyle/>
          <a:p>
            <a:r>
              <a:rPr lang="en-US" dirty="0"/>
              <a:t>Your presentation should have a clear introduction. </a:t>
            </a:r>
          </a:p>
          <a:p>
            <a:r>
              <a:rPr lang="en-US" dirty="0"/>
              <a:t>Build your session into connected ‘chunks’, and if you are moving from one idea/activity to another, have clearly thought out transitions.</a:t>
            </a:r>
          </a:p>
          <a:p>
            <a:r>
              <a:rPr lang="en-US" dirty="0"/>
              <a:t> Summarize all your concepts and end with a conclusion. </a:t>
            </a:r>
          </a:p>
          <a:p>
            <a:r>
              <a:rPr lang="en-US" dirty="0"/>
              <a:t>Reiterate clearly how your project, passion or ideas are important. </a:t>
            </a:r>
          </a:p>
          <a:p>
            <a:r>
              <a:rPr lang="en-US" dirty="0"/>
              <a:t>Have a way for the audience to contact/connect with you. Encourage them to do so via social media or email.</a:t>
            </a:r>
          </a:p>
          <a:p>
            <a:endParaRPr lang="en-US" dirty="0"/>
          </a:p>
        </p:txBody>
      </p:sp>
      <p:sp>
        <p:nvSpPr>
          <p:cNvPr id="4" name="Footer Placeholder 3">
            <a:extLst>
              <a:ext uri="{FF2B5EF4-FFF2-40B4-BE49-F238E27FC236}">
                <a16:creationId xmlns:a16="http://schemas.microsoft.com/office/drawing/2014/main" id="{77556296-D776-094E-8BFA-25267D143E4D}"/>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4701CE38-0D6F-3F4C-A466-4B6280526AA3}"/>
              </a:ext>
            </a:extLst>
          </p:cNvPr>
          <p:cNvSpPr>
            <a:spLocks noGrp="1"/>
          </p:cNvSpPr>
          <p:nvPr>
            <p:ph type="sldNum" sz="quarter" idx="12"/>
          </p:nvPr>
        </p:nvSpPr>
        <p:spPr/>
        <p:txBody>
          <a:bodyPr/>
          <a:lstStyle/>
          <a:p>
            <a:fld id="{463614A4-6A52-F148-83E5-FE8B9931800C}" type="slidenum">
              <a:rPr lang="en-US" smtClean="0"/>
              <a:t>17</a:t>
            </a:fld>
            <a:endParaRPr lang="en-US" dirty="0"/>
          </a:p>
        </p:txBody>
      </p:sp>
    </p:spTree>
    <p:extLst>
      <p:ext uri="{BB962C8B-B14F-4D97-AF65-F5344CB8AC3E}">
        <p14:creationId xmlns:p14="http://schemas.microsoft.com/office/powerpoint/2010/main" val="1387952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5E54B-4AAD-7C4B-8704-567D29D4C667}"/>
              </a:ext>
            </a:extLst>
          </p:cNvPr>
          <p:cNvSpPr>
            <a:spLocks noGrp="1"/>
          </p:cNvSpPr>
          <p:nvPr>
            <p:ph type="title"/>
          </p:nvPr>
        </p:nvSpPr>
        <p:spPr/>
        <p:txBody>
          <a:bodyPr>
            <a:normAutofit fontScale="90000"/>
          </a:bodyPr>
          <a:lstStyle/>
          <a:p>
            <a:r>
              <a:rPr lang="en-US" sz="4000" dirty="0"/>
              <a:t>Know your audience and make sure your presentation style fits the topic you are presenting</a:t>
            </a:r>
            <a:br>
              <a:rPr lang="en-US" dirty="0"/>
            </a:br>
            <a:endParaRPr lang="en-US" dirty="0"/>
          </a:p>
        </p:txBody>
      </p:sp>
      <p:sp>
        <p:nvSpPr>
          <p:cNvPr id="3" name="Content Placeholder 2">
            <a:extLst>
              <a:ext uri="{FF2B5EF4-FFF2-40B4-BE49-F238E27FC236}">
                <a16:creationId xmlns:a16="http://schemas.microsoft.com/office/drawing/2014/main" id="{50B55A9D-004C-2C4B-867C-F8BA7D75EB47}"/>
              </a:ext>
            </a:extLst>
          </p:cNvPr>
          <p:cNvSpPr>
            <a:spLocks noGrp="1"/>
          </p:cNvSpPr>
          <p:nvPr>
            <p:ph idx="1"/>
          </p:nvPr>
        </p:nvSpPr>
        <p:spPr/>
        <p:txBody>
          <a:bodyPr/>
          <a:lstStyle/>
          <a:p>
            <a:r>
              <a:rPr lang="en-US" dirty="0"/>
              <a:t>Understand that your room will be full of diverse groups of people.</a:t>
            </a:r>
          </a:p>
          <a:p>
            <a:r>
              <a:rPr lang="en-US" dirty="0"/>
              <a:t>Avoid language that others might find offensive. Avoid sarcasm. Unless people know you personally, sarcasm might not get the result that you desire. Remember that sensitive international topics are felt personally by our participants. Be compassionate. Be passionate and sincere. Remember, we are all here to learn.</a:t>
            </a:r>
          </a:p>
          <a:p>
            <a:endParaRPr lang="en-US" dirty="0"/>
          </a:p>
        </p:txBody>
      </p:sp>
      <p:sp>
        <p:nvSpPr>
          <p:cNvPr id="4" name="Footer Placeholder 3">
            <a:extLst>
              <a:ext uri="{FF2B5EF4-FFF2-40B4-BE49-F238E27FC236}">
                <a16:creationId xmlns:a16="http://schemas.microsoft.com/office/drawing/2014/main" id="{640413E3-2032-3A4E-92E2-70278F543170}"/>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2B77A1B3-84AA-BF4D-A99B-B206A9902EFF}"/>
              </a:ext>
            </a:extLst>
          </p:cNvPr>
          <p:cNvSpPr>
            <a:spLocks noGrp="1"/>
          </p:cNvSpPr>
          <p:nvPr>
            <p:ph type="sldNum" sz="quarter" idx="12"/>
          </p:nvPr>
        </p:nvSpPr>
        <p:spPr/>
        <p:txBody>
          <a:bodyPr/>
          <a:lstStyle/>
          <a:p>
            <a:fld id="{463614A4-6A52-F148-83E5-FE8B9931800C}" type="slidenum">
              <a:rPr lang="en-US" smtClean="0"/>
              <a:t>18</a:t>
            </a:fld>
            <a:endParaRPr lang="en-US" dirty="0"/>
          </a:p>
        </p:txBody>
      </p:sp>
    </p:spTree>
    <p:extLst>
      <p:ext uri="{BB962C8B-B14F-4D97-AF65-F5344CB8AC3E}">
        <p14:creationId xmlns:p14="http://schemas.microsoft.com/office/powerpoint/2010/main" val="4153914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BAC7-4C72-D749-AD95-B8001A5DCC34}"/>
              </a:ext>
            </a:extLst>
          </p:cNvPr>
          <p:cNvSpPr>
            <a:spLocks noGrp="1"/>
          </p:cNvSpPr>
          <p:nvPr>
            <p:ph type="title"/>
          </p:nvPr>
        </p:nvSpPr>
        <p:spPr/>
        <p:txBody>
          <a:bodyPr>
            <a:normAutofit/>
          </a:bodyPr>
          <a:lstStyle/>
          <a:p>
            <a:pPr algn="ctr"/>
            <a:r>
              <a:rPr lang="en-US" sz="8000" dirty="0"/>
              <a:t>Avoid</a:t>
            </a:r>
          </a:p>
        </p:txBody>
      </p:sp>
      <p:sp>
        <p:nvSpPr>
          <p:cNvPr id="3" name="Content Placeholder 2">
            <a:extLst>
              <a:ext uri="{FF2B5EF4-FFF2-40B4-BE49-F238E27FC236}">
                <a16:creationId xmlns:a16="http://schemas.microsoft.com/office/drawing/2014/main" id="{8D066841-DEC6-D444-8F2E-AD6D2A02AF49}"/>
              </a:ext>
            </a:extLst>
          </p:cNvPr>
          <p:cNvSpPr>
            <a:spLocks noGrp="1"/>
          </p:cNvSpPr>
          <p:nvPr>
            <p:ph idx="1"/>
          </p:nvPr>
        </p:nvSpPr>
        <p:spPr/>
        <p:txBody>
          <a:bodyPr/>
          <a:lstStyle/>
          <a:p>
            <a:pPr marL="0" indent="0" algn="ctr">
              <a:buNone/>
            </a:pPr>
            <a:r>
              <a:rPr lang="en-US" sz="4800" dirty="0"/>
              <a:t>Inappropriate images, overt sexual or religious discussions</a:t>
            </a:r>
          </a:p>
          <a:p>
            <a:pPr marL="0" indent="0" algn="ctr">
              <a:buNone/>
            </a:pPr>
            <a:endParaRPr lang="en-US" sz="4800" dirty="0"/>
          </a:p>
          <a:p>
            <a:pPr marL="0" indent="0" algn="ctr">
              <a:buNone/>
            </a:pPr>
            <a:r>
              <a:rPr lang="en-US" sz="4800" dirty="0"/>
              <a:t>Joking about sensitive topics could backfire</a:t>
            </a:r>
          </a:p>
          <a:p>
            <a:endParaRPr lang="en-US" dirty="0"/>
          </a:p>
        </p:txBody>
      </p:sp>
      <p:sp>
        <p:nvSpPr>
          <p:cNvPr id="4" name="Footer Placeholder 3">
            <a:extLst>
              <a:ext uri="{FF2B5EF4-FFF2-40B4-BE49-F238E27FC236}">
                <a16:creationId xmlns:a16="http://schemas.microsoft.com/office/drawing/2014/main" id="{F68665C8-F61C-1D44-95A9-F0939D9CDA4E}"/>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526EC65B-BEBF-764E-9AE7-EADE0DA654FA}"/>
              </a:ext>
            </a:extLst>
          </p:cNvPr>
          <p:cNvSpPr>
            <a:spLocks noGrp="1"/>
          </p:cNvSpPr>
          <p:nvPr>
            <p:ph type="sldNum" sz="quarter" idx="12"/>
          </p:nvPr>
        </p:nvSpPr>
        <p:spPr/>
        <p:txBody>
          <a:bodyPr/>
          <a:lstStyle/>
          <a:p>
            <a:fld id="{463614A4-6A52-F148-83E5-FE8B9931800C}" type="slidenum">
              <a:rPr lang="en-US" smtClean="0"/>
              <a:t>19</a:t>
            </a:fld>
            <a:endParaRPr lang="en-US" dirty="0"/>
          </a:p>
        </p:txBody>
      </p:sp>
    </p:spTree>
    <p:extLst>
      <p:ext uri="{BB962C8B-B14F-4D97-AF65-F5344CB8AC3E}">
        <p14:creationId xmlns:p14="http://schemas.microsoft.com/office/powerpoint/2010/main" val="1427412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FDC8F-5D39-0A47-AF28-1E7BFC2B6E9D}"/>
              </a:ext>
            </a:extLst>
          </p:cNvPr>
          <p:cNvSpPr>
            <a:spLocks noGrp="1"/>
          </p:cNvSpPr>
          <p:nvPr>
            <p:ph type="title"/>
          </p:nvPr>
        </p:nvSpPr>
        <p:spPr>
          <a:xfrm>
            <a:off x="838200" y="365125"/>
            <a:ext cx="10515600" cy="1762933"/>
          </a:xfrm>
        </p:spPr>
        <p:txBody>
          <a:bodyPr>
            <a:normAutofit fontScale="90000"/>
          </a:bodyPr>
          <a:lstStyle/>
          <a:p>
            <a:r>
              <a:rPr lang="en-US" dirty="0"/>
              <a:t>The Hague International Model United Nations Regional Office in Qatar (THIMUN Qatar) </a:t>
            </a:r>
          </a:p>
        </p:txBody>
      </p:sp>
      <p:sp>
        <p:nvSpPr>
          <p:cNvPr id="3" name="Content Placeholder 2">
            <a:extLst>
              <a:ext uri="{FF2B5EF4-FFF2-40B4-BE49-F238E27FC236}">
                <a16:creationId xmlns:a16="http://schemas.microsoft.com/office/drawing/2014/main" id="{8905AA6C-A01E-0241-99C9-4816D451EF11}"/>
              </a:ext>
            </a:extLst>
          </p:cNvPr>
          <p:cNvSpPr>
            <a:spLocks noGrp="1"/>
          </p:cNvSpPr>
          <p:nvPr>
            <p:ph idx="1"/>
          </p:nvPr>
        </p:nvSpPr>
        <p:spPr>
          <a:xfrm>
            <a:off x="838200" y="2128057"/>
            <a:ext cx="10515600" cy="4048905"/>
          </a:xfrm>
        </p:spPr>
        <p:txBody>
          <a:bodyPr>
            <a:normAutofit fontScale="92500" lnSpcReduction="10000"/>
          </a:bodyPr>
          <a:lstStyle/>
          <a:p>
            <a:pPr marL="0" indent="0">
              <a:buNone/>
            </a:pPr>
            <a:r>
              <a:rPr lang="en-US" dirty="0"/>
              <a:t>In 1968, Mr. Paul Sand from The American School of The Hague organized the first Model United Nations in The Hague. In 1981 the THIMUN Foundation was established and is today directed by a Board of Directors consisting of teachers from international and Dutch schools in the Hague area. The THIMUN offices in The Hague and in Qatar are permanently staffed, and THIMUN Qatar is in its ninth year. </a:t>
            </a:r>
          </a:p>
          <a:p>
            <a:pPr marL="0" indent="0">
              <a:buNone/>
            </a:pPr>
            <a:r>
              <a:rPr lang="en-US" dirty="0"/>
              <a:t>In 1995 the THIMUN Foundation was accredited as a Non-Governmental </a:t>
            </a:r>
            <a:r>
              <a:rPr lang="en-US" dirty="0" err="1"/>
              <a:t>Organisation</a:t>
            </a:r>
            <a:r>
              <a:rPr lang="en-US" dirty="0"/>
              <a:t> (NGO) associated with the United Nations Department of Public Information. 2001 saw the first annual session of the THIMUN Youth Assembly. In 2003 the THIMUN Foundation was granted Roster Consultative Status with the United Nations Economic and Social Council.</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01E45D08-9E26-F64A-B2F1-E718DC927CC7}"/>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1C80D6E6-0F42-CA44-92AE-DD0F6B9A241A}"/>
              </a:ext>
            </a:extLst>
          </p:cNvPr>
          <p:cNvSpPr>
            <a:spLocks noGrp="1"/>
          </p:cNvSpPr>
          <p:nvPr>
            <p:ph type="sldNum" sz="quarter" idx="12"/>
          </p:nvPr>
        </p:nvSpPr>
        <p:spPr/>
        <p:txBody>
          <a:bodyPr/>
          <a:lstStyle/>
          <a:p>
            <a:fld id="{463614A4-6A52-F148-83E5-FE8B9931800C}" type="slidenum">
              <a:rPr lang="en-US" smtClean="0"/>
              <a:t>2</a:t>
            </a:fld>
            <a:endParaRPr lang="en-US" dirty="0"/>
          </a:p>
        </p:txBody>
      </p:sp>
    </p:spTree>
    <p:extLst>
      <p:ext uri="{BB962C8B-B14F-4D97-AF65-F5344CB8AC3E}">
        <p14:creationId xmlns:p14="http://schemas.microsoft.com/office/powerpoint/2010/main" val="2347222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8E6B-CEA5-4A43-8481-4FE5B765B361}"/>
              </a:ext>
            </a:extLst>
          </p:cNvPr>
          <p:cNvSpPr>
            <a:spLocks noGrp="1"/>
          </p:cNvSpPr>
          <p:nvPr>
            <p:ph type="title"/>
          </p:nvPr>
        </p:nvSpPr>
        <p:spPr/>
        <p:txBody>
          <a:bodyPr>
            <a:normAutofit fontScale="90000"/>
          </a:bodyPr>
          <a:lstStyle/>
          <a:p>
            <a:r>
              <a:rPr lang="en-US" dirty="0"/>
              <a:t>Mix visual and/or audial cues for presentations</a:t>
            </a:r>
            <a:br>
              <a:rPr lang="en-US" dirty="0"/>
            </a:br>
            <a:endParaRPr lang="en-US" dirty="0"/>
          </a:p>
        </p:txBody>
      </p:sp>
      <p:sp>
        <p:nvSpPr>
          <p:cNvPr id="3" name="Content Placeholder 2">
            <a:extLst>
              <a:ext uri="{FF2B5EF4-FFF2-40B4-BE49-F238E27FC236}">
                <a16:creationId xmlns:a16="http://schemas.microsoft.com/office/drawing/2014/main" id="{47E1F978-1238-C345-84F3-AF7F63AB5CCD}"/>
              </a:ext>
            </a:extLst>
          </p:cNvPr>
          <p:cNvSpPr>
            <a:spLocks noGrp="1"/>
          </p:cNvSpPr>
          <p:nvPr>
            <p:ph idx="1"/>
          </p:nvPr>
        </p:nvSpPr>
        <p:spPr/>
        <p:txBody>
          <a:bodyPr/>
          <a:lstStyle/>
          <a:p>
            <a:r>
              <a:rPr lang="en-US" dirty="0"/>
              <a:t>Pictures speak a thousand words. Use photos, video clips, graphs or other images to convey your message.</a:t>
            </a:r>
          </a:p>
          <a:p>
            <a:r>
              <a:rPr lang="en-US" dirty="0"/>
              <a:t>Use eye catching and amusing images/cartoons that illustrate your concept. When using audio, keep it short and ensure it doesn’t distract from your concept. </a:t>
            </a:r>
          </a:p>
          <a:p>
            <a:r>
              <a:rPr lang="en-US" dirty="0"/>
              <a:t>Have your images/videos/graphs saved on your laptop and do not depend on the internet to access things you want to share.</a:t>
            </a:r>
          </a:p>
          <a:p>
            <a:endParaRPr lang="en-US" dirty="0"/>
          </a:p>
        </p:txBody>
      </p:sp>
      <p:sp>
        <p:nvSpPr>
          <p:cNvPr id="4" name="Footer Placeholder 3">
            <a:extLst>
              <a:ext uri="{FF2B5EF4-FFF2-40B4-BE49-F238E27FC236}">
                <a16:creationId xmlns:a16="http://schemas.microsoft.com/office/drawing/2014/main" id="{7D0FFBEE-E8FE-204B-B85A-036F74D77C95}"/>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1C40B847-2D73-2F46-8F02-1B638341EF2D}"/>
              </a:ext>
            </a:extLst>
          </p:cNvPr>
          <p:cNvSpPr>
            <a:spLocks noGrp="1"/>
          </p:cNvSpPr>
          <p:nvPr>
            <p:ph type="sldNum" sz="quarter" idx="12"/>
          </p:nvPr>
        </p:nvSpPr>
        <p:spPr/>
        <p:txBody>
          <a:bodyPr/>
          <a:lstStyle/>
          <a:p>
            <a:fld id="{463614A4-6A52-F148-83E5-FE8B9931800C}" type="slidenum">
              <a:rPr lang="en-US" smtClean="0"/>
              <a:t>20</a:t>
            </a:fld>
            <a:endParaRPr lang="en-US" dirty="0"/>
          </a:p>
        </p:txBody>
      </p:sp>
    </p:spTree>
    <p:extLst>
      <p:ext uri="{BB962C8B-B14F-4D97-AF65-F5344CB8AC3E}">
        <p14:creationId xmlns:p14="http://schemas.microsoft.com/office/powerpoint/2010/main" val="1789440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AC19-6687-6A40-B2F1-266297DD0746}"/>
              </a:ext>
            </a:extLst>
          </p:cNvPr>
          <p:cNvSpPr>
            <a:spLocks noGrp="1"/>
          </p:cNvSpPr>
          <p:nvPr>
            <p:ph type="title"/>
          </p:nvPr>
        </p:nvSpPr>
        <p:spPr/>
        <p:txBody>
          <a:bodyPr>
            <a:normAutofit/>
          </a:bodyPr>
          <a:lstStyle/>
          <a:p>
            <a:pPr algn="ctr"/>
            <a:r>
              <a:rPr lang="en-US" sz="7200" dirty="0"/>
              <a:t>Avoid</a:t>
            </a:r>
          </a:p>
        </p:txBody>
      </p:sp>
      <p:sp>
        <p:nvSpPr>
          <p:cNvPr id="3" name="Content Placeholder 2">
            <a:extLst>
              <a:ext uri="{FF2B5EF4-FFF2-40B4-BE49-F238E27FC236}">
                <a16:creationId xmlns:a16="http://schemas.microsoft.com/office/drawing/2014/main" id="{ACEB8E1E-6420-B243-B42F-93838ADCE21F}"/>
              </a:ext>
            </a:extLst>
          </p:cNvPr>
          <p:cNvSpPr>
            <a:spLocks noGrp="1"/>
          </p:cNvSpPr>
          <p:nvPr>
            <p:ph idx="1"/>
          </p:nvPr>
        </p:nvSpPr>
        <p:spPr/>
        <p:txBody>
          <a:bodyPr/>
          <a:lstStyle/>
          <a:p>
            <a:pPr marL="0" indent="0" algn="ctr">
              <a:buNone/>
            </a:pPr>
            <a:r>
              <a:rPr lang="en-US" sz="4400" dirty="0"/>
              <a:t>PowerPoint presentations that are mostly text. Reading text off PowerPoint Presentations is a big downer!</a:t>
            </a:r>
          </a:p>
          <a:p>
            <a:pPr marL="0" indent="0">
              <a:buNone/>
            </a:pPr>
            <a:endParaRPr lang="en-US" dirty="0"/>
          </a:p>
          <a:p>
            <a:pPr marL="0" indent="0">
              <a:buNone/>
            </a:pPr>
            <a:endParaRPr lang="en-US" dirty="0"/>
          </a:p>
          <a:p>
            <a:pPr marL="0" indent="0" algn="ctr">
              <a:buNone/>
            </a:pPr>
            <a:r>
              <a:rPr lang="en-US" sz="4400" dirty="0"/>
              <a:t>DON’T DO IT!</a:t>
            </a:r>
          </a:p>
          <a:p>
            <a:endParaRPr lang="en-US" dirty="0"/>
          </a:p>
        </p:txBody>
      </p:sp>
      <p:sp>
        <p:nvSpPr>
          <p:cNvPr id="4" name="Footer Placeholder 3">
            <a:extLst>
              <a:ext uri="{FF2B5EF4-FFF2-40B4-BE49-F238E27FC236}">
                <a16:creationId xmlns:a16="http://schemas.microsoft.com/office/drawing/2014/main" id="{FC2426C9-5BED-CF4E-9E2F-1E31DE73B557}"/>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DE680879-77AF-6E44-8346-C653ED33EC60}"/>
              </a:ext>
            </a:extLst>
          </p:cNvPr>
          <p:cNvSpPr>
            <a:spLocks noGrp="1"/>
          </p:cNvSpPr>
          <p:nvPr>
            <p:ph type="sldNum" sz="quarter" idx="12"/>
          </p:nvPr>
        </p:nvSpPr>
        <p:spPr/>
        <p:txBody>
          <a:bodyPr/>
          <a:lstStyle/>
          <a:p>
            <a:fld id="{463614A4-6A52-F148-83E5-FE8B9931800C}" type="slidenum">
              <a:rPr lang="en-US" smtClean="0"/>
              <a:t>21</a:t>
            </a:fld>
            <a:endParaRPr lang="en-US" dirty="0"/>
          </a:p>
        </p:txBody>
      </p:sp>
    </p:spTree>
    <p:extLst>
      <p:ext uri="{BB962C8B-B14F-4D97-AF65-F5344CB8AC3E}">
        <p14:creationId xmlns:p14="http://schemas.microsoft.com/office/powerpoint/2010/main" val="1720772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8B93D-143C-9848-AE99-59AE185880BB}"/>
              </a:ext>
            </a:extLst>
          </p:cNvPr>
          <p:cNvSpPr>
            <a:spLocks noGrp="1"/>
          </p:cNvSpPr>
          <p:nvPr>
            <p:ph type="title"/>
          </p:nvPr>
        </p:nvSpPr>
        <p:spPr/>
        <p:txBody>
          <a:bodyPr/>
          <a:lstStyle/>
          <a:p>
            <a:r>
              <a:rPr lang="en-US" dirty="0"/>
              <a:t>Movement in the workshop</a:t>
            </a:r>
          </a:p>
        </p:txBody>
      </p:sp>
      <p:sp>
        <p:nvSpPr>
          <p:cNvPr id="3" name="Content Placeholder 2">
            <a:extLst>
              <a:ext uri="{FF2B5EF4-FFF2-40B4-BE49-F238E27FC236}">
                <a16:creationId xmlns:a16="http://schemas.microsoft.com/office/drawing/2014/main" id="{2F419EC8-F1DE-8F49-BBD9-B0EBBD201C88}"/>
              </a:ext>
            </a:extLst>
          </p:cNvPr>
          <p:cNvSpPr>
            <a:spLocks noGrp="1"/>
          </p:cNvSpPr>
          <p:nvPr>
            <p:ph idx="1"/>
          </p:nvPr>
        </p:nvSpPr>
        <p:spPr/>
        <p:txBody>
          <a:bodyPr>
            <a:normAutofit/>
          </a:bodyPr>
          <a:lstStyle/>
          <a:p>
            <a:r>
              <a:rPr lang="en-US" dirty="0"/>
              <a:t>Get your audience moving</a:t>
            </a:r>
          </a:p>
          <a:p>
            <a:r>
              <a:rPr lang="en-US" dirty="0"/>
              <a:t>Sometimes getting your audience up and moving around the room enhances a presentation.</a:t>
            </a:r>
          </a:p>
          <a:p>
            <a:r>
              <a:rPr lang="en-US" dirty="0"/>
              <a:t>Interact with your audience</a:t>
            </a:r>
          </a:p>
          <a:p>
            <a:r>
              <a:rPr lang="en-US" dirty="0"/>
              <a:t>Furniture within QNCC rooms shouldn’t be moved, but if you find you need to clear space, or have something planned where you will be directing people around the room, inform your Admin staff ahead of time so they can assist you.</a:t>
            </a:r>
          </a:p>
          <a:p>
            <a:endParaRPr lang="en-US" dirty="0"/>
          </a:p>
        </p:txBody>
      </p:sp>
      <p:sp>
        <p:nvSpPr>
          <p:cNvPr id="4" name="Footer Placeholder 3">
            <a:extLst>
              <a:ext uri="{FF2B5EF4-FFF2-40B4-BE49-F238E27FC236}">
                <a16:creationId xmlns:a16="http://schemas.microsoft.com/office/drawing/2014/main" id="{DF8B0AC6-A4BC-9B40-8E1B-2DF6965CF394}"/>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C21EC567-1774-1146-AC1E-5E8CD6893749}"/>
              </a:ext>
            </a:extLst>
          </p:cNvPr>
          <p:cNvSpPr>
            <a:spLocks noGrp="1"/>
          </p:cNvSpPr>
          <p:nvPr>
            <p:ph type="sldNum" sz="quarter" idx="12"/>
          </p:nvPr>
        </p:nvSpPr>
        <p:spPr/>
        <p:txBody>
          <a:bodyPr/>
          <a:lstStyle/>
          <a:p>
            <a:fld id="{463614A4-6A52-F148-83E5-FE8B9931800C}" type="slidenum">
              <a:rPr lang="en-US" smtClean="0"/>
              <a:t>22</a:t>
            </a:fld>
            <a:endParaRPr lang="en-US" dirty="0"/>
          </a:p>
        </p:txBody>
      </p:sp>
    </p:spTree>
    <p:extLst>
      <p:ext uri="{BB962C8B-B14F-4D97-AF65-F5344CB8AC3E}">
        <p14:creationId xmlns:p14="http://schemas.microsoft.com/office/powerpoint/2010/main" val="3690317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12ED-6A37-E54A-A4C2-6DE1B1E49363}"/>
              </a:ext>
            </a:extLst>
          </p:cNvPr>
          <p:cNvSpPr>
            <a:spLocks noGrp="1"/>
          </p:cNvSpPr>
          <p:nvPr>
            <p:ph type="title"/>
          </p:nvPr>
        </p:nvSpPr>
        <p:spPr/>
        <p:txBody>
          <a:bodyPr>
            <a:normAutofit/>
          </a:bodyPr>
          <a:lstStyle/>
          <a:p>
            <a:pPr algn="ctr"/>
            <a:r>
              <a:rPr lang="en-US" sz="6600" dirty="0"/>
              <a:t>Avoid</a:t>
            </a:r>
          </a:p>
        </p:txBody>
      </p:sp>
      <p:sp>
        <p:nvSpPr>
          <p:cNvPr id="3" name="Content Placeholder 2">
            <a:extLst>
              <a:ext uri="{FF2B5EF4-FFF2-40B4-BE49-F238E27FC236}">
                <a16:creationId xmlns:a16="http://schemas.microsoft.com/office/drawing/2014/main" id="{AF29D19F-9715-6A40-9442-D10A1F6E8381}"/>
              </a:ext>
            </a:extLst>
          </p:cNvPr>
          <p:cNvSpPr>
            <a:spLocks noGrp="1"/>
          </p:cNvSpPr>
          <p:nvPr>
            <p:ph idx="1"/>
          </p:nvPr>
        </p:nvSpPr>
        <p:spPr/>
        <p:txBody>
          <a:bodyPr/>
          <a:lstStyle/>
          <a:p>
            <a:pPr marL="0" indent="0">
              <a:buNone/>
            </a:pPr>
            <a:endParaRPr lang="en-US" sz="3600" dirty="0"/>
          </a:p>
          <a:p>
            <a:pPr marL="0" indent="0" algn="ctr">
              <a:buNone/>
            </a:pPr>
            <a:r>
              <a:rPr lang="en-US" sz="3600" dirty="0"/>
              <a:t>Out of control situations where your participants have tuned you out and are ‘doing their own thing.’ </a:t>
            </a:r>
          </a:p>
          <a:p>
            <a:pPr marL="0" indent="0" algn="ctr">
              <a:buNone/>
            </a:pPr>
            <a:endParaRPr lang="en-US" sz="3600" dirty="0"/>
          </a:p>
          <a:p>
            <a:pPr marL="0" indent="0" algn="ctr">
              <a:buNone/>
            </a:pPr>
            <a:r>
              <a:rPr lang="en-US" sz="3600" dirty="0"/>
              <a:t>Plan out movement carefully and make it count.</a:t>
            </a:r>
          </a:p>
          <a:p>
            <a:endParaRPr lang="en-US" dirty="0"/>
          </a:p>
        </p:txBody>
      </p:sp>
      <p:sp>
        <p:nvSpPr>
          <p:cNvPr id="4" name="Footer Placeholder 3">
            <a:extLst>
              <a:ext uri="{FF2B5EF4-FFF2-40B4-BE49-F238E27FC236}">
                <a16:creationId xmlns:a16="http://schemas.microsoft.com/office/drawing/2014/main" id="{AB7F9C57-3390-0748-94F7-4A4BF7641002}"/>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06DD13DF-87F6-D142-8239-39D0C766A927}"/>
              </a:ext>
            </a:extLst>
          </p:cNvPr>
          <p:cNvSpPr>
            <a:spLocks noGrp="1"/>
          </p:cNvSpPr>
          <p:nvPr>
            <p:ph type="sldNum" sz="quarter" idx="12"/>
          </p:nvPr>
        </p:nvSpPr>
        <p:spPr/>
        <p:txBody>
          <a:bodyPr/>
          <a:lstStyle/>
          <a:p>
            <a:fld id="{463614A4-6A52-F148-83E5-FE8B9931800C}" type="slidenum">
              <a:rPr lang="en-US" smtClean="0"/>
              <a:t>23</a:t>
            </a:fld>
            <a:endParaRPr lang="en-US" dirty="0"/>
          </a:p>
        </p:txBody>
      </p:sp>
    </p:spTree>
    <p:extLst>
      <p:ext uri="{BB962C8B-B14F-4D97-AF65-F5344CB8AC3E}">
        <p14:creationId xmlns:p14="http://schemas.microsoft.com/office/powerpoint/2010/main" val="3553201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ABE2D-9809-404D-B16A-4CF8204204F7}"/>
              </a:ext>
            </a:extLst>
          </p:cNvPr>
          <p:cNvSpPr>
            <a:spLocks noGrp="1"/>
          </p:cNvSpPr>
          <p:nvPr>
            <p:ph type="title"/>
          </p:nvPr>
        </p:nvSpPr>
        <p:spPr/>
        <p:txBody>
          <a:bodyPr/>
          <a:lstStyle/>
          <a:p>
            <a:r>
              <a:rPr lang="en-US" dirty="0"/>
              <a:t>Plan an activity</a:t>
            </a:r>
            <a:br>
              <a:rPr lang="en-US" dirty="0"/>
            </a:br>
            <a:endParaRPr lang="en-US" dirty="0"/>
          </a:p>
        </p:txBody>
      </p:sp>
      <p:sp>
        <p:nvSpPr>
          <p:cNvPr id="3" name="Content Placeholder 2">
            <a:extLst>
              <a:ext uri="{FF2B5EF4-FFF2-40B4-BE49-F238E27FC236}">
                <a16:creationId xmlns:a16="http://schemas.microsoft.com/office/drawing/2014/main" id="{075A625C-71CF-7543-A900-E1519628EB7B}"/>
              </a:ext>
            </a:extLst>
          </p:cNvPr>
          <p:cNvSpPr>
            <a:spLocks noGrp="1"/>
          </p:cNvSpPr>
          <p:nvPr>
            <p:ph idx="1"/>
          </p:nvPr>
        </p:nvSpPr>
        <p:spPr/>
        <p:txBody>
          <a:bodyPr>
            <a:normAutofit/>
          </a:bodyPr>
          <a:lstStyle/>
          <a:p>
            <a:r>
              <a:rPr lang="en-US" dirty="0"/>
              <a:t>Like a good teacher, breaking up the monotony of a presentation by allowing participants to ‘do something’ creates interest and buy in to what you are sharing.</a:t>
            </a:r>
          </a:p>
          <a:p>
            <a:r>
              <a:rPr lang="en-US" dirty="0"/>
              <a:t>Giving people time to brainstorm over an idea, work with a neighbor, share a story with those sitting at their table creates engagement. Having something for people to look at and critique, or to take notes on, can be useful. </a:t>
            </a:r>
          </a:p>
          <a:p>
            <a:r>
              <a:rPr lang="en-US" dirty="0"/>
              <a:t>If you plan an activity, circulate around the room and talk to participants. Move from behind the podium and make yourself approachable.</a:t>
            </a:r>
          </a:p>
          <a:p>
            <a:endParaRPr lang="en-US" dirty="0"/>
          </a:p>
        </p:txBody>
      </p:sp>
      <p:sp>
        <p:nvSpPr>
          <p:cNvPr id="4" name="Footer Placeholder 3">
            <a:extLst>
              <a:ext uri="{FF2B5EF4-FFF2-40B4-BE49-F238E27FC236}">
                <a16:creationId xmlns:a16="http://schemas.microsoft.com/office/drawing/2014/main" id="{0F2D77C4-DEF2-094E-B29A-2CE86C501115}"/>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00E59BD2-82CA-0B4B-B524-4865E650B04E}"/>
              </a:ext>
            </a:extLst>
          </p:cNvPr>
          <p:cNvSpPr>
            <a:spLocks noGrp="1"/>
          </p:cNvSpPr>
          <p:nvPr>
            <p:ph type="sldNum" sz="quarter" idx="12"/>
          </p:nvPr>
        </p:nvSpPr>
        <p:spPr/>
        <p:txBody>
          <a:bodyPr/>
          <a:lstStyle/>
          <a:p>
            <a:fld id="{463614A4-6A52-F148-83E5-FE8B9931800C}" type="slidenum">
              <a:rPr lang="en-US" smtClean="0"/>
              <a:t>24</a:t>
            </a:fld>
            <a:endParaRPr lang="en-US" dirty="0"/>
          </a:p>
        </p:txBody>
      </p:sp>
    </p:spTree>
    <p:extLst>
      <p:ext uri="{BB962C8B-B14F-4D97-AF65-F5344CB8AC3E}">
        <p14:creationId xmlns:p14="http://schemas.microsoft.com/office/powerpoint/2010/main" val="98737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AFE9F-556F-9A49-AEBE-DBDA359CC880}"/>
              </a:ext>
            </a:extLst>
          </p:cNvPr>
          <p:cNvSpPr>
            <a:spLocks noGrp="1"/>
          </p:cNvSpPr>
          <p:nvPr>
            <p:ph type="title"/>
          </p:nvPr>
        </p:nvSpPr>
        <p:spPr/>
        <p:txBody>
          <a:bodyPr>
            <a:normAutofit/>
          </a:bodyPr>
          <a:lstStyle/>
          <a:p>
            <a:pPr algn="ctr"/>
            <a:r>
              <a:rPr lang="en-US" sz="6600" dirty="0"/>
              <a:t>Avoid</a:t>
            </a:r>
          </a:p>
        </p:txBody>
      </p:sp>
      <p:sp>
        <p:nvSpPr>
          <p:cNvPr id="3" name="Content Placeholder 2">
            <a:extLst>
              <a:ext uri="{FF2B5EF4-FFF2-40B4-BE49-F238E27FC236}">
                <a16:creationId xmlns:a16="http://schemas.microsoft.com/office/drawing/2014/main" id="{ADD78668-C02E-DD4B-8B98-240559A07766}"/>
              </a:ext>
            </a:extLst>
          </p:cNvPr>
          <p:cNvSpPr>
            <a:spLocks noGrp="1"/>
          </p:cNvSpPr>
          <p:nvPr>
            <p:ph idx="1"/>
          </p:nvPr>
        </p:nvSpPr>
        <p:spPr/>
        <p:txBody>
          <a:bodyPr/>
          <a:lstStyle/>
          <a:p>
            <a:pPr marL="0" indent="0" algn="ctr">
              <a:buNone/>
            </a:pPr>
            <a:r>
              <a:rPr lang="en-US" sz="4000" dirty="0"/>
              <a:t>Lengthy activities. Like poorly planned icebreakers, they will suck up large amounts of time. </a:t>
            </a:r>
          </a:p>
          <a:p>
            <a:pPr marL="0" indent="0" algn="ctr">
              <a:buNone/>
            </a:pPr>
            <a:endParaRPr lang="en-US" sz="4000" dirty="0"/>
          </a:p>
          <a:p>
            <a:pPr marL="0" indent="0" algn="ctr">
              <a:buNone/>
            </a:pPr>
            <a:r>
              <a:rPr lang="en-US" sz="4000" dirty="0"/>
              <a:t>Practice your activity with friends and get their feedback before putting them into your presentation</a:t>
            </a:r>
          </a:p>
          <a:p>
            <a:endParaRPr lang="en-US" dirty="0"/>
          </a:p>
        </p:txBody>
      </p:sp>
      <p:sp>
        <p:nvSpPr>
          <p:cNvPr id="4" name="Footer Placeholder 3">
            <a:extLst>
              <a:ext uri="{FF2B5EF4-FFF2-40B4-BE49-F238E27FC236}">
                <a16:creationId xmlns:a16="http://schemas.microsoft.com/office/drawing/2014/main" id="{2639D9B2-66CA-3B42-8BC1-8851F9C03886}"/>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0D2771AC-D8B1-C74B-BF66-BE0EFAD19E47}"/>
              </a:ext>
            </a:extLst>
          </p:cNvPr>
          <p:cNvSpPr>
            <a:spLocks noGrp="1"/>
          </p:cNvSpPr>
          <p:nvPr>
            <p:ph type="sldNum" sz="quarter" idx="12"/>
          </p:nvPr>
        </p:nvSpPr>
        <p:spPr/>
        <p:txBody>
          <a:bodyPr/>
          <a:lstStyle/>
          <a:p>
            <a:fld id="{463614A4-6A52-F148-83E5-FE8B9931800C}" type="slidenum">
              <a:rPr lang="en-US" smtClean="0"/>
              <a:t>25</a:t>
            </a:fld>
            <a:endParaRPr lang="en-US" dirty="0"/>
          </a:p>
        </p:txBody>
      </p:sp>
    </p:spTree>
    <p:extLst>
      <p:ext uri="{BB962C8B-B14F-4D97-AF65-F5344CB8AC3E}">
        <p14:creationId xmlns:p14="http://schemas.microsoft.com/office/powerpoint/2010/main" val="2088008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8B8B3-47FC-8144-8D21-204BD4EBA09F}"/>
              </a:ext>
            </a:extLst>
          </p:cNvPr>
          <p:cNvSpPr>
            <a:spLocks noGrp="1"/>
          </p:cNvSpPr>
          <p:nvPr>
            <p:ph type="title"/>
          </p:nvPr>
        </p:nvSpPr>
        <p:spPr/>
        <p:txBody>
          <a:bodyPr/>
          <a:lstStyle/>
          <a:p>
            <a:r>
              <a:rPr lang="en-US" dirty="0"/>
              <a:t>Body language and delivery</a:t>
            </a:r>
            <a:br>
              <a:rPr lang="en-US" dirty="0"/>
            </a:br>
            <a:endParaRPr lang="en-US" dirty="0"/>
          </a:p>
        </p:txBody>
      </p:sp>
      <p:sp>
        <p:nvSpPr>
          <p:cNvPr id="3" name="Content Placeholder 2">
            <a:extLst>
              <a:ext uri="{FF2B5EF4-FFF2-40B4-BE49-F238E27FC236}">
                <a16:creationId xmlns:a16="http://schemas.microsoft.com/office/drawing/2014/main" id="{73073DC7-2516-5648-B4BD-651ACB88E4E7}"/>
              </a:ext>
            </a:extLst>
          </p:cNvPr>
          <p:cNvSpPr>
            <a:spLocks noGrp="1"/>
          </p:cNvSpPr>
          <p:nvPr>
            <p:ph idx="1"/>
          </p:nvPr>
        </p:nvSpPr>
        <p:spPr/>
        <p:txBody>
          <a:bodyPr>
            <a:normAutofit fontScale="85000" lnSpcReduction="20000"/>
          </a:bodyPr>
          <a:lstStyle/>
          <a:p>
            <a:r>
              <a:rPr lang="en-US" dirty="0"/>
              <a:t>Powerful body language makes for an authoritative and attention grabbing presentation. This takes practice and the QLC is a great place to work and develop these skills.</a:t>
            </a:r>
          </a:p>
          <a:p>
            <a:r>
              <a:rPr lang="en-US" dirty="0"/>
              <a:t>Move around in the presentation space and, when feeling confident, into the audience space as well.</a:t>
            </a:r>
          </a:p>
          <a:p>
            <a:r>
              <a:rPr lang="en-US" dirty="0"/>
              <a:t>Enunciate. An accent is irrelevant if the speaker enunciates clearly</a:t>
            </a:r>
          </a:p>
          <a:p>
            <a:r>
              <a:rPr lang="en-US" dirty="0"/>
              <a:t>Speak slowly, especially to accommodate those that are newer to English than you</a:t>
            </a:r>
          </a:p>
          <a:p>
            <a:r>
              <a:rPr lang="en-US" dirty="0"/>
              <a:t>Use open hand gestures and expansive body language. Feet at shoulder width, arms slightly out and hands palm outwards.</a:t>
            </a:r>
          </a:p>
          <a:p>
            <a:r>
              <a:rPr lang="en-US" dirty="0"/>
              <a:t>Use volume changes wisely to emphasize key points. Sudden loudness or sudden softness will direct audience attention to those points.</a:t>
            </a:r>
          </a:p>
          <a:p>
            <a:r>
              <a:rPr lang="en-US" dirty="0"/>
              <a:t>• Practice your speech beforehand! Then practice again!</a:t>
            </a:r>
          </a:p>
          <a:p>
            <a:endParaRPr lang="en-US" dirty="0"/>
          </a:p>
        </p:txBody>
      </p:sp>
      <p:sp>
        <p:nvSpPr>
          <p:cNvPr id="4" name="Footer Placeholder 3">
            <a:extLst>
              <a:ext uri="{FF2B5EF4-FFF2-40B4-BE49-F238E27FC236}">
                <a16:creationId xmlns:a16="http://schemas.microsoft.com/office/drawing/2014/main" id="{37D90C7A-8079-914F-A124-DC4E16DF7062}"/>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0BD21E16-FF3A-9944-A9F0-CA097699627D}"/>
              </a:ext>
            </a:extLst>
          </p:cNvPr>
          <p:cNvSpPr>
            <a:spLocks noGrp="1"/>
          </p:cNvSpPr>
          <p:nvPr>
            <p:ph type="sldNum" sz="quarter" idx="12"/>
          </p:nvPr>
        </p:nvSpPr>
        <p:spPr/>
        <p:txBody>
          <a:bodyPr/>
          <a:lstStyle/>
          <a:p>
            <a:fld id="{463614A4-6A52-F148-83E5-FE8B9931800C}" type="slidenum">
              <a:rPr lang="en-US" smtClean="0"/>
              <a:t>26</a:t>
            </a:fld>
            <a:endParaRPr lang="en-US" dirty="0"/>
          </a:p>
        </p:txBody>
      </p:sp>
    </p:spTree>
    <p:extLst>
      <p:ext uri="{BB962C8B-B14F-4D97-AF65-F5344CB8AC3E}">
        <p14:creationId xmlns:p14="http://schemas.microsoft.com/office/powerpoint/2010/main" val="4216247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8F323-E45C-5245-8D21-1E4EA9C75D02}"/>
              </a:ext>
            </a:extLst>
          </p:cNvPr>
          <p:cNvSpPr>
            <a:spLocks noGrp="1"/>
          </p:cNvSpPr>
          <p:nvPr>
            <p:ph type="title"/>
          </p:nvPr>
        </p:nvSpPr>
        <p:spPr/>
        <p:txBody>
          <a:bodyPr/>
          <a:lstStyle/>
          <a:p>
            <a:r>
              <a:rPr lang="en-US" dirty="0"/>
              <a:t>Be approachable and develop your network</a:t>
            </a:r>
            <a:br>
              <a:rPr lang="en-US" dirty="0"/>
            </a:br>
            <a:endParaRPr lang="en-US" dirty="0"/>
          </a:p>
        </p:txBody>
      </p:sp>
      <p:sp>
        <p:nvSpPr>
          <p:cNvPr id="3" name="Content Placeholder 2">
            <a:extLst>
              <a:ext uri="{FF2B5EF4-FFF2-40B4-BE49-F238E27FC236}">
                <a16:creationId xmlns:a16="http://schemas.microsoft.com/office/drawing/2014/main" id="{9DCFFA73-9940-C24C-9DFC-541714CAFAD4}"/>
              </a:ext>
            </a:extLst>
          </p:cNvPr>
          <p:cNvSpPr>
            <a:spLocks noGrp="1"/>
          </p:cNvSpPr>
          <p:nvPr>
            <p:ph idx="1"/>
          </p:nvPr>
        </p:nvSpPr>
        <p:spPr/>
        <p:txBody>
          <a:bodyPr>
            <a:normAutofit/>
          </a:bodyPr>
          <a:lstStyle/>
          <a:p>
            <a:r>
              <a:rPr lang="en-US" dirty="0"/>
              <a:t>One of the greatest outcomes of the QLC is connecting with people who share or appreciate your passions, and are inspired by what you have to say.</a:t>
            </a:r>
          </a:p>
          <a:p>
            <a:r>
              <a:rPr lang="en-US" dirty="0"/>
              <a:t>Look for opportunities to stay connected with your participants. Encourage feedback of your presentation or ideas, and let them know how to contact you if they have questions about your presentation.</a:t>
            </a:r>
          </a:p>
          <a:p>
            <a:r>
              <a:rPr lang="en-US" dirty="0"/>
              <a:t>Every year after the QLC students return to their schools with ideas for initiatives and programs, career paths they’d like to explore or skills they’d like to share. Let them know how to contact you in case they have questions or need your help or feedback.</a:t>
            </a:r>
          </a:p>
          <a:p>
            <a:endParaRPr lang="en-US" dirty="0"/>
          </a:p>
        </p:txBody>
      </p:sp>
      <p:sp>
        <p:nvSpPr>
          <p:cNvPr id="4" name="Footer Placeholder 3">
            <a:extLst>
              <a:ext uri="{FF2B5EF4-FFF2-40B4-BE49-F238E27FC236}">
                <a16:creationId xmlns:a16="http://schemas.microsoft.com/office/drawing/2014/main" id="{61E79A19-E794-4F44-81E1-757533A3C3A4}"/>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8F75639B-7894-CD44-8FD4-657DA4679559}"/>
              </a:ext>
            </a:extLst>
          </p:cNvPr>
          <p:cNvSpPr>
            <a:spLocks noGrp="1"/>
          </p:cNvSpPr>
          <p:nvPr>
            <p:ph type="sldNum" sz="quarter" idx="12"/>
          </p:nvPr>
        </p:nvSpPr>
        <p:spPr/>
        <p:txBody>
          <a:bodyPr/>
          <a:lstStyle/>
          <a:p>
            <a:fld id="{463614A4-6A52-F148-83E5-FE8B9931800C}" type="slidenum">
              <a:rPr lang="en-US" smtClean="0"/>
              <a:t>27</a:t>
            </a:fld>
            <a:endParaRPr lang="en-US" dirty="0"/>
          </a:p>
        </p:txBody>
      </p:sp>
    </p:spTree>
    <p:extLst>
      <p:ext uri="{BB962C8B-B14F-4D97-AF65-F5344CB8AC3E}">
        <p14:creationId xmlns:p14="http://schemas.microsoft.com/office/powerpoint/2010/main" val="779471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DD34-21D1-F540-BFF1-AEC02D014578}"/>
              </a:ext>
            </a:extLst>
          </p:cNvPr>
          <p:cNvSpPr>
            <a:spLocks noGrp="1"/>
          </p:cNvSpPr>
          <p:nvPr>
            <p:ph type="title"/>
          </p:nvPr>
        </p:nvSpPr>
        <p:spPr/>
        <p:txBody>
          <a:bodyPr/>
          <a:lstStyle/>
          <a:p>
            <a:r>
              <a:rPr lang="en-US" dirty="0"/>
              <a:t>Use the Networking Circles </a:t>
            </a:r>
          </a:p>
        </p:txBody>
      </p:sp>
      <p:sp>
        <p:nvSpPr>
          <p:cNvPr id="3" name="Content Placeholder 2">
            <a:extLst>
              <a:ext uri="{FF2B5EF4-FFF2-40B4-BE49-F238E27FC236}">
                <a16:creationId xmlns:a16="http://schemas.microsoft.com/office/drawing/2014/main" id="{BD5E5C03-3D20-0045-A1E1-C674CD99BE07}"/>
              </a:ext>
            </a:extLst>
          </p:cNvPr>
          <p:cNvSpPr>
            <a:spLocks noGrp="1"/>
          </p:cNvSpPr>
          <p:nvPr>
            <p:ph idx="1"/>
          </p:nvPr>
        </p:nvSpPr>
        <p:spPr/>
        <p:txBody>
          <a:bodyPr/>
          <a:lstStyle/>
          <a:p>
            <a:r>
              <a:rPr lang="en-US" dirty="0"/>
              <a:t>50 minutes is not a long time to develop and discuss the big ideas in your presentations</a:t>
            </a:r>
          </a:p>
          <a:p>
            <a:endParaRPr lang="en-US" dirty="0"/>
          </a:p>
          <a:p>
            <a:endParaRPr lang="en-US" dirty="0"/>
          </a:p>
          <a:p>
            <a:r>
              <a:rPr lang="en-US" dirty="0"/>
              <a:t>The networking circles in the 90 minute lunchtimes are a great time to continue conversations begun in the workshops</a:t>
            </a:r>
          </a:p>
        </p:txBody>
      </p:sp>
      <p:sp>
        <p:nvSpPr>
          <p:cNvPr id="4" name="Footer Placeholder 3">
            <a:extLst>
              <a:ext uri="{FF2B5EF4-FFF2-40B4-BE49-F238E27FC236}">
                <a16:creationId xmlns:a16="http://schemas.microsoft.com/office/drawing/2014/main" id="{CE75E6AD-EC42-E84C-A4D1-CADAB58A2343}"/>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41B49410-357A-AD48-A736-A24082741180}"/>
              </a:ext>
            </a:extLst>
          </p:cNvPr>
          <p:cNvSpPr>
            <a:spLocks noGrp="1"/>
          </p:cNvSpPr>
          <p:nvPr>
            <p:ph type="sldNum" sz="quarter" idx="12"/>
          </p:nvPr>
        </p:nvSpPr>
        <p:spPr/>
        <p:txBody>
          <a:bodyPr/>
          <a:lstStyle/>
          <a:p>
            <a:fld id="{463614A4-6A52-F148-83E5-FE8B9931800C}" type="slidenum">
              <a:rPr lang="en-US" smtClean="0"/>
              <a:t>28</a:t>
            </a:fld>
            <a:endParaRPr lang="en-US" dirty="0"/>
          </a:p>
        </p:txBody>
      </p:sp>
    </p:spTree>
    <p:extLst>
      <p:ext uri="{BB962C8B-B14F-4D97-AF65-F5344CB8AC3E}">
        <p14:creationId xmlns:p14="http://schemas.microsoft.com/office/powerpoint/2010/main" val="121007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32888-4F4D-6547-897F-E8D87D2C0A1E}"/>
              </a:ext>
            </a:extLst>
          </p:cNvPr>
          <p:cNvSpPr>
            <a:spLocks noGrp="1"/>
          </p:cNvSpPr>
          <p:nvPr>
            <p:ph type="title"/>
          </p:nvPr>
        </p:nvSpPr>
        <p:spPr/>
        <p:txBody>
          <a:bodyPr/>
          <a:lstStyle/>
          <a:p>
            <a:r>
              <a:rPr lang="en-US" dirty="0"/>
              <a:t>Connect with us on social media</a:t>
            </a:r>
          </a:p>
        </p:txBody>
      </p:sp>
      <p:sp>
        <p:nvSpPr>
          <p:cNvPr id="3" name="Content Placeholder 2">
            <a:extLst>
              <a:ext uri="{FF2B5EF4-FFF2-40B4-BE49-F238E27FC236}">
                <a16:creationId xmlns:a16="http://schemas.microsoft.com/office/drawing/2014/main" id="{2503971B-0B8D-2E4B-BCFF-15FC31FA4519}"/>
              </a:ext>
            </a:extLst>
          </p:cNvPr>
          <p:cNvSpPr>
            <a:spLocks noGrp="1"/>
          </p:cNvSpPr>
          <p:nvPr>
            <p:ph idx="1"/>
          </p:nvPr>
        </p:nvSpPr>
        <p:spPr/>
        <p:txBody>
          <a:bodyPr/>
          <a:lstStyle/>
          <a:p>
            <a:r>
              <a:rPr lang="en-US" dirty="0"/>
              <a:t>Instagram: </a:t>
            </a:r>
            <a:r>
              <a:rPr lang="en-US" dirty="0">
                <a:hlinkClick r:id="rId2"/>
              </a:rPr>
              <a:t>thimunqatarpress</a:t>
            </a:r>
            <a:endParaRPr lang="en-US" dirty="0"/>
          </a:p>
          <a:p>
            <a:r>
              <a:rPr lang="en-US" dirty="0"/>
              <a:t>Twitter: @</a:t>
            </a:r>
            <a:r>
              <a:rPr lang="en-US" dirty="0" err="1"/>
              <a:t>thimun_qatar</a:t>
            </a:r>
            <a:endParaRPr lang="en-US" dirty="0"/>
          </a:p>
          <a:p>
            <a:r>
              <a:rPr lang="en-US" dirty="0"/>
              <a:t>Facebook: </a:t>
            </a:r>
            <a:r>
              <a:rPr lang="en-US" dirty="0">
                <a:hlinkClick r:id="rId3"/>
              </a:rPr>
              <a:t>THIMUN Qatar</a:t>
            </a:r>
            <a:endParaRPr lang="en-US" dirty="0"/>
          </a:p>
        </p:txBody>
      </p:sp>
      <p:sp>
        <p:nvSpPr>
          <p:cNvPr id="4" name="Footer Placeholder 3">
            <a:extLst>
              <a:ext uri="{FF2B5EF4-FFF2-40B4-BE49-F238E27FC236}">
                <a16:creationId xmlns:a16="http://schemas.microsoft.com/office/drawing/2014/main" id="{1237B5D9-FCCC-E44E-A4F6-E6D456724A1D}"/>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1F672689-7585-294F-9B3B-5060F5E2005C}"/>
              </a:ext>
            </a:extLst>
          </p:cNvPr>
          <p:cNvSpPr>
            <a:spLocks noGrp="1"/>
          </p:cNvSpPr>
          <p:nvPr>
            <p:ph type="sldNum" sz="quarter" idx="12"/>
          </p:nvPr>
        </p:nvSpPr>
        <p:spPr/>
        <p:txBody>
          <a:bodyPr/>
          <a:lstStyle/>
          <a:p>
            <a:fld id="{463614A4-6A52-F148-83E5-FE8B9931800C}" type="slidenum">
              <a:rPr lang="en-US" smtClean="0"/>
              <a:t>29</a:t>
            </a:fld>
            <a:endParaRPr lang="en-US" dirty="0"/>
          </a:p>
        </p:txBody>
      </p:sp>
    </p:spTree>
    <p:extLst>
      <p:ext uri="{BB962C8B-B14F-4D97-AF65-F5344CB8AC3E}">
        <p14:creationId xmlns:p14="http://schemas.microsoft.com/office/powerpoint/2010/main" val="476417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8C86B-BE13-6344-BAEB-0522D35E3E9C}"/>
              </a:ext>
            </a:extLst>
          </p:cNvPr>
          <p:cNvSpPr>
            <a:spLocks noGrp="1"/>
          </p:cNvSpPr>
          <p:nvPr>
            <p:ph type="title"/>
          </p:nvPr>
        </p:nvSpPr>
        <p:spPr/>
        <p:txBody>
          <a:bodyPr/>
          <a:lstStyle/>
          <a:p>
            <a:r>
              <a:rPr lang="en-US" dirty="0"/>
              <a:t>The THIMUN Qatar office </a:t>
            </a:r>
          </a:p>
        </p:txBody>
      </p:sp>
      <p:sp>
        <p:nvSpPr>
          <p:cNvPr id="3" name="Content Placeholder 2">
            <a:extLst>
              <a:ext uri="{FF2B5EF4-FFF2-40B4-BE49-F238E27FC236}">
                <a16:creationId xmlns:a16="http://schemas.microsoft.com/office/drawing/2014/main" id="{FA90411E-DDC8-8244-B3CC-BC071A3CEFB2}"/>
              </a:ext>
            </a:extLst>
          </p:cNvPr>
          <p:cNvSpPr>
            <a:spLocks noGrp="1"/>
          </p:cNvSpPr>
          <p:nvPr>
            <p:ph idx="1"/>
          </p:nvPr>
        </p:nvSpPr>
        <p:spPr/>
        <p:txBody>
          <a:bodyPr>
            <a:normAutofit fontScale="70000" lnSpcReduction="20000"/>
          </a:bodyPr>
          <a:lstStyle/>
          <a:p>
            <a:pPr marL="0" indent="0">
              <a:buNone/>
            </a:pPr>
            <a:r>
              <a:rPr lang="en-US" dirty="0"/>
              <a:t>The THIMUN Qatar office has </a:t>
            </a:r>
            <a:r>
              <a:rPr lang="en-US" dirty="0">
                <a:hlinkClick r:id="rId2"/>
              </a:rPr>
              <a:t>three members</a:t>
            </a:r>
            <a:r>
              <a:rPr lang="en-US" dirty="0"/>
              <a:t>; Ms. Fatima El Mahdi, Head of Program, Ms. Amina Hassan, Conference Coordinator and Mr. Sakib Mahmoud, Conference Specialist. The office is supported by the THIMUN Qatar Advisory Board consisting from key schools in the region. </a:t>
            </a:r>
          </a:p>
          <a:p>
            <a:pPr marL="0" indent="0">
              <a:buNone/>
            </a:pPr>
            <a:r>
              <a:rPr lang="en-US" dirty="0"/>
              <a:t>The office runs 4 International Conferences; </a:t>
            </a:r>
          </a:p>
          <a:p>
            <a:r>
              <a:rPr lang="en-US" dirty="0">
                <a:hlinkClick r:id="rId3"/>
              </a:rPr>
              <a:t>THIMUN Qatar Model United Nations Conference </a:t>
            </a:r>
            <a:r>
              <a:rPr lang="en-US" dirty="0"/>
              <a:t>run annually each January with 2000 high school students from 16 countries gathering to debate global issues on the agenda in simulated UN sessions</a:t>
            </a:r>
          </a:p>
          <a:p>
            <a:r>
              <a:rPr lang="en-US" dirty="0">
                <a:hlinkClick r:id="rId4"/>
              </a:rPr>
              <a:t>The Middle School Model United Nations Conference in Qatar </a:t>
            </a:r>
            <a:r>
              <a:rPr lang="en-US" dirty="0"/>
              <a:t>run annually each March, with 500 middle school students from 5 countries gathering to debate an amended list of global issues on the agenda using </a:t>
            </a:r>
            <a:r>
              <a:rPr lang="en-US" dirty="0">
                <a:hlinkClick r:id="rId5"/>
              </a:rPr>
              <a:t>THIMUN rules of procedure</a:t>
            </a:r>
            <a:endParaRPr lang="en-US" dirty="0"/>
          </a:p>
          <a:p>
            <a:r>
              <a:rPr lang="en-US" dirty="0">
                <a:hlinkClick r:id="rId6"/>
              </a:rPr>
              <a:t>The THIMUN Qatar Leadership Conference </a:t>
            </a:r>
            <a:r>
              <a:rPr lang="en-US" dirty="0"/>
              <a:t>run annually each October with 900 students from 8 countries gathering to build skills and knowledge that reflect the agenda of the THIMUN Qatar Model United Nations Conference</a:t>
            </a:r>
          </a:p>
          <a:p>
            <a:r>
              <a:rPr lang="en-US" dirty="0">
                <a:hlinkClick r:id="rId7"/>
              </a:rPr>
              <a:t>The Arabic Model United Nations Conference </a:t>
            </a:r>
            <a:r>
              <a:rPr lang="en-US" dirty="0"/>
              <a:t>run annually each November with 150 high school students from 3 countries gathering to debate global issues on the agenda to debate global issues in Arabic. </a:t>
            </a:r>
          </a:p>
        </p:txBody>
      </p:sp>
      <p:sp>
        <p:nvSpPr>
          <p:cNvPr id="4" name="Footer Placeholder 3">
            <a:extLst>
              <a:ext uri="{FF2B5EF4-FFF2-40B4-BE49-F238E27FC236}">
                <a16:creationId xmlns:a16="http://schemas.microsoft.com/office/drawing/2014/main" id="{34884F2D-6570-FD4E-BC96-509AB2D69694}"/>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39ECFBE3-055F-AA43-8F74-56BAAB323398}"/>
              </a:ext>
            </a:extLst>
          </p:cNvPr>
          <p:cNvSpPr>
            <a:spLocks noGrp="1"/>
          </p:cNvSpPr>
          <p:nvPr>
            <p:ph type="sldNum" sz="quarter" idx="12"/>
          </p:nvPr>
        </p:nvSpPr>
        <p:spPr/>
        <p:txBody>
          <a:bodyPr/>
          <a:lstStyle/>
          <a:p>
            <a:fld id="{463614A4-6A52-F148-83E5-FE8B9931800C}" type="slidenum">
              <a:rPr lang="en-US" smtClean="0"/>
              <a:t>3</a:t>
            </a:fld>
            <a:endParaRPr lang="en-US" dirty="0"/>
          </a:p>
        </p:txBody>
      </p:sp>
    </p:spTree>
    <p:extLst>
      <p:ext uri="{BB962C8B-B14F-4D97-AF65-F5344CB8AC3E}">
        <p14:creationId xmlns:p14="http://schemas.microsoft.com/office/powerpoint/2010/main" val="3628179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4A18-9B2F-9142-B27D-8CE062E18D32}"/>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D0BE12CF-F1F1-B942-B913-D044B9BD3DB0}"/>
              </a:ext>
            </a:extLst>
          </p:cNvPr>
          <p:cNvSpPr>
            <a:spLocks noGrp="1"/>
          </p:cNvSpPr>
          <p:nvPr>
            <p:ph idx="1"/>
          </p:nvPr>
        </p:nvSpPr>
        <p:spPr/>
        <p:txBody>
          <a:bodyPr/>
          <a:lstStyle/>
          <a:p>
            <a:pPr marL="0" indent="0">
              <a:buNone/>
            </a:pPr>
            <a:r>
              <a:rPr lang="en-US" dirty="0"/>
              <a:t>We hope that these guidelines will be helpful as you develop and perfect your presentation. The most important is this: you have been selected as a QLC presenter because of your passion and expertise in your chosen field, and nothing is more engaging than true passion. Enjoy your QLC presenter experience. And thank you!</a:t>
            </a:r>
          </a:p>
          <a:p>
            <a:endParaRPr lang="en-US" dirty="0"/>
          </a:p>
        </p:txBody>
      </p:sp>
      <p:sp>
        <p:nvSpPr>
          <p:cNvPr id="4" name="Footer Placeholder 3">
            <a:extLst>
              <a:ext uri="{FF2B5EF4-FFF2-40B4-BE49-F238E27FC236}">
                <a16:creationId xmlns:a16="http://schemas.microsoft.com/office/drawing/2014/main" id="{B7BA9065-564F-1246-A388-39F66560236B}"/>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3DD07195-E08F-7745-B6D0-AEF7ADB19031}"/>
              </a:ext>
            </a:extLst>
          </p:cNvPr>
          <p:cNvSpPr>
            <a:spLocks noGrp="1"/>
          </p:cNvSpPr>
          <p:nvPr>
            <p:ph type="sldNum" sz="quarter" idx="12"/>
          </p:nvPr>
        </p:nvSpPr>
        <p:spPr/>
        <p:txBody>
          <a:bodyPr/>
          <a:lstStyle/>
          <a:p>
            <a:fld id="{463614A4-6A52-F148-83E5-FE8B9931800C}" type="slidenum">
              <a:rPr lang="en-US" smtClean="0"/>
              <a:t>30</a:t>
            </a:fld>
            <a:endParaRPr lang="en-US" dirty="0"/>
          </a:p>
        </p:txBody>
      </p:sp>
    </p:spTree>
    <p:extLst>
      <p:ext uri="{BB962C8B-B14F-4D97-AF65-F5344CB8AC3E}">
        <p14:creationId xmlns:p14="http://schemas.microsoft.com/office/powerpoint/2010/main" val="1512340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1A8F-9D20-9742-A4C0-68BE5C3D58D8}"/>
              </a:ext>
            </a:extLst>
          </p:cNvPr>
          <p:cNvSpPr>
            <a:spLocks noGrp="1"/>
          </p:cNvSpPr>
          <p:nvPr>
            <p:ph type="title"/>
          </p:nvPr>
        </p:nvSpPr>
        <p:spPr/>
        <p:txBody>
          <a:bodyPr/>
          <a:lstStyle/>
          <a:p>
            <a:r>
              <a:rPr lang="en-US" dirty="0"/>
              <a:t>What is the Qatar Leadership Conference?</a:t>
            </a:r>
          </a:p>
        </p:txBody>
      </p:sp>
      <p:sp>
        <p:nvSpPr>
          <p:cNvPr id="3" name="Content Placeholder 2">
            <a:extLst>
              <a:ext uri="{FF2B5EF4-FFF2-40B4-BE49-F238E27FC236}">
                <a16:creationId xmlns:a16="http://schemas.microsoft.com/office/drawing/2014/main" id="{589E4D42-29B6-CF40-9C21-A0FCD196B237}"/>
              </a:ext>
            </a:extLst>
          </p:cNvPr>
          <p:cNvSpPr>
            <a:spLocks noGrp="1"/>
          </p:cNvSpPr>
          <p:nvPr>
            <p:ph idx="1"/>
          </p:nvPr>
        </p:nvSpPr>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000" dirty="0"/>
          </a:p>
          <a:p>
            <a:pPr marL="0" indent="0">
              <a:buNone/>
            </a:pPr>
            <a:r>
              <a:rPr lang="en-US" sz="2000" dirty="0"/>
              <a:t>This annual event was established in 2011 by the THIMUN regional office in Qatar, under the patronage of H.E. Shaikh Mohammed bin Hamad Al Thani. The QLC is a student led, student centered youth leadership development platform, featuring student voice, highlighting local talent and international leaders, as well as the United Nations. </a:t>
            </a:r>
          </a:p>
        </p:txBody>
      </p:sp>
      <p:sp>
        <p:nvSpPr>
          <p:cNvPr id="4" name="Footer Placeholder 3">
            <a:extLst>
              <a:ext uri="{FF2B5EF4-FFF2-40B4-BE49-F238E27FC236}">
                <a16:creationId xmlns:a16="http://schemas.microsoft.com/office/drawing/2014/main" id="{AF39EB77-D9D6-7C4A-B242-AF1145C28C88}"/>
              </a:ext>
            </a:extLst>
          </p:cNvPr>
          <p:cNvSpPr>
            <a:spLocks noGrp="1"/>
          </p:cNvSpPr>
          <p:nvPr>
            <p:ph type="ftr" sz="quarter" idx="11"/>
          </p:nvPr>
        </p:nvSpPr>
        <p:spPr>
          <a:xfrm>
            <a:off x="6897914" y="6356350"/>
            <a:ext cx="4114800" cy="365125"/>
          </a:xfrm>
        </p:spPr>
        <p:txBody>
          <a:bodyPr/>
          <a:lstStyle/>
          <a:p>
            <a:r>
              <a:rPr lang="en-US" b="1" dirty="0">
                <a:latin typeface="Futura" panose="020B0602020204020303" pitchFamily="34" charset="-79"/>
                <a:cs typeface="Futura" panose="020B0602020204020303" pitchFamily="34" charset="-79"/>
              </a:rPr>
              <a:t>QATAR LEADERSHIP CONFERENCE</a:t>
            </a:r>
          </a:p>
        </p:txBody>
      </p:sp>
      <p:sp>
        <p:nvSpPr>
          <p:cNvPr id="5" name="Slide Number Placeholder 4">
            <a:extLst>
              <a:ext uri="{FF2B5EF4-FFF2-40B4-BE49-F238E27FC236}">
                <a16:creationId xmlns:a16="http://schemas.microsoft.com/office/drawing/2014/main" id="{C84D62D2-AFF3-2145-80B3-D6DBCF2819C9}"/>
              </a:ext>
            </a:extLst>
          </p:cNvPr>
          <p:cNvSpPr>
            <a:spLocks noGrp="1"/>
          </p:cNvSpPr>
          <p:nvPr>
            <p:ph type="sldNum" sz="quarter" idx="12"/>
          </p:nvPr>
        </p:nvSpPr>
        <p:spPr/>
        <p:txBody>
          <a:bodyPr/>
          <a:lstStyle/>
          <a:p>
            <a:fld id="{463614A4-6A52-F148-83E5-FE8B9931800C}" type="slidenum">
              <a:rPr lang="en-US" smtClean="0"/>
              <a:t>4</a:t>
            </a:fld>
            <a:endParaRPr lang="en-US"/>
          </a:p>
        </p:txBody>
      </p:sp>
      <p:pic>
        <p:nvPicPr>
          <p:cNvPr id="11" name="Picture 10">
            <a:extLst>
              <a:ext uri="{FF2B5EF4-FFF2-40B4-BE49-F238E27FC236}">
                <a16:creationId xmlns:a16="http://schemas.microsoft.com/office/drawing/2014/main" id="{D802004D-ED89-2949-9CB5-635AF235C961}"/>
              </a:ext>
            </a:extLst>
          </p:cNvPr>
          <p:cNvPicPr>
            <a:picLocks noChangeAspect="1"/>
          </p:cNvPicPr>
          <p:nvPr/>
        </p:nvPicPr>
        <p:blipFill>
          <a:blip r:embed="rId2"/>
          <a:stretch>
            <a:fillRect/>
          </a:stretch>
        </p:blipFill>
        <p:spPr>
          <a:xfrm>
            <a:off x="3131127" y="1295400"/>
            <a:ext cx="5569528" cy="3657600"/>
          </a:xfrm>
          <a:prstGeom prst="rect">
            <a:avLst/>
          </a:prstGeom>
        </p:spPr>
      </p:pic>
    </p:spTree>
    <p:extLst>
      <p:ext uri="{BB962C8B-B14F-4D97-AF65-F5344CB8AC3E}">
        <p14:creationId xmlns:p14="http://schemas.microsoft.com/office/powerpoint/2010/main" val="2226284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C4BC6-017F-514A-8D41-CC7005590C41}"/>
              </a:ext>
            </a:extLst>
          </p:cNvPr>
          <p:cNvSpPr>
            <a:spLocks noGrp="1"/>
          </p:cNvSpPr>
          <p:nvPr>
            <p:ph type="title"/>
          </p:nvPr>
        </p:nvSpPr>
        <p:spPr/>
        <p:txBody>
          <a:bodyPr/>
          <a:lstStyle/>
          <a:p>
            <a:r>
              <a:rPr lang="en-US" dirty="0"/>
              <a:t>What does the conference look like?</a:t>
            </a:r>
          </a:p>
        </p:txBody>
      </p:sp>
      <p:sp>
        <p:nvSpPr>
          <p:cNvPr id="3" name="Content Placeholder 2">
            <a:extLst>
              <a:ext uri="{FF2B5EF4-FFF2-40B4-BE49-F238E27FC236}">
                <a16:creationId xmlns:a16="http://schemas.microsoft.com/office/drawing/2014/main" id="{4EC22549-D92E-024C-B090-A9DFEDE0DEA6}"/>
              </a:ext>
            </a:extLst>
          </p:cNvPr>
          <p:cNvSpPr>
            <a:spLocks noGrp="1"/>
          </p:cNvSpPr>
          <p:nvPr>
            <p:ph idx="1"/>
          </p:nvPr>
        </p:nvSpPr>
        <p:spPr/>
        <p:txBody>
          <a:bodyPr/>
          <a:lstStyle/>
          <a:p>
            <a:pPr marL="0" indent="0">
              <a:buNone/>
            </a:pPr>
            <a:endParaRPr lang="en-US" dirty="0"/>
          </a:p>
          <a:p>
            <a:pPr marL="0" indent="0">
              <a:buNone/>
            </a:pPr>
            <a:endParaRPr lang="en-US" sz="4400" dirty="0">
              <a:hlinkClick r:id="rId2"/>
            </a:endParaRPr>
          </a:p>
          <a:p>
            <a:pPr marL="0" indent="0" algn="ctr">
              <a:buNone/>
            </a:pPr>
            <a:r>
              <a:rPr lang="en-US" sz="4400" dirty="0">
                <a:hlinkClick r:id="rId2"/>
              </a:rPr>
              <a:t>QLC 2018 Conference Video </a:t>
            </a:r>
            <a:endParaRPr lang="en-US" sz="4400" dirty="0"/>
          </a:p>
        </p:txBody>
      </p:sp>
      <p:sp>
        <p:nvSpPr>
          <p:cNvPr id="4" name="Footer Placeholder 3">
            <a:extLst>
              <a:ext uri="{FF2B5EF4-FFF2-40B4-BE49-F238E27FC236}">
                <a16:creationId xmlns:a16="http://schemas.microsoft.com/office/drawing/2014/main" id="{1A38F2C7-300D-7E4F-8E6E-68340A8C7A33}"/>
              </a:ext>
            </a:extLst>
          </p:cNvPr>
          <p:cNvSpPr>
            <a:spLocks noGrp="1"/>
          </p:cNvSpPr>
          <p:nvPr>
            <p:ph type="ftr" sz="quarter" idx="11"/>
          </p:nvPr>
        </p:nvSpPr>
        <p:spPr>
          <a:xfrm>
            <a:off x="6854371" y="6356350"/>
            <a:ext cx="4114800" cy="365125"/>
          </a:xfrm>
        </p:spPr>
        <p:txBody>
          <a:bodyPr/>
          <a:lstStyle/>
          <a:p>
            <a:r>
              <a:rPr lang="en-US" b="1" dirty="0">
                <a:latin typeface="Futura Medium" panose="020B0602020204020303" pitchFamily="34" charset="-79"/>
                <a:cs typeface="Futura Medium" panose="020B0602020204020303" pitchFamily="34" charset="-79"/>
              </a:rPr>
              <a:t>QATAR LEADERSHIP CONFERENCE</a:t>
            </a:r>
          </a:p>
        </p:txBody>
      </p:sp>
      <p:sp>
        <p:nvSpPr>
          <p:cNvPr id="5" name="Slide Number Placeholder 4">
            <a:extLst>
              <a:ext uri="{FF2B5EF4-FFF2-40B4-BE49-F238E27FC236}">
                <a16:creationId xmlns:a16="http://schemas.microsoft.com/office/drawing/2014/main" id="{6F7E3F49-5DA8-C848-8173-E0B27AFACDED}"/>
              </a:ext>
            </a:extLst>
          </p:cNvPr>
          <p:cNvSpPr>
            <a:spLocks noGrp="1"/>
          </p:cNvSpPr>
          <p:nvPr>
            <p:ph type="sldNum" sz="quarter" idx="12"/>
          </p:nvPr>
        </p:nvSpPr>
        <p:spPr/>
        <p:txBody>
          <a:bodyPr/>
          <a:lstStyle/>
          <a:p>
            <a:fld id="{463614A4-6A52-F148-83E5-FE8B9931800C}" type="slidenum">
              <a:rPr lang="en-US" smtClean="0"/>
              <a:t>5</a:t>
            </a:fld>
            <a:endParaRPr lang="en-US" dirty="0"/>
          </a:p>
        </p:txBody>
      </p:sp>
    </p:spTree>
    <p:extLst>
      <p:ext uri="{BB962C8B-B14F-4D97-AF65-F5344CB8AC3E}">
        <p14:creationId xmlns:p14="http://schemas.microsoft.com/office/powerpoint/2010/main" val="3742389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4B97-121B-8242-85A4-4FEC3053BEB2}"/>
              </a:ext>
            </a:extLst>
          </p:cNvPr>
          <p:cNvSpPr>
            <a:spLocks noGrp="1"/>
          </p:cNvSpPr>
          <p:nvPr>
            <p:ph type="title"/>
          </p:nvPr>
        </p:nvSpPr>
        <p:spPr/>
        <p:txBody>
          <a:bodyPr/>
          <a:lstStyle/>
          <a:p>
            <a:r>
              <a:rPr lang="en-US" dirty="0"/>
              <a:t>What does a workshop look like?</a:t>
            </a:r>
          </a:p>
        </p:txBody>
      </p:sp>
      <p:sp>
        <p:nvSpPr>
          <p:cNvPr id="4" name="Footer Placeholder 3">
            <a:extLst>
              <a:ext uri="{FF2B5EF4-FFF2-40B4-BE49-F238E27FC236}">
                <a16:creationId xmlns:a16="http://schemas.microsoft.com/office/drawing/2014/main" id="{9C290DC0-39D7-1248-88A7-6E300FDFDA0B}"/>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CCCA336C-3CA3-5A4A-8845-3C322CB226C0}"/>
              </a:ext>
            </a:extLst>
          </p:cNvPr>
          <p:cNvSpPr>
            <a:spLocks noGrp="1"/>
          </p:cNvSpPr>
          <p:nvPr>
            <p:ph type="sldNum" sz="quarter" idx="12"/>
          </p:nvPr>
        </p:nvSpPr>
        <p:spPr/>
        <p:txBody>
          <a:bodyPr/>
          <a:lstStyle/>
          <a:p>
            <a:fld id="{463614A4-6A52-F148-83E5-FE8B9931800C}" type="slidenum">
              <a:rPr lang="en-US" smtClean="0"/>
              <a:t>6</a:t>
            </a:fld>
            <a:endParaRPr lang="en-US" dirty="0"/>
          </a:p>
        </p:txBody>
      </p:sp>
      <p:sp>
        <p:nvSpPr>
          <p:cNvPr id="9" name="TextBox 8">
            <a:extLst>
              <a:ext uri="{FF2B5EF4-FFF2-40B4-BE49-F238E27FC236}">
                <a16:creationId xmlns:a16="http://schemas.microsoft.com/office/drawing/2014/main" id="{896A1612-8F80-F747-851F-5028D5ED7126}"/>
              </a:ext>
            </a:extLst>
          </p:cNvPr>
          <p:cNvSpPr txBox="1"/>
          <p:nvPr/>
        </p:nvSpPr>
        <p:spPr>
          <a:xfrm>
            <a:off x="1486580" y="1357015"/>
            <a:ext cx="6286500" cy="1754326"/>
          </a:xfrm>
          <a:prstGeom prst="rect">
            <a:avLst/>
          </a:prstGeom>
          <a:noFill/>
        </p:spPr>
        <p:txBody>
          <a:bodyPr wrap="square" rtlCol="0">
            <a:spAutoFit/>
          </a:bodyPr>
          <a:lstStyle/>
          <a:p>
            <a:r>
              <a:rPr lang="en-US" dirty="0"/>
              <a:t>Some workshops are held in the main theatre and are capped at PAX 120. Sessions taking place in the theatre are expected to focus more on information sharing rather than skills building, whilst remaining interactive and engaging. Workshop outcomes are to expose students to a larger cause or global issue, with clear steps to engage students to follow through post workshop.</a:t>
            </a:r>
          </a:p>
        </p:txBody>
      </p:sp>
      <p:pic>
        <p:nvPicPr>
          <p:cNvPr id="13" name="Picture 12">
            <a:extLst>
              <a:ext uri="{FF2B5EF4-FFF2-40B4-BE49-F238E27FC236}">
                <a16:creationId xmlns:a16="http://schemas.microsoft.com/office/drawing/2014/main" id="{AAED137D-AA73-AB44-BE23-315CB60F4CA3}"/>
              </a:ext>
            </a:extLst>
          </p:cNvPr>
          <p:cNvPicPr>
            <a:picLocks noChangeAspect="1"/>
          </p:cNvPicPr>
          <p:nvPr/>
        </p:nvPicPr>
        <p:blipFill>
          <a:blip r:embed="rId2"/>
          <a:stretch>
            <a:fillRect/>
          </a:stretch>
        </p:blipFill>
        <p:spPr>
          <a:xfrm>
            <a:off x="8305801" y="4071519"/>
            <a:ext cx="3048000" cy="2030480"/>
          </a:xfrm>
          <a:prstGeom prst="rect">
            <a:avLst/>
          </a:prstGeom>
        </p:spPr>
      </p:pic>
      <p:pic>
        <p:nvPicPr>
          <p:cNvPr id="15" name="Picture 14">
            <a:extLst>
              <a:ext uri="{FF2B5EF4-FFF2-40B4-BE49-F238E27FC236}">
                <a16:creationId xmlns:a16="http://schemas.microsoft.com/office/drawing/2014/main" id="{4996DE57-344E-0543-ACA1-4AC43EDF3667}"/>
              </a:ext>
            </a:extLst>
          </p:cNvPr>
          <p:cNvPicPr>
            <a:picLocks noChangeAspect="1"/>
          </p:cNvPicPr>
          <p:nvPr/>
        </p:nvPicPr>
        <p:blipFill>
          <a:blip r:embed="rId3"/>
          <a:stretch>
            <a:fillRect/>
          </a:stretch>
        </p:blipFill>
        <p:spPr>
          <a:xfrm>
            <a:off x="8305800" y="1357015"/>
            <a:ext cx="3048000" cy="2032000"/>
          </a:xfrm>
          <a:prstGeom prst="rect">
            <a:avLst/>
          </a:prstGeom>
        </p:spPr>
      </p:pic>
      <p:sp>
        <p:nvSpPr>
          <p:cNvPr id="18" name="TextBox 17">
            <a:extLst>
              <a:ext uri="{FF2B5EF4-FFF2-40B4-BE49-F238E27FC236}">
                <a16:creationId xmlns:a16="http://schemas.microsoft.com/office/drawing/2014/main" id="{AD65590E-4AB9-C742-91E1-2B1ACAAF06CC}"/>
              </a:ext>
            </a:extLst>
          </p:cNvPr>
          <p:cNvSpPr txBox="1"/>
          <p:nvPr/>
        </p:nvSpPr>
        <p:spPr>
          <a:xfrm>
            <a:off x="1486580" y="3949353"/>
            <a:ext cx="6286500" cy="1754326"/>
          </a:xfrm>
          <a:prstGeom prst="rect">
            <a:avLst/>
          </a:prstGeom>
          <a:noFill/>
        </p:spPr>
        <p:txBody>
          <a:bodyPr wrap="square" rtlCol="0">
            <a:spAutoFit/>
          </a:bodyPr>
          <a:lstStyle/>
          <a:p>
            <a:r>
              <a:rPr lang="en-US" dirty="0"/>
              <a:t>Some workshops are held in the meeting rooms and are capped at between PAX 40-70. Sessions taking place in the meeting rooms are expected to focus more on skills building. Workshop outcomes are to deliver three key outcomes for students, and to phrase open ended questions to leave space for student innovation. </a:t>
            </a:r>
          </a:p>
        </p:txBody>
      </p:sp>
    </p:spTree>
    <p:extLst>
      <p:ext uri="{BB962C8B-B14F-4D97-AF65-F5344CB8AC3E}">
        <p14:creationId xmlns:p14="http://schemas.microsoft.com/office/powerpoint/2010/main" val="2572968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47F4-16B9-4640-89D1-B13C976AE237}"/>
              </a:ext>
            </a:extLst>
          </p:cNvPr>
          <p:cNvSpPr>
            <a:spLocks noGrp="1"/>
          </p:cNvSpPr>
          <p:nvPr>
            <p:ph type="title"/>
          </p:nvPr>
        </p:nvSpPr>
        <p:spPr/>
        <p:txBody>
          <a:bodyPr/>
          <a:lstStyle/>
          <a:p>
            <a:r>
              <a:rPr lang="en-US" dirty="0"/>
              <a:t>Tech Specifications </a:t>
            </a:r>
          </a:p>
        </p:txBody>
      </p:sp>
      <p:sp>
        <p:nvSpPr>
          <p:cNvPr id="3" name="Content Placeholder 2">
            <a:extLst>
              <a:ext uri="{FF2B5EF4-FFF2-40B4-BE49-F238E27FC236}">
                <a16:creationId xmlns:a16="http://schemas.microsoft.com/office/drawing/2014/main" id="{8B48C43B-344B-6242-A97C-8B09C6C79EE9}"/>
              </a:ext>
            </a:extLst>
          </p:cNvPr>
          <p:cNvSpPr>
            <a:spLocks noGrp="1"/>
          </p:cNvSpPr>
          <p:nvPr>
            <p:ph idx="1"/>
          </p:nvPr>
        </p:nvSpPr>
        <p:spPr/>
        <p:txBody>
          <a:bodyPr/>
          <a:lstStyle/>
          <a:p>
            <a:r>
              <a:rPr lang="en-US" dirty="0"/>
              <a:t>Each meeting room has a large LCD screen </a:t>
            </a:r>
          </a:p>
          <a:p>
            <a:r>
              <a:rPr lang="en-US" dirty="0"/>
              <a:t>Your laptop will be set up on the podium by the screen</a:t>
            </a:r>
          </a:p>
          <a:p>
            <a:r>
              <a:rPr lang="en-US" dirty="0"/>
              <a:t>If you do not have a laptop, and have indicated so on the confirmation form, we will have one ready set up for you</a:t>
            </a:r>
          </a:p>
          <a:p>
            <a:r>
              <a:rPr lang="en-US" dirty="0"/>
              <a:t>Our office can connect HDMI, VGA and thunderbolt ports. If you have a different connector, please do let us know so that we have have the parts ready</a:t>
            </a:r>
          </a:p>
          <a:p>
            <a:r>
              <a:rPr lang="en-US" dirty="0"/>
              <a:t>The conference has </a:t>
            </a:r>
            <a:r>
              <a:rPr lang="en-US" dirty="0" err="1"/>
              <a:t>WiFi</a:t>
            </a:r>
            <a:r>
              <a:rPr lang="en-US" dirty="0"/>
              <a:t>, however we strongly recommend that you download any media needed for your presentation onto your laptop.</a:t>
            </a:r>
          </a:p>
        </p:txBody>
      </p:sp>
      <p:sp>
        <p:nvSpPr>
          <p:cNvPr id="4" name="Footer Placeholder 3">
            <a:extLst>
              <a:ext uri="{FF2B5EF4-FFF2-40B4-BE49-F238E27FC236}">
                <a16:creationId xmlns:a16="http://schemas.microsoft.com/office/drawing/2014/main" id="{9CB3C554-FFC7-3047-8FBD-2CBB7AF0BEA2}"/>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5C8484CC-D617-4143-A702-7BD3943455CF}"/>
              </a:ext>
            </a:extLst>
          </p:cNvPr>
          <p:cNvSpPr>
            <a:spLocks noGrp="1"/>
          </p:cNvSpPr>
          <p:nvPr>
            <p:ph type="sldNum" sz="quarter" idx="12"/>
          </p:nvPr>
        </p:nvSpPr>
        <p:spPr/>
        <p:txBody>
          <a:bodyPr/>
          <a:lstStyle/>
          <a:p>
            <a:fld id="{463614A4-6A52-F148-83E5-FE8B9931800C}" type="slidenum">
              <a:rPr lang="en-US" smtClean="0"/>
              <a:t>7</a:t>
            </a:fld>
            <a:endParaRPr lang="en-US" dirty="0"/>
          </a:p>
        </p:txBody>
      </p:sp>
    </p:spTree>
    <p:extLst>
      <p:ext uri="{BB962C8B-B14F-4D97-AF65-F5344CB8AC3E}">
        <p14:creationId xmlns:p14="http://schemas.microsoft.com/office/powerpoint/2010/main" val="2075477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240A-6022-304C-8BEE-2C601367DF54}"/>
              </a:ext>
            </a:extLst>
          </p:cNvPr>
          <p:cNvSpPr>
            <a:spLocks noGrp="1"/>
          </p:cNvSpPr>
          <p:nvPr>
            <p:ph type="title"/>
          </p:nvPr>
        </p:nvSpPr>
        <p:spPr/>
        <p:txBody>
          <a:bodyPr/>
          <a:lstStyle/>
          <a:p>
            <a:r>
              <a:rPr lang="en-US" dirty="0"/>
              <a:t>Who attends the workshops?</a:t>
            </a:r>
          </a:p>
        </p:txBody>
      </p:sp>
      <p:sp>
        <p:nvSpPr>
          <p:cNvPr id="3" name="Content Placeholder 2">
            <a:extLst>
              <a:ext uri="{FF2B5EF4-FFF2-40B4-BE49-F238E27FC236}">
                <a16:creationId xmlns:a16="http://schemas.microsoft.com/office/drawing/2014/main" id="{B896C9DD-031E-D149-B91F-25E5D03B05BE}"/>
              </a:ext>
            </a:extLst>
          </p:cNvPr>
          <p:cNvSpPr>
            <a:spLocks noGrp="1"/>
          </p:cNvSpPr>
          <p:nvPr>
            <p:ph idx="1"/>
          </p:nvPr>
        </p:nvSpPr>
        <p:spPr/>
        <p:txBody>
          <a:bodyPr/>
          <a:lstStyle/>
          <a:p>
            <a:pPr marL="0" indent="0">
              <a:buNone/>
            </a:pPr>
            <a:r>
              <a:rPr lang="en-US" dirty="0"/>
              <a:t>Each school in attendance runs a model united nations (MUN) club, led by high school students and supported by a staff MUN director. These high achieving student leaders are the main body of the student participants. </a:t>
            </a:r>
          </a:p>
          <a:p>
            <a:pPr marL="0" indent="0">
              <a:buNone/>
            </a:pPr>
            <a:endParaRPr lang="en-US" dirty="0"/>
          </a:p>
          <a:p>
            <a:pPr marL="0" indent="0">
              <a:buNone/>
            </a:pPr>
            <a:r>
              <a:rPr lang="en-US" dirty="0"/>
              <a:t>Each school also fields teacher chaperones as well as MUN Directors, adding a small mix of teachers to the workshop audience.</a:t>
            </a:r>
          </a:p>
          <a:p>
            <a:pPr marL="0" indent="0">
              <a:buNone/>
            </a:pPr>
            <a:endParaRPr lang="en-US" dirty="0"/>
          </a:p>
          <a:p>
            <a:pPr marL="0" indent="0">
              <a:buNone/>
            </a:pPr>
            <a:r>
              <a:rPr lang="en-US" dirty="0"/>
              <a:t>Finally, we encourage local adult presenters to spend the day and attend workshops, adding to the group of adults in attendance. </a:t>
            </a:r>
          </a:p>
        </p:txBody>
      </p:sp>
      <p:sp>
        <p:nvSpPr>
          <p:cNvPr id="4" name="Footer Placeholder 3">
            <a:extLst>
              <a:ext uri="{FF2B5EF4-FFF2-40B4-BE49-F238E27FC236}">
                <a16:creationId xmlns:a16="http://schemas.microsoft.com/office/drawing/2014/main" id="{4A313A94-BEF9-8048-8A29-F7C60FEC877A}"/>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5EE6060D-FFD8-E84F-A253-4C7EAA33D3AA}"/>
              </a:ext>
            </a:extLst>
          </p:cNvPr>
          <p:cNvSpPr>
            <a:spLocks noGrp="1"/>
          </p:cNvSpPr>
          <p:nvPr>
            <p:ph type="sldNum" sz="quarter" idx="12"/>
          </p:nvPr>
        </p:nvSpPr>
        <p:spPr/>
        <p:txBody>
          <a:bodyPr/>
          <a:lstStyle/>
          <a:p>
            <a:fld id="{463614A4-6A52-F148-83E5-FE8B9931800C}" type="slidenum">
              <a:rPr lang="en-US" smtClean="0"/>
              <a:t>8</a:t>
            </a:fld>
            <a:endParaRPr lang="en-US" dirty="0"/>
          </a:p>
        </p:txBody>
      </p:sp>
    </p:spTree>
    <p:extLst>
      <p:ext uri="{BB962C8B-B14F-4D97-AF65-F5344CB8AC3E}">
        <p14:creationId xmlns:p14="http://schemas.microsoft.com/office/powerpoint/2010/main" val="332056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FF2A12C-D0A3-B24E-81E8-705ACCE88EF1}"/>
              </a:ext>
            </a:extLst>
          </p:cNvPr>
          <p:cNvPicPr>
            <a:picLocks noGrp="1" noChangeAspect="1"/>
          </p:cNvPicPr>
          <p:nvPr>
            <p:ph idx="1"/>
          </p:nvPr>
        </p:nvPicPr>
        <p:blipFill>
          <a:blip r:embed="rId2"/>
          <a:stretch>
            <a:fillRect/>
          </a:stretch>
        </p:blipFill>
        <p:spPr>
          <a:xfrm>
            <a:off x="1578876" y="205583"/>
            <a:ext cx="8999935" cy="5823744"/>
          </a:xfrm>
        </p:spPr>
      </p:pic>
      <p:sp>
        <p:nvSpPr>
          <p:cNvPr id="4" name="Footer Placeholder 3">
            <a:extLst>
              <a:ext uri="{FF2B5EF4-FFF2-40B4-BE49-F238E27FC236}">
                <a16:creationId xmlns:a16="http://schemas.microsoft.com/office/drawing/2014/main" id="{88FCB2C5-6138-CC4F-BE45-72C3D147BCCA}"/>
              </a:ext>
            </a:extLst>
          </p:cNvPr>
          <p:cNvSpPr>
            <a:spLocks noGrp="1"/>
          </p:cNvSpPr>
          <p:nvPr>
            <p:ph type="ftr" sz="quarter" idx="11"/>
          </p:nvPr>
        </p:nvSpPr>
        <p:spPr/>
        <p:txBody>
          <a:bodyPr/>
          <a:lstStyle/>
          <a:p>
            <a:r>
              <a:rPr lang="en-US"/>
              <a:t>https://qatar.thimun.org/qlc/ </a:t>
            </a:r>
            <a:endParaRPr lang="en-US" dirty="0"/>
          </a:p>
        </p:txBody>
      </p:sp>
      <p:sp>
        <p:nvSpPr>
          <p:cNvPr id="5" name="Slide Number Placeholder 4">
            <a:extLst>
              <a:ext uri="{FF2B5EF4-FFF2-40B4-BE49-F238E27FC236}">
                <a16:creationId xmlns:a16="http://schemas.microsoft.com/office/drawing/2014/main" id="{25CD94A5-7886-BC40-97B8-9C5DB86E2923}"/>
              </a:ext>
            </a:extLst>
          </p:cNvPr>
          <p:cNvSpPr>
            <a:spLocks noGrp="1"/>
          </p:cNvSpPr>
          <p:nvPr>
            <p:ph type="sldNum" sz="quarter" idx="12"/>
          </p:nvPr>
        </p:nvSpPr>
        <p:spPr/>
        <p:txBody>
          <a:bodyPr/>
          <a:lstStyle/>
          <a:p>
            <a:fld id="{463614A4-6A52-F148-83E5-FE8B9931800C}" type="slidenum">
              <a:rPr lang="en-US" smtClean="0"/>
              <a:t>9</a:t>
            </a:fld>
            <a:endParaRPr lang="en-US" dirty="0"/>
          </a:p>
        </p:txBody>
      </p:sp>
    </p:spTree>
    <p:extLst>
      <p:ext uri="{BB962C8B-B14F-4D97-AF65-F5344CB8AC3E}">
        <p14:creationId xmlns:p14="http://schemas.microsoft.com/office/powerpoint/2010/main" val="23854503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12156</TotalTime>
  <Words>2471</Words>
  <Application>Microsoft Macintosh PowerPoint</Application>
  <PresentationFormat>Widescreen</PresentationFormat>
  <Paragraphs>203</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Futura</vt:lpstr>
      <vt:lpstr>Futura Medium</vt:lpstr>
      <vt:lpstr>Garamond</vt:lpstr>
      <vt:lpstr>Office Theme</vt:lpstr>
      <vt:lpstr>Workshop Guide</vt:lpstr>
      <vt:lpstr>The Hague International Model United Nations Regional Office in Qatar (THIMUN Qatar) </vt:lpstr>
      <vt:lpstr>The THIMUN Qatar office </vt:lpstr>
      <vt:lpstr>What is the Qatar Leadership Conference?</vt:lpstr>
      <vt:lpstr>What does the conference look like?</vt:lpstr>
      <vt:lpstr>What does a workshop look like?</vt:lpstr>
      <vt:lpstr>Tech Specifications </vt:lpstr>
      <vt:lpstr>Who attends the workshops?</vt:lpstr>
      <vt:lpstr>PowerPoint Presentation</vt:lpstr>
      <vt:lpstr>Students’ experience  </vt:lpstr>
      <vt:lpstr>QLC strands</vt:lpstr>
      <vt:lpstr>Student Leadership</vt:lpstr>
      <vt:lpstr>The workshop</vt:lpstr>
      <vt:lpstr>The Workshop</vt:lpstr>
      <vt:lpstr>How to set up the punchiest workshop</vt:lpstr>
      <vt:lpstr>Avoid</vt:lpstr>
      <vt:lpstr>Break your presentation into easily summarized ‘chunks’ </vt:lpstr>
      <vt:lpstr>Know your audience and make sure your presentation style fits the topic you are presenting </vt:lpstr>
      <vt:lpstr>Avoid</vt:lpstr>
      <vt:lpstr>Mix visual and/or audial cues for presentations </vt:lpstr>
      <vt:lpstr>Avoid</vt:lpstr>
      <vt:lpstr>Movement in the workshop</vt:lpstr>
      <vt:lpstr>Avoid</vt:lpstr>
      <vt:lpstr>Plan an activity </vt:lpstr>
      <vt:lpstr>Avoid</vt:lpstr>
      <vt:lpstr>Body language and delivery </vt:lpstr>
      <vt:lpstr>Be approachable and develop your network </vt:lpstr>
      <vt:lpstr>Use the Networking Circles </vt:lpstr>
      <vt:lpstr>Connect with us on social media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Guide</dc:title>
  <dc:creator>Microsoft Office User</dc:creator>
  <cp:lastModifiedBy>Fatima F. El Mahdi</cp:lastModifiedBy>
  <cp:revision>24</cp:revision>
  <dcterms:created xsi:type="dcterms:W3CDTF">2019-08-05T07:14:04Z</dcterms:created>
  <dcterms:modified xsi:type="dcterms:W3CDTF">2022-08-27T11:11:43Z</dcterms:modified>
</cp:coreProperties>
</file>